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8" r:id="rId5"/>
    <p:sldId id="265" r:id="rId6"/>
    <p:sldId id="266" r:id="rId7"/>
    <p:sldId id="267" r:id="rId8"/>
    <p:sldId id="269" r:id="rId9"/>
    <p:sldId id="270" r:id="rId10"/>
    <p:sldId id="271" r:id="rId11"/>
    <p:sldId id="272" r:id="rId12"/>
    <p:sldId id="273" r:id="rId13"/>
    <p:sldId id="274" r:id="rId14"/>
    <p:sldId id="275"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94660"/>
  </p:normalViewPr>
  <p:slideViewPr>
    <p:cSldViewPr snapToGrid="0">
      <p:cViewPr varScale="1">
        <p:scale>
          <a:sx n="59" d="100"/>
          <a:sy n="59" d="100"/>
        </p:scale>
        <p:origin x="9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odie SCOLARO" userId="3636d64f-9409-4d57-a8fc-9d3f00d28dfb" providerId="ADAL" clId="{1B0615C8-8580-4CF9-B85A-86CA58B0B3A1}"/>
    <pc:docChg chg="modSld">
      <pc:chgData name="Elodie SCOLARO" userId="3636d64f-9409-4d57-a8fc-9d3f00d28dfb" providerId="ADAL" clId="{1B0615C8-8580-4CF9-B85A-86CA58B0B3A1}" dt="2025-12-17T15:52:55.071" v="10" actId="20577"/>
      <pc:docMkLst>
        <pc:docMk/>
      </pc:docMkLst>
      <pc:sldChg chg="modSp mod">
        <pc:chgData name="Elodie SCOLARO" userId="3636d64f-9409-4d57-a8fc-9d3f00d28dfb" providerId="ADAL" clId="{1B0615C8-8580-4CF9-B85A-86CA58B0B3A1}" dt="2025-12-17T15:52:55.071" v="10" actId="20577"/>
        <pc:sldMkLst>
          <pc:docMk/>
          <pc:sldMk cId="748547360" sldId="268"/>
        </pc:sldMkLst>
        <pc:spChg chg="mod">
          <ac:chgData name="Elodie SCOLARO" userId="3636d64f-9409-4d57-a8fc-9d3f00d28dfb" providerId="ADAL" clId="{1B0615C8-8580-4CF9-B85A-86CA58B0B3A1}" dt="2025-12-17T15:52:55.071" v="10" actId="20577"/>
          <ac:spMkLst>
            <pc:docMk/>
            <pc:sldMk cId="748547360" sldId="268"/>
            <ac:spMk id="3" creationId="{876E28BE-57C9-9EB1-0D56-4CC4E03DAD1C}"/>
          </ac:spMkLst>
        </pc:spChg>
      </pc:sldChg>
      <pc:sldChg chg="modSp mod">
        <pc:chgData name="Elodie SCOLARO" userId="3636d64f-9409-4d57-a8fc-9d3f00d28dfb" providerId="ADAL" clId="{1B0615C8-8580-4CF9-B85A-86CA58B0B3A1}" dt="2025-12-04T14:48:47.575" v="0" actId="1076"/>
        <pc:sldMkLst>
          <pc:docMk/>
          <pc:sldMk cId="3479171526" sldId="270"/>
        </pc:sldMkLst>
        <pc:spChg chg="mod">
          <ac:chgData name="Elodie SCOLARO" userId="3636d64f-9409-4d57-a8fc-9d3f00d28dfb" providerId="ADAL" clId="{1B0615C8-8580-4CF9-B85A-86CA58B0B3A1}" dt="2025-12-04T14:48:47.575" v="0" actId="1076"/>
          <ac:spMkLst>
            <pc:docMk/>
            <pc:sldMk cId="3479171526" sldId="270"/>
            <ac:spMk id="2" creationId="{67228996-C243-44EE-91AA-498E9B769D1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883749-A71D-4BE6-871C-6FE30F5681A1}"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BD86F6C9-CFB2-4619-B3E5-740BA3F48A76}">
      <dgm:prSet/>
      <dgm:spPr>
        <a:xfrm>
          <a:off x="402550" y="1992"/>
          <a:ext cx="3034531" cy="1820718"/>
        </a:xfrm>
        <a:prstGeom prst="rect">
          <a:avLst/>
        </a:prstGeom>
        <a:solidFill>
          <a:srgbClr val="7030A0"/>
        </a:solidFill>
        <a:ln w="12700" cap="flat" cmpd="sng" algn="ctr">
          <a:solidFill>
            <a:srgbClr val="FFFFFF">
              <a:hueOff val="0"/>
              <a:satOff val="0"/>
              <a:lumOff val="0"/>
              <a:alphaOff val="0"/>
            </a:srgbClr>
          </a:solidFill>
          <a:prstDash val="solid"/>
          <a:miter lim="800000"/>
        </a:ln>
        <a:effectLst/>
      </dgm:spPr>
      <dgm:t>
        <a:bodyPr/>
        <a:lstStyle/>
        <a:p>
          <a:pPr>
            <a:buNone/>
          </a:pPr>
          <a:r>
            <a:rPr lang="fr-FR" dirty="0">
              <a:solidFill>
                <a:srgbClr val="FFFFFF"/>
              </a:solidFill>
              <a:latin typeface="Avenir Next LT Pro"/>
              <a:ea typeface="+mn-ea"/>
              <a:cs typeface="+mn-cs"/>
            </a:rPr>
            <a:t>Renforcer le dispositif des clauses sociales sur le territoire</a:t>
          </a:r>
          <a:endParaRPr lang="en-US" dirty="0">
            <a:solidFill>
              <a:srgbClr val="FFFFFF"/>
            </a:solidFill>
            <a:latin typeface="Avenir Next LT Pro"/>
            <a:ea typeface="+mn-ea"/>
            <a:cs typeface="+mn-cs"/>
          </a:endParaRPr>
        </a:p>
      </dgm:t>
    </dgm:pt>
    <dgm:pt modelId="{66C4F656-7C15-49D1-9BF9-D7190FEE742B}" type="parTrans" cxnId="{9045DA22-2E89-4316-9562-9A771C1859A8}">
      <dgm:prSet/>
      <dgm:spPr/>
      <dgm:t>
        <a:bodyPr/>
        <a:lstStyle/>
        <a:p>
          <a:endParaRPr lang="en-US"/>
        </a:p>
      </dgm:t>
    </dgm:pt>
    <dgm:pt modelId="{FC4B80C0-4317-4BAE-A823-29AC1B2D1911}" type="sibTrans" cxnId="{9045DA22-2E89-4316-9562-9A771C1859A8}">
      <dgm:prSet/>
      <dgm:spPr/>
      <dgm:t>
        <a:bodyPr/>
        <a:lstStyle/>
        <a:p>
          <a:endParaRPr lang="en-US"/>
        </a:p>
      </dgm:t>
    </dgm:pt>
    <dgm:pt modelId="{C65583DE-4AD4-4635-A126-4B17646B5D20}">
      <dgm:prSet/>
      <dgm:spPr>
        <a:xfrm>
          <a:off x="3740534" y="1992"/>
          <a:ext cx="3034531" cy="1820718"/>
        </a:xfrm>
        <a:prstGeom prst="rect">
          <a:avLst/>
        </a:prstGeom>
        <a:solidFill>
          <a:srgbClr val="174CD5">
            <a:lumMod val="75000"/>
          </a:srgbClr>
        </a:solidFill>
        <a:ln w="12700" cap="flat" cmpd="sng" algn="ctr">
          <a:solidFill>
            <a:srgbClr val="FFFFFF">
              <a:hueOff val="0"/>
              <a:satOff val="0"/>
              <a:lumOff val="0"/>
              <a:alphaOff val="0"/>
            </a:srgbClr>
          </a:solidFill>
          <a:prstDash val="solid"/>
          <a:miter lim="800000"/>
        </a:ln>
        <a:effectLst/>
      </dgm:spPr>
      <dgm:t>
        <a:bodyPr/>
        <a:lstStyle/>
        <a:p>
          <a:pPr>
            <a:buNone/>
          </a:pPr>
          <a:r>
            <a:rPr lang="fr-FR" dirty="0">
              <a:solidFill>
                <a:srgbClr val="FFFFFF"/>
              </a:solidFill>
              <a:latin typeface="Avenir Next LT Pro"/>
              <a:ea typeface="+mn-ea"/>
              <a:cs typeface="+mn-cs"/>
            </a:rPr>
            <a:t>Permettre aux entreprises, maîtres d’ouvrage, bénéficiaires, d’avoir un interlocuteur unique, identifié sur le périmètre d’intervention (150 communes)</a:t>
          </a:r>
          <a:endParaRPr lang="en-US" dirty="0">
            <a:solidFill>
              <a:srgbClr val="FFFFFF"/>
            </a:solidFill>
            <a:latin typeface="Avenir Next LT Pro"/>
            <a:ea typeface="+mn-ea"/>
            <a:cs typeface="+mn-cs"/>
          </a:endParaRPr>
        </a:p>
      </dgm:t>
    </dgm:pt>
    <dgm:pt modelId="{D18101B8-8A42-401F-A0C9-FC8412167E27}" type="parTrans" cxnId="{80FD7192-C9FB-45BB-9C74-44355BA30AA4}">
      <dgm:prSet/>
      <dgm:spPr/>
      <dgm:t>
        <a:bodyPr/>
        <a:lstStyle/>
        <a:p>
          <a:endParaRPr lang="en-US"/>
        </a:p>
      </dgm:t>
    </dgm:pt>
    <dgm:pt modelId="{50603862-6892-4845-915B-84A3AEEC3050}" type="sibTrans" cxnId="{80FD7192-C9FB-45BB-9C74-44355BA30AA4}">
      <dgm:prSet/>
      <dgm:spPr/>
      <dgm:t>
        <a:bodyPr/>
        <a:lstStyle/>
        <a:p>
          <a:endParaRPr lang="en-US"/>
        </a:p>
      </dgm:t>
    </dgm:pt>
    <dgm:pt modelId="{FBBBE126-A7C8-4724-B349-E71900324D5E}">
      <dgm:prSet/>
      <dgm:spPr>
        <a:xfrm>
          <a:off x="7078518" y="1992"/>
          <a:ext cx="3034531" cy="1820718"/>
        </a:xfrm>
        <a:prstGeom prst="rect">
          <a:avLst/>
        </a:prstGeom>
        <a:solidFill>
          <a:srgbClr val="29ADE7">
            <a:lumMod val="75000"/>
          </a:srgbClr>
        </a:solidFill>
        <a:ln w="12700" cap="flat" cmpd="sng" algn="ctr">
          <a:solidFill>
            <a:srgbClr val="FFFFFF">
              <a:hueOff val="0"/>
              <a:satOff val="0"/>
              <a:lumOff val="0"/>
              <a:alphaOff val="0"/>
            </a:srgbClr>
          </a:solidFill>
          <a:prstDash val="solid"/>
          <a:miter lim="800000"/>
        </a:ln>
        <a:effectLst/>
      </dgm:spPr>
      <dgm:t>
        <a:bodyPr/>
        <a:lstStyle/>
        <a:p>
          <a:pPr>
            <a:buNone/>
          </a:pPr>
          <a:r>
            <a:rPr lang="fr-FR" dirty="0">
              <a:solidFill>
                <a:srgbClr val="FFFFFF"/>
              </a:solidFill>
              <a:latin typeface="Avenir Next LT Pro"/>
              <a:ea typeface="+mn-ea"/>
              <a:cs typeface="+mn-cs"/>
            </a:rPr>
            <a:t>Éviter la multiplication des interlocuteurs : chaque acteur a un rôle</a:t>
          </a:r>
          <a:endParaRPr lang="en-US" dirty="0">
            <a:solidFill>
              <a:srgbClr val="FFFFFF"/>
            </a:solidFill>
            <a:latin typeface="Avenir Next LT Pro"/>
            <a:ea typeface="+mn-ea"/>
            <a:cs typeface="+mn-cs"/>
          </a:endParaRPr>
        </a:p>
      </dgm:t>
    </dgm:pt>
    <dgm:pt modelId="{137FFA3C-7237-46B7-8FAA-90A750A913C6}" type="parTrans" cxnId="{ECDA2763-71C6-4E74-840E-5B1189613298}">
      <dgm:prSet/>
      <dgm:spPr/>
      <dgm:t>
        <a:bodyPr/>
        <a:lstStyle/>
        <a:p>
          <a:endParaRPr lang="en-US"/>
        </a:p>
      </dgm:t>
    </dgm:pt>
    <dgm:pt modelId="{6D3C1CC3-576F-4B97-9357-7A84FA25D5DB}" type="sibTrans" cxnId="{ECDA2763-71C6-4E74-840E-5B1189613298}">
      <dgm:prSet/>
      <dgm:spPr/>
      <dgm:t>
        <a:bodyPr/>
        <a:lstStyle/>
        <a:p>
          <a:endParaRPr lang="en-US"/>
        </a:p>
      </dgm:t>
    </dgm:pt>
    <dgm:pt modelId="{BB1841ED-10E0-4D96-9BC9-155F50018751}">
      <dgm:prSet/>
      <dgm:spPr>
        <a:xfrm>
          <a:off x="402550" y="2126164"/>
          <a:ext cx="3034531" cy="1820718"/>
        </a:xfrm>
        <a:prstGeom prst="rect">
          <a:avLst/>
        </a:prstGeom>
        <a:solidFill>
          <a:srgbClr val="14B4A3">
            <a:lumMod val="75000"/>
          </a:srgbClr>
        </a:solidFill>
        <a:ln w="12700" cap="flat" cmpd="sng" algn="ctr">
          <a:solidFill>
            <a:srgbClr val="FFFFFF">
              <a:hueOff val="0"/>
              <a:satOff val="0"/>
              <a:lumOff val="0"/>
              <a:alphaOff val="0"/>
            </a:srgbClr>
          </a:solidFill>
          <a:prstDash val="solid"/>
          <a:miter lim="800000"/>
        </a:ln>
        <a:effectLst/>
      </dgm:spPr>
      <dgm:t>
        <a:bodyPr/>
        <a:lstStyle/>
        <a:p>
          <a:pPr>
            <a:buNone/>
          </a:pPr>
          <a:r>
            <a:rPr lang="fr-FR">
              <a:solidFill>
                <a:srgbClr val="FFFFFF"/>
              </a:solidFill>
              <a:latin typeface="Avenir Next LT Pro"/>
              <a:ea typeface="+mn-ea"/>
              <a:cs typeface="+mn-cs"/>
            </a:rPr>
            <a:t>Pourvoir aux besoins du territoire en termes d’insertion (emploi, formations sur mesure)</a:t>
          </a:r>
          <a:endParaRPr lang="en-US">
            <a:solidFill>
              <a:srgbClr val="FFFFFF"/>
            </a:solidFill>
            <a:latin typeface="Avenir Next LT Pro"/>
            <a:ea typeface="+mn-ea"/>
            <a:cs typeface="+mn-cs"/>
          </a:endParaRPr>
        </a:p>
      </dgm:t>
    </dgm:pt>
    <dgm:pt modelId="{44C5B346-23B9-4833-8F84-5B1EE0CFC909}" type="parTrans" cxnId="{2FDA2181-04F8-4539-9ED4-0C8B3D2DA4CB}">
      <dgm:prSet/>
      <dgm:spPr/>
      <dgm:t>
        <a:bodyPr/>
        <a:lstStyle/>
        <a:p>
          <a:endParaRPr lang="en-US"/>
        </a:p>
      </dgm:t>
    </dgm:pt>
    <dgm:pt modelId="{51E2C071-2F01-4BA9-BEDD-0F76C853D621}" type="sibTrans" cxnId="{2FDA2181-04F8-4539-9ED4-0C8B3D2DA4CB}">
      <dgm:prSet/>
      <dgm:spPr/>
      <dgm:t>
        <a:bodyPr/>
        <a:lstStyle/>
        <a:p>
          <a:endParaRPr lang="en-US"/>
        </a:p>
      </dgm:t>
    </dgm:pt>
    <dgm:pt modelId="{2E91E35A-39B4-40A6-8EFA-68BF3F31F161}">
      <dgm:prSet/>
      <dgm:spPr>
        <a:xfrm>
          <a:off x="3740534" y="2126164"/>
          <a:ext cx="3034531" cy="1820718"/>
        </a:xfrm>
        <a:prstGeom prst="rect">
          <a:avLst/>
        </a:prstGeom>
        <a:solidFill>
          <a:srgbClr val="29ADE7">
            <a:hueOff val="1197564"/>
            <a:satOff val="539"/>
            <a:lumOff val="-5646"/>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fr-FR">
              <a:solidFill>
                <a:srgbClr val="FFFFFF"/>
              </a:solidFill>
              <a:latin typeface="Avenir Next LT Pro"/>
              <a:ea typeface="+mn-ea"/>
              <a:cs typeface="+mn-cs"/>
            </a:rPr>
            <a:t>Privilégier la monter en compétences des bénéficiaires de la clause</a:t>
          </a:r>
          <a:endParaRPr lang="en-US">
            <a:solidFill>
              <a:srgbClr val="FFFFFF"/>
            </a:solidFill>
            <a:latin typeface="Avenir Next LT Pro"/>
            <a:ea typeface="+mn-ea"/>
            <a:cs typeface="+mn-cs"/>
          </a:endParaRPr>
        </a:p>
      </dgm:t>
    </dgm:pt>
    <dgm:pt modelId="{35F911EC-A663-485D-A322-9A8AD95F94B2}" type="parTrans" cxnId="{B2C7EFA5-F4FD-49D9-AEAB-E666D8C66295}">
      <dgm:prSet/>
      <dgm:spPr/>
      <dgm:t>
        <a:bodyPr/>
        <a:lstStyle/>
        <a:p>
          <a:endParaRPr lang="en-US"/>
        </a:p>
      </dgm:t>
    </dgm:pt>
    <dgm:pt modelId="{D5D926A6-9372-4116-9DF6-4954553C0BF3}" type="sibTrans" cxnId="{B2C7EFA5-F4FD-49D9-AEAB-E666D8C66295}">
      <dgm:prSet/>
      <dgm:spPr/>
      <dgm:t>
        <a:bodyPr/>
        <a:lstStyle/>
        <a:p>
          <a:endParaRPr lang="en-US"/>
        </a:p>
      </dgm:t>
    </dgm:pt>
    <dgm:pt modelId="{CAC1212A-BFEA-4E8A-BECA-B3A6431113EE}">
      <dgm:prSet/>
      <dgm:spPr>
        <a:xfrm>
          <a:off x="7078518" y="2126164"/>
          <a:ext cx="3034531" cy="1820718"/>
        </a:xfrm>
        <a:prstGeom prst="rect">
          <a:avLst/>
        </a:prstGeom>
        <a:solidFill>
          <a:srgbClr val="00B050"/>
        </a:solidFill>
        <a:ln w="12700" cap="flat" cmpd="sng" algn="ctr">
          <a:solidFill>
            <a:srgbClr val="FFFFFF">
              <a:hueOff val="0"/>
              <a:satOff val="0"/>
              <a:lumOff val="0"/>
              <a:alphaOff val="0"/>
            </a:srgbClr>
          </a:solidFill>
          <a:prstDash val="solid"/>
          <a:miter lim="800000"/>
        </a:ln>
        <a:effectLst/>
      </dgm:spPr>
      <dgm:t>
        <a:bodyPr/>
        <a:lstStyle/>
        <a:p>
          <a:pPr>
            <a:buNone/>
          </a:pPr>
          <a:r>
            <a:rPr lang="fr-FR">
              <a:solidFill>
                <a:srgbClr val="FFFFFF"/>
              </a:solidFill>
              <a:latin typeface="Avenir Next LT Pro"/>
              <a:ea typeface="+mn-ea"/>
              <a:cs typeface="+mn-cs"/>
            </a:rPr>
            <a:t>Sensibiliser différentes les instances aux clauses d’insertion</a:t>
          </a:r>
          <a:endParaRPr lang="en-US">
            <a:solidFill>
              <a:srgbClr val="FFFFFF"/>
            </a:solidFill>
            <a:latin typeface="Avenir Next LT Pro"/>
            <a:ea typeface="+mn-ea"/>
            <a:cs typeface="+mn-cs"/>
          </a:endParaRPr>
        </a:p>
      </dgm:t>
    </dgm:pt>
    <dgm:pt modelId="{0C73F0A0-719B-4215-8A64-64DC29814DBE}" type="parTrans" cxnId="{5C8A4BE7-B608-4508-A046-62519445E34E}">
      <dgm:prSet/>
      <dgm:spPr/>
      <dgm:t>
        <a:bodyPr/>
        <a:lstStyle/>
        <a:p>
          <a:endParaRPr lang="en-US"/>
        </a:p>
      </dgm:t>
    </dgm:pt>
    <dgm:pt modelId="{5AA5C3DA-58EF-418C-926F-D2D8EF286EBC}" type="sibTrans" cxnId="{5C8A4BE7-B608-4508-A046-62519445E34E}">
      <dgm:prSet/>
      <dgm:spPr/>
      <dgm:t>
        <a:bodyPr/>
        <a:lstStyle/>
        <a:p>
          <a:endParaRPr lang="en-US"/>
        </a:p>
      </dgm:t>
    </dgm:pt>
    <dgm:pt modelId="{9C6F3282-BC13-43CB-87B4-541DD2AF176C}" type="pres">
      <dgm:prSet presAssocID="{9D883749-A71D-4BE6-871C-6FE30F5681A1}" presName="diagram" presStyleCnt="0">
        <dgm:presLayoutVars>
          <dgm:dir/>
          <dgm:resizeHandles val="exact"/>
        </dgm:presLayoutVars>
      </dgm:prSet>
      <dgm:spPr/>
    </dgm:pt>
    <dgm:pt modelId="{EC4CDC38-C1F7-4C1A-AB8C-281625F2F44C}" type="pres">
      <dgm:prSet presAssocID="{BD86F6C9-CFB2-4619-B3E5-740BA3F48A76}" presName="node" presStyleLbl="node1" presStyleIdx="0" presStyleCnt="6">
        <dgm:presLayoutVars>
          <dgm:bulletEnabled val="1"/>
        </dgm:presLayoutVars>
      </dgm:prSet>
      <dgm:spPr/>
    </dgm:pt>
    <dgm:pt modelId="{EB0E6E69-0C7B-4693-84AA-DDACB2F80F0C}" type="pres">
      <dgm:prSet presAssocID="{FC4B80C0-4317-4BAE-A823-29AC1B2D1911}" presName="sibTrans" presStyleCnt="0"/>
      <dgm:spPr/>
    </dgm:pt>
    <dgm:pt modelId="{A887CB62-0DA6-4342-A442-9CE8F380C848}" type="pres">
      <dgm:prSet presAssocID="{C65583DE-4AD4-4635-A126-4B17646B5D20}" presName="node" presStyleLbl="node1" presStyleIdx="1" presStyleCnt="6">
        <dgm:presLayoutVars>
          <dgm:bulletEnabled val="1"/>
        </dgm:presLayoutVars>
      </dgm:prSet>
      <dgm:spPr/>
    </dgm:pt>
    <dgm:pt modelId="{FC37FF4F-4C8A-4B6A-8BC4-DE3DE34FD438}" type="pres">
      <dgm:prSet presAssocID="{50603862-6892-4845-915B-84A3AEEC3050}" presName="sibTrans" presStyleCnt="0"/>
      <dgm:spPr/>
    </dgm:pt>
    <dgm:pt modelId="{25370F7B-0B72-49EE-BD62-211F66049684}" type="pres">
      <dgm:prSet presAssocID="{FBBBE126-A7C8-4724-B349-E71900324D5E}" presName="node" presStyleLbl="node1" presStyleIdx="2" presStyleCnt="6">
        <dgm:presLayoutVars>
          <dgm:bulletEnabled val="1"/>
        </dgm:presLayoutVars>
      </dgm:prSet>
      <dgm:spPr/>
    </dgm:pt>
    <dgm:pt modelId="{E4479996-C504-4685-8B82-99A6A9C7784A}" type="pres">
      <dgm:prSet presAssocID="{6D3C1CC3-576F-4B97-9357-7A84FA25D5DB}" presName="sibTrans" presStyleCnt="0"/>
      <dgm:spPr/>
    </dgm:pt>
    <dgm:pt modelId="{83DBAA2A-68EB-484A-8FE8-332EB3ABAE77}" type="pres">
      <dgm:prSet presAssocID="{BB1841ED-10E0-4D96-9BC9-155F50018751}" presName="node" presStyleLbl="node1" presStyleIdx="3" presStyleCnt="6">
        <dgm:presLayoutVars>
          <dgm:bulletEnabled val="1"/>
        </dgm:presLayoutVars>
      </dgm:prSet>
      <dgm:spPr/>
    </dgm:pt>
    <dgm:pt modelId="{10643A56-3227-4BAC-8954-C3E16C67E240}" type="pres">
      <dgm:prSet presAssocID="{51E2C071-2F01-4BA9-BEDD-0F76C853D621}" presName="sibTrans" presStyleCnt="0"/>
      <dgm:spPr/>
    </dgm:pt>
    <dgm:pt modelId="{D30FDDB1-FBDF-403E-9C27-3F7E19B9D335}" type="pres">
      <dgm:prSet presAssocID="{2E91E35A-39B4-40A6-8EFA-68BF3F31F161}" presName="node" presStyleLbl="node1" presStyleIdx="4" presStyleCnt="6">
        <dgm:presLayoutVars>
          <dgm:bulletEnabled val="1"/>
        </dgm:presLayoutVars>
      </dgm:prSet>
      <dgm:spPr/>
    </dgm:pt>
    <dgm:pt modelId="{6A71DA6E-0332-4F9F-811F-BFA66CD38024}" type="pres">
      <dgm:prSet presAssocID="{D5D926A6-9372-4116-9DF6-4954553C0BF3}" presName="sibTrans" presStyleCnt="0"/>
      <dgm:spPr/>
    </dgm:pt>
    <dgm:pt modelId="{D3B9E117-BD1F-43B5-A0DC-B77B6999C69A}" type="pres">
      <dgm:prSet presAssocID="{CAC1212A-BFEA-4E8A-BECA-B3A6431113EE}" presName="node" presStyleLbl="node1" presStyleIdx="5" presStyleCnt="6">
        <dgm:presLayoutVars>
          <dgm:bulletEnabled val="1"/>
        </dgm:presLayoutVars>
      </dgm:prSet>
      <dgm:spPr/>
    </dgm:pt>
  </dgm:ptLst>
  <dgm:cxnLst>
    <dgm:cxn modelId="{C9EF5120-7581-43E1-8851-AE6587CDD914}" type="presOf" srcId="{BB1841ED-10E0-4D96-9BC9-155F50018751}" destId="{83DBAA2A-68EB-484A-8FE8-332EB3ABAE77}" srcOrd="0" destOrd="0" presId="urn:microsoft.com/office/officeart/2005/8/layout/default"/>
    <dgm:cxn modelId="{9045DA22-2E89-4316-9562-9A771C1859A8}" srcId="{9D883749-A71D-4BE6-871C-6FE30F5681A1}" destId="{BD86F6C9-CFB2-4619-B3E5-740BA3F48A76}" srcOrd="0" destOrd="0" parTransId="{66C4F656-7C15-49D1-9BF9-D7190FEE742B}" sibTransId="{FC4B80C0-4317-4BAE-A823-29AC1B2D1911}"/>
    <dgm:cxn modelId="{ECDA2763-71C6-4E74-840E-5B1189613298}" srcId="{9D883749-A71D-4BE6-871C-6FE30F5681A1}" destId="{FBBBE126-A7C8-4724-B349-E71900324D5E}" srcOrd="2" destOrd="0" parTransId="{137FFA3C-7237-46B7-8FAA-90A750A913C6}" sibTransId="{6D3C1CC3-576F-4B97-9357-7A84FA25D5DB}"/>
    <dgm:cxn modelId="{E5FEAD46-453A-4C13-86B8-B38F6FF00EA6}" type="presOf" srcId="{FBBBE126-A7C8-4724-B349-E71900324D5E}" destId="{25370F7B-0B72-49EE-BD62-211F66049684}" srcOrd="0" destOrd="0" presId="urn:microsoft.com/office/officeart/2005/8/layout/default"/>
    <dgm:cxn modelId="{4D840E47-A9EB-4791-A2B8-CFC810C6D6C3}" type="presOf" srcId="{BD86F6C9-CFB2-4619-B3E5-740BA3F48A76}" destId="{EC4CDC38-C1F7-4C1A-AB8C-281625F2F44C}" srcOrd="0" destOrd="0" presId="urn:microsoft.com/office/officeart/2005/8/layout/default"/>
    <dgm:cxn modelId="{33835571-281C-4504-96D6-07F59C8E5FDA}" type="presOf" srcId="{CAC1212A-BFEA-4E8A-BECA-B3A6431113EE}" destId="{D3B9E117-BD1F-43B5-A0DC-B77B6999C69A}" srcOrd="0" destOrd="0" presId="urn:microsoft.com/office/officeart/2005/8/layout/default"/>
    <dgm:cxn modelId="{2FDA2181-04F8-4539-9ED4-0C8B3D2DA4CB}" srcId="{9D883749-A71D-4BE6-871C-6FE30F5681A1}" destId="{BB1841ED-10E0-4D96-9BC9-155F50018751}" srcOrd="3" destOrd="0" parTransId="{44C5B346-23B9-4833-8F84-5B1EE0CFC909}" sibTransId="{51E2C071-2F01-4BA9-BEDD-0F76C853D621}"/>
    <dgm:cxn modelId="{80FD7192-C9FB-45BB-9C74-44355BA30AA4}" srcId="{9D883749-A71D-4BE6-871C-6FE30F5681A1}" destId="{C65583DE-4AD4-4635-A126-4B17646B5D20}" srcOrd="1" destOrd="0" parTransId="{D18101B8-8A42-401F-A0C9-FC8412167E27}" sibTransId="{50603862-6892-4845-915B-84A3AEEC3050}"/>
    <dgm:cxn modelId="{7FA75F94-561D-4DF9-9E5F-AB7E4C56ACFE}" type="presOf" srcId="{9D883749-A71D-4BE6-871C-6FE30F5681A1}" destId="{9C6F3282-BC13-43CB-87B4-541DD2AF176C}" srcOrd="0" destOrd="0" presId="urn:microsoft.com/office/officeart/2005/8/layout/default"/>
    <dgm:cxn modelId="{B2C7EFA5-F4FD-49D9-AEAB-E666D8C66295}" srcId="{9D883749-A71D-4BE6-871C-6FE30F5681A1}" destId="{2E91E35A-39B4-40A6-8EFA-68BF3F31F161}" srcOrd="4" destOrd="0" parTransId="{35F911EC-A663-485D-A322-9A8AD95F94B2}" sibTransId="{D5D926A6-9372-4116-9DF6-4954553C0BF3}"/>
    <dgm:cxn modelId="{953147AD-4A99-4400-9EB6-D2658B1E853C}" type="presOf" srcId="{C65583DE-4AD4-4635-A126-4B17646B5D20}" destId="{A887CB62-0DA6-4342-A442-9CE8F380C848}" srcOrd="0" destOrd="0" presId="urn:microsoft.com/office/officeart/2005/8/layout/default"/>
    <dgm:cxn modelId="{FCAC96AF-4712-4F84-8D09-FF09C3123D2B}" type="presOf" srcId="{2E91E35A-39B4-40A6-8EFA-68BF3F31F161}" destId="{D30FDDB1-FBDF-403E-9C27-3F7E19B9D335}" srcOrd="0" destOrd="0" presId="urn:microsoft.com/office/officeart/2005/8/layout/default"/>
    <dgm:cxn modelId="{5C8A4BE7-B608-4508-A046-62519445E34E}" srcId="{9D883749-A71D-4BE6-871C-6FE30F5681A1}" destId="{CAC1212A-BFEA-4E8A-BECA-B3A6431113EE}" srcOrd="5" destOrd="0" parTransId="{0C73F0A0-719B-4215-8A64-64DC29814DBE}" sibTransId="{5AA5C3DA-58EF-418C-926F-D2D8EF286EBC}"/>
    <dgm:cxn modelId="{E22DE7B6-4A97-45D9-8304-5F19C5D8321D}" type="presParOf" srcId="{9C6F3282-BC13-43CB-87B4-541DD2AF176C}" destId="{EC4CDC38-C1F7-4C1A-AB8C-281625F2F44C}" srcOrd="0" destOrd="0" presId="urn:microsoft.com/office/officeart/2005/8/layout/default"/>
    <dgm:cxn modelId="{D9F3DA06-2744-437A-A502-2DBBD97058E4}" type="presParOf" srcId="{9C6F3282-BC13-43CB-87B4-541DD2AF176C}" destId="{EB0E6E69-0C7B-4693-84AA-DDACB2F80F0C}" srcOrd="1" destOrd="0" presId="urn:microsoft.com/office/officeart/2005/8/layout/default"/>
    <dgm:cxn modelId="{D28B6D0F-559F-40CA-B682-E871788B1114}" type="presParOf" srcId="{9C6F3282-BC13-43CB-87B4-541DD2AF176C}" destId="{A887CB62-0DA6-4342-A442-9CE8F380C848}" srcOrd="2" destOrd="0" presId="urn:microsoft.com/office/officeart/2005/8/layout/default"/>
    <dgm:cxn modelId="{AB7CCE51-F298-41A0-8630-58A73F59F8B7}" type="presParOf" srcId="{9C6F3282-BC13-43CB-87B4-541DD2AF176C}" destId="{FC37FF4F-4C8A-4B6A-8BC4-DE3DE34FD438}" srcOrd="3" destOrd="0" presId="urn:microsoft.com/office/officeart/2005/8/layout/default"/>
    <dgm:cxn modelId="{578743E8-E9AB-44EB-B50E-3EAB42226D22}" type="presParOf" srcId="{9C6F3282-BC13-43CB-87B4-541DD2AF176C}" destId="{25370F7B-0B72-49EE-BD62-211F66049684}" srcOrd="4" destOrd="0" presId="urn:microsoft.com/office/officeart/2005/8/layout/default"/>
    <dgm:cxn modelId="{CBB64074-525F-43DA-A53D-D29167CFB082}" type="presParOf" srcId="{9C6F3282-BC13-43CB-87B4-541DD2AF176C}" destId="{E4479996-C504-4685-8B82-99A6A9C7784A}" srcOrd="5" destOrd="0" presId="urn:microsoft.com/office/officeart/2005/8/layout/default"/>
    <dgm:cxn modelId="{2CF885F2-B826-4F68-AFBD-085E14B184EC}" type="presParOf" srcId="{9C6F3282-BC13-43CB-87B4-541DD2AF176C}" destId="{83DBAA2A-68EB-484A-8FE8-332EB3ABAE77}" srcOrd="6" destOrd="0" presId="urn:microsoft.com/office/officeart/2005/8/layout/default"/>
    <dgm:cxn modelId="{7FA77A7F-14BC-4C59-8CC2-66E73EC2E9C9}" type="presParOf" srcId="{9C6F3282-BC13-43CB-87B4-541DD2AF176C}" destId="{10643A56-3227-4BAC-8954-C3E16C67E240}" srcOrd="7" destOrd="0" presId="urn:microsoft.com/office/officeart/2005/8/layout/default"/>
    <dgm:cxn modelId="{62DB02BD-BA4C-45DF-89D8-8E0FC4838A7C}" type="presParOf" srcId="{9C6F3282-BC13-43CB-87B4-541DD2AF176C}" destId="{D30FDDB1-FBDF-403E-9C27-3F7E19B9D335}" srcOrd="8" destOrd="0" presId="urn:microsoft.com/office/officeart/2005/8/layout/default"/>
    <dgm:cxn modelId="{6EA4D9A2-3E82-453F-A3E8-E6DFEAC71D73}" type="presParOf" srcId="{9C6F3282-BC13-43CB-87B4-541DD2AF176C}" destId="{6A71DA6E-0332-4F9F-811F-BFA66CD38024}" srcOrd="9" destOrd="0" presId="urn:microsoft.com/office/officeart/2005/8/layout/default"/>
    <dgm:cxn modelId="{65CA4720-9DF9-41E1-912E-D63EF91C93DD}" type="presParOf" srcId="{9C6F3282-BC13-43CB-87B4-541DD2AF176C}" destId="{D3B9E117-BD1F-43B5-A0DC-B77B6999C69A}"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CDC38-C1F7-4C1A-AB8C-281625F2F44C}">
      <dsp:nvSpPr>
        <dsp:cNvPr id="0" name=""/>
        <dsp:cNvSpPr/>
      </dsp:nvSpPr>
      <dsp:spPr>
        <a:xfrm>
          <a:off x="373208" y="645"/>
          <a:ext cx="3159549" cy="1895729"/>
        </a:xfrm>
        <a:prstGeom prst="rect">
          <a:avLst/>
        </a:prstGeom>
        <a:solidFill>
          <a:srgbClr val="7030A0"/>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rgbClr val="FFFFFF"/>
              </a:solidFill>
              <a:latin typeface="Avenir Next LT Pro"/>
              <a:ea typeface="+mn-ea"/>
              <a:cs typeface="+mn-cs"/>
            </a:rPr>
            <a:t>Renforcer le dispositif des clauses sociales sur le territoire</a:t>
          </a:r>
          <a:endParaRPr lang="en-US" sz="1800" kern="1200" dirty="0">
            <a:solidFill>
              <a:srgbClr val="FFFFFF"/>
            </a:solidFill>
            <a:latin typeface="Avenir Next LT Pro"/>
            <a:ea typeface="+mn-ea"/>
            <a:cs typeface="+mn-cs"/>
          </a:endParaRPr>
        </a:p>
      </dsp:txBody>
      <dsp:txXfrm>
        <a:off x="373208" y="645"/>
        <a:ext cx="3159549" cy="1895729"/>
      </dsp:txXfrm>
    </dsp:sp>
    <dsp:sp modelId="{A887CB62-0DA6-4342-A442-9CE8F380C848}">
      <dsp:nvSpPr>
        <dsp:cNvPr id="0" name=""/>
        <dsp:cNvSpPr/>
      </dsp:nvSpPr>
      <dsp:spPr>
        <a:xfrm>
          <a:off x="3848713" y="645"/>
          <a:ext cx="3159549" cy="1895729"/>
        </a:xfrm>
        <a:prstGeom prst="rect">
          <a:avLst/>
        </a:prstGeom>
        <a:solidFill>
          <a:srgbClr val="174CD5">
            <a:lumMod val="7500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rgbClr val="FFFFFF"/>
              </a:solidFill>
              <a:latin typeface="Avenir Next LT Pro"/>
              <a:ea typeface="+mn-ea"/>
              <a:cs typeface="+mn-cs"/>
            </a:rPr>
            <a:t>Permettre aux entreprises, maîtres d’ouvrage, bénéficiaires, d’avoir un interlocuteur unique, identifié sur le périmètre d’intervention (150 communes)</a:t>
          </a:r>
          <a:endParaRPr lang="en-US" sz="1800" kern="1200" dirty="0">
            <a:solidFill>
              <a:srgbClr val="FFFFFF"/>
            </a:solidFill>
            <a:latin typeface="Avenir Next LT Pro"/>
            <a:ea typeface="+mn-ea"/>
            <a:cs typeface="+mn-cs"/>
          </a:endParaRPr>
        </a:p>
      </dsp:txBody>
      <dsp:txXfrm>
        <a:off x="3848713" y="645"/>
        <a:ext cx="3159549" cy="1895729"/>
      </dsp:txXfrm>
    </dsp:sp>
    <dsp:sp modelId="{25370F7B-0B72-49EE-BD62-211F66049684}">
      <dsp:nvSpPr>
        <dsp:cNvPr id="0" name=""/>
        <dsp:cNvSpPr/>
      </dsp:nvSpPr>
      <dsp:spPr>
        <a:xfrm>
          <a:off x="7324217" y="645"/>
          <a:ext cx="3159549" cy="1895729"/>
        </a:xfrm>
        <a:prstGeom prst="rect">
          <a:avLst/>
        </a:prstGeom>
        <a:solidFill>
          <a:srgbClr val="29ADE7">
            <a:lumMod val="7500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rgbClr val="FFFFFF"/>
              </a:solidFill>
              <a:latin typeface="Avenir Next LT Pro"/>
              <a:ea typeface="+mn-ea"/>
              <a:cs typeface="+mn-cs"/>
            </a:rPr>
            <a:t>Éviter la multiplication des interlocuteurs : chaque acteur a un rôle</a:t>
          </a:r>
          <a:endParaRPr lang="en-US" sz="1800" kern="1200" dirty="0">
            <a:solidFill>
              <a:srgbClr val="FFFFFF"/>
            </a:solidFill>
            <a:latin typeface="Avenir Next LT Pro"/>
            <a:ea typeface="+mn-ea"/>
            <a:cs typeface="+mn-cs"/>
          </a:endParaRPr>
        </a:p>
      </dsp:txBody>
      <dsp:txXfrm>
        <a:off x="7324217" y="645"/>
        <a:ext cx="3159549" cy="1895729"/>
      </dsp:txXfrm>
    </dsp:sp>
    <dsp:sp modelId="{83DBAA2A-68EB-484A-8FE8-332EB3ABAE77}">
      <dsp:nvSpPr>
        <dsp:cNvPr id="0" name=""/>
        <dsp:cNvSpPr/>
      </dsp:nvSpPr>
      <dsp:spPr>
        <a:xfrm>
          <a:off x="373208" y="2212329"/>
          <a:ext cx="3159549" cy="1895729"/>
        </a:xfrm>
        <a:prstGeom prst="rect">
          <a:avLst/>
        </a:prstGeom>
        <a:solidFill>
          <a:srgbClr val="14B4A3">
            <a:lumMod val="7500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solidFill>
                <a:srgbClr val="FFFFFF"/>
              </a:solidFill>
              <a:latin typeface="Avenir Next LT Pro"/>
              <a:ea typeface="+mn-ea"/>
              <a:cs typeface="+mn-cs"/>
            </a:rPr>
            <a:t>Pourvoir aux besoins du territoire en termes d’insertion (emploi, formations sur mesure)</a:t>
          </a:r>
          <a:endParaRPr lang="en-US" sz="1800" kern="1200">
            <a:solidFill>
              <a:srgbClr val="FFFFFF"/>
            </a:solidFill>
            <a:latin typeface="Avenir Next LT Pro"/>
            <a:ea typeface="+mn-ea"/>
            <a:cs typeface="+mn-cs"/>
          </a:endParaRPr>
        </a:p>
      </dsp:txBody>
      <dsp:txXfrm>
        <a:off x="373208" y="2212329"/>
        <a:ext cx="3159549" cy="1895729"/>
      </dsp:txXfrm>
    </dsp:sp>
    <dsp:sp modelId="{D30FDDB1-FBDF-403E-9C27-3F7E19B9D335}">
      <dsp:nvSpPr>
        <dsp:cNvPr id="0" name=""/>
        <dsp:cNvSpPr/>
      </dsp:nvSpPr>
      <dsp:spPr>
        <a:xfrm>
          <a:off x="3848713" y="2212329"/>
          <a:ext cx="3159549" cy="1895729"/>
        </a:xfrm>
        <a:prstGeom prst="rect">
          <a:avLst/>
        </a:prstGeom>
        <a:solidFill>
          <a:srgbClr val="29ADE7">
            <a:hueOff val="1197564"/>
            <a:satOff val="539"/>
            <a:lumOff val="-5646"/>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solidFill>
                <a:srgbClr val="FFFFFF"/>
              </a:solidFill>
              <a:latin typeface="Avenir Next LT Pro"/>
              <a:ea typeface="+mn-ea"/>
              <a:cs typeface="+mn-cs"/>
            </a:rPr>
            <a:t>Privilégier la monter en compétences des bénéficiaires de la clause</a:t>
          </a:r>
          <a:endParaRPr lang="en-US" sz="1800" kern="1200">
            <a:solidFill>
              <a:srgbClr val="FFFFFF"/>
            </a:solidFill>
            <a:latin typeface="Avenir Next LT Pro"/>
            <a:ea typeface="+mn-ea"/>
            <a:cs typeface="+mn-cs"/>
          </a:endParaRPr>
        </a:p>
      </dsp:txBody>
      <dsp:txXfrm>
        <a:off x="3848713" y="2212329"/>
        <a:ext cx="3159549" cy="1895729"/>
      </dsp:txXfrm>
    </dsp:sp>
    <dsp:sp modelId="{D3B9E117-BD1F-43B5-A0DC-B77B6999C69A}">
      <dsp:nvSpPr>
        <dsp:cNvPr id="0" name=""/>
        <dsp:cNvSpPr/>
      </dsp:nvSpPr>
      <dsp:spPr>
        <a:xfrm>
          <a:off x="7324217" y="2212329"/>
          <a:ext cx="3159549" cy="1895729"/>
        </a:xfrm>
        <a:prstGeom prst="rect">
          <a:avLst/>
        </a:prstGeom>
        <a:solidFill>
          <a:srgbClr val="00B050"/>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solidFill>
                <a:srgbClr val="FFFFFF"/>
              </a:solidFill>
              <a:latin typeface="Avenir Next LT Pro"/>
              <a:ea typeface="+mn-ea"/>
              <a:cs typeface="+mn-cs"/>
            </a:rPr>
            <a:t>Sensibiliser différentes les instances aux clauses d’insertion</a:t>
          </a:r>
          <a:endParaRPr lang="en-US" sz="1800" kern="1200">
            <a:solidFill>
              <a:srgbClr val="FFFFFF"/>
            </a:solidFill>
            <a:latin typeface="Avenir Next LT Pro"/>
            <a:ea typeface="+mn-ea"/>
            <a:cs typeface="+mn-cs"/>
          </a:endParaRPr>
        </a:p>
      </dsp:txBody>
      <dsp:txXfrm>
        <a:off x="7324217" y="2212329"/>
        <a:ext cx="3159549" cy="189572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01F5BE-0F3A-858C-FB37-6E6CD1439F3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E026478-898B-FE73-35ED-9F1AB06F26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2C1C340-8C06-3095-86B8-8464D32E8372}"/>
              </a:ext>
            </a:extLst>
          </p:cNvPr>
          <p:cNvSpPr>
            <a:spLocks noGrp="1"/>
          </p:cNvSpPr>
          <p:nvPr>
            <p:ph type="dt" sz="half" idx="10"/>
          </p:nvPr>
        </p:nvSpPr>
        <p:spPr/>
        <p:txBody>
          <a:bodyPr/>
          <a:lstStyle/>
          <a:p>
            <a:fld id="{6B8C1581-136B-4200-8B14-E9181B0C35BE}" type="datetimeFigureOut">
              <a:rPr lang="fr-FR" smtClean="0"/>
              <a:t>17/12/2025</a:t>
            </a:fld>
            <a:endParaRPr lang="fr-FR"/>
          </a:p>
        </p:txBody>
      </p:sp>
      <p:sp>
        <p:nvSpPr>
          <p:cNvPr id="5" name="Espace réservé du pied de page 4">
            <a:extLst>
              <a:ext uri="{FF2B5EF4-FFF2-40B4-BE49-F238E27FC236}">
                <a16:creationId xmlns:a16="http://schemas.microsoft.com/office/drawing/2014/main" id="{7D3F28A7-AB87-D857-91D0-A8FA96564E5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D49CA4A-083B-27C7-9129-063C77F547BB}"/>
              </a:ext>
            </a:extLst>
          </p:cNvPr>
          <p:cNvSpPr>
            <a:spLocks noGrp="1"/>
          </p:cNvSpPr>
          <p:nvPr>
            <p:ph type="sldNum" sz="quarter" idx="12"/>
          </p:nvPr>
        </p:nvSpPr>
        <p:spPr/>
        <p:txBody>
          <a:bodyPr/>
          <a:lstStyle/>
          <a:p>
            <a:fld id="{D07E19E6-A4CE-40E5-8C40-B1D8D3784C1C}" type="slidenum">
              <a:rPr lang="fr-FR" smtClean="0"/>
              <a:t>‹N°›</a:t>
            </a:fld>
            <a:endParaRPr lang="fr-FR"/>
          </a:p>
        </p:txBody>
      </p:sp>
    </p:spTree>
    <p:extLst>
      <p:ext uri="{BB962C8B-B14F-4D97-AF65-F5344CB8AC3E}">
        <p14:creationId xmlns:p14="http://schemas.microsoft.com/office/powerpoint/2010/main" val="2568391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C5F4EA-78F8-7A24-6C7A-DCFA7878ED9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B68480F-6EAF-D2CC-BCB7-DA76344A3FB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C6260F4-B439-644D-A38E-FE5BB1AA2040}"/>
              </a:ext>
            </a:extLst>
          </p:cNvPr>
          <p:cNvSpPr>
            <a:spLocks noGrp="1"/>
          </p:cNvSpPr>
          <p:nvPr>
            <p:ph type="dt" sz="half" idx="10"/>
          </p:nvPr>
        </p:nvSpPr>
        <p:spPr/>
        <p:txBody>
          <a:bodyPr/>
          <a:lstStyle/>
          <a:p>
            <a:fld id="{6B8C1581-136B-4200-8B14-E9181B0C35BE}" type="datetimeFigureOut">
              <a:rPr lang="fr-FR" smtClean="0"/>
              <a:t>17/12/2025</a:t>
            </a:fld>
            <a:endParaRPr lang="fr-FR"/>
          </a:p>
        </p:txBody>
      </p:sp>
      <p:sp>
        <p:nvSpPr>
          <p:cNvPr id="5" name="Espace réservé du pied de page 4">
            <a:extLst>
              <a:ext uri="{FF2B5EF4-FFF2-40B4-BE49-F238E27FC236}">
                <a16:creationId xmlns:a16="http://schemas.microsoft.com/office/drawing/2014/main" id="{DF5D4987-D643-40EF-D864-7F1FBF8EAE9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D429C50-1CA8-0409-4617-C5ECE8DEFF6F}"/>
              </a:ext>
            </a:extLst>
          </p:cNvPr>
          <p:cNvSpPr>
            <a:spLocks noGrp="1"/>
          </p:cNvSpPr>
          <p:nvPr>
            <p:ph type="sldNum" sz="quarter" idx="12"/>
          </p:nvPr>
        </p:nvSpPr>
        <p:spPr/>
        <p:txBody>
          <a:bodyPr/>
          <a:lstStyle/>
          <a:p>
            <a:fld id="{D07E19E6-A4CE-40E5-8C40-B1D8D3784C1C}" type="slidenum">
              <a:rPr lang="fr-FR" smtClean="0"/>
              <a:t>‹N°›</a:t>
            </a:fld>
            <a:endParaRPr lang="fr-FR"/>
          </a:p>
        </p:txBody>
      </p:sp>
    </p:spTree>
    <p:extLst>
      <p:ext uri="{BB962C8B-B14F-4D97-AF65-F5344CB8AC3E}">
        <p14:creationId xmlns:p14="http://schemas.microsoft.com/office/powerpoint/2010/main" val="1562493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95346BE-67DF-5D50-62C5-997AA6C0D88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A101EF1-7681-FB39-41F4-896ACC46797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46F8A93-C95B-3CA3-88A4-10E2A1DCE63F}"/>
              </a:ext>
            </a:extLst>
          </p:cNvPr>
          <p:cNvSpPr>
            <a:spLocks noGrp="1"/>
          </p:cNvSpPr>
          <p:nvPr>
            <p:ph type="dt" sz="half" idx="10"/>
          </p:nvPr>
        </p:nvSpPr>
        <p:spPr/>
        <p:txBody>
          <a:bodyPr/>
          <a:lstStyle/>
          <a:p>
            <a:fld id="{6B8C1581-136B-4200-8B14-E9181B0C35BE}" type="datetimeFigureOut">
              <a:rPr lang="fr-FR" smtClean="0"/>
              <a:t>17/12/2025</a:t>
            </a:fld>
            <a:endParaRPr lang="fr-FR"/>
          </a:p>
        </p:txBody>
      </p:sp>
      <p:sp>
        <p:nvSpPr>
          <p:cNvPr id="5" name="Espace réservé du pied de page 4">
            <a:extLst>
              <a:ext uri="{FF2B5EF4-FFF2-40B4-BE49-F238E27FC236}">
                <a16:creationId xmlns:a16="http://schemas.microsoft.com/office/drawing/2014/main" id="{575F7FC6-0475-236E-77F3-67523702E97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73883B-5B03-4CD9-02B6-B32FD9561D99}"/>
              </a:ext>
            </a:extLst>
          </p:cNvPr>
          <p:cNvSpPr>
            <a:spLocks noGrp="1"/>
          </p:cNvSpPr>
          <p:nvPr>
            <p:ph type="sldNum" sz="quarter" idx="12"/>
          </p:nvPr>
        </p:nvSpPr>
        <p:spPr/>
        <p:txBody>
          <a:bodyPr/>
          <a:lstStyle/>
          <a:p>
            <a:fld id="{D07E19E6-A4CE-40E5-8C40-B1D8D3784C1C}" type="slidenum">
              <a:rPr lang="fr-FR" smtClean="0"/>
              <a:t>‹N°›</a:t>
            </a:fld>
            <a:endParaRPr lang="fr-FR"/>
          </a:p>
        </p:txBody>
      </p:sp>
    </p:spTree>
    <p:extLst>
      <p:ext uri="{BB962C8B-B14F-4D97-AF65-F5344CB8AC3E}">
        <p14:creationId xmlns:p14="http://schemas.microsoft.com/office/powerpoint/2010/main" val="911209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7F5109-4401-D02D-D9BB-2D8AB649449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B0C0A33-5EE6-E4D2-9C3F-5B2F9FF6EA3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2CCC2D1-82FB-81CC-D8EB-959BDDAD3522}"/>
              </a:ext>
            </a:extLst>
          </p:cNvPr>
          <p:cNvSpPr>
            <a:spLocks noGrp="1"/>
          </p:cNvSpPr>
          <p:nvPr>
            <p:ph type="dt" sz="half" idx="10"/>
          </p:nvPr>
        </p:nvSpPr>
        <p:spPr/>
        <p:txBody>
          <a:bodyPr/>
          <a:lstStyle/>
          <a:p>
            <a:fld id="{6B8C1581-136B-4200-8B14-E9181B0C35BE}" type="datetimeFigureOut">
              <a:rPr lang="fr-FR" smtClean="0"/>
              <a:t>17/12/2025</a:t>
            </a:fld>
            <a:endParaRPr lang="fr-FR"/>
          </a:p>
        </p:txBody>
      </p:sp>
      <p:sp>
        <p:nvSpPr>
          <p:cNvPr id="5" name="Espace réservé du pied de page 4">
            <a:extLst>
              <a:ext uri="{FF2B5EF4-FFF2-40B4-BE49-F238E27FC236}">
                <a16:creationId xmlns:a16="http://schemas.microsoft.com/office/drawing/2014/main" id="{7D49265B-EFCA-33A8-AE2C-2691716D88F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A533B62-C6B6-E404-67C4-B4170B7EDDD0}"/>
              </a:ext>
            </a:extLst>
          </p:cNvPr>
          <p:cNvSpPr>
            <a:spLocks noGrp="1"/>
          </p:cNvSpPr>
          <p:nvPr>
            <p:ph type="sldNum" sz="quarter" idx="12"/>
          </p:nvPr>
        </p:nvSpPr>
        <p:spPr/>
        <p:txBody>
          <a:bodyPr/>
          <a:lstStyle/>
          <a:p>
            <a:fld id="{D07E19E6-A4CE-40E5-8C40-B1D8D3784C1C}" type="slidenum">
              <a:rPr lang="fr-FR" smtClean="0"/>
              <a:t>‹N°›</a:t>
            </a:fld>
            <a:endParaRPr lang="fr-FR"/>
          </a:p>
        </p:txBody>
      </p:sp>
    </p:spTree>
    <p:extLst>
      <p:ext uri="{BB962C8B-B14F-4D97-AF65-F5344CB8AC3E}">
        <p14:creationId xmlns:p14="http://schemas.microsoft.com/office/powerpoint/2010/main" val="1803656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EA340C-1384-3364-69C6-29CD1E51174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24693D9-3020-778E-DC0A-EDA7329E646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3CB7709-26FA-92EF-713E-E05766B3F26F}"/>
              </a:ext>
            </a:extLst>
          </p:cNvPr>
          <p:cNvSpPr>
            <a:spLocks noGrp="1"/>
          </p:cNvSpPr>
          <p:nvPr>
            <p:ph type="dt" sz="half" idx="10"/>
          </p:nvPr>
        </p:nvSpPr>
        <p:spPr/>
        <p:txBody>
          <a:bodyPr/>
          <a:lstStyle/>
          <a:p>
            <a:fld id="{6B8C1581-136B-4200-8B14-E9181B0C35BE}" type="datetimeFigureOut">
              <a:rPr lang="fr-FR" smtClean="0"/>
              <a:t>17/12/2025</a:t>
            </a:fld>
            <a:endParaRPr lang="fr-FR"/>
          </a:p>
        </p:txBody>
      </p:sp>
      <p:sp>
        <p:nvSpPr>
          <p:cNvPr id="5" name="Espace réservé du pied de page 4">
            <a:extLst>
              <a:ext uri="{FF2B5EF4-FFF2-40B4-BE49-F238E27FC236}">
                <a16:creationId xmlns:a16="http://schemas.microsoft.com/office/drawing/2014/main" id="{684F617D-EFE3-D692-1EE1-9E2990FC711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82AD06B-39E7-6EA0-051C-621A1958D2F1}"/>
              </a:ext>
            </a:extLst>
          </p:cNvPr>
          <p:cNvSpPr>
            <a:spLocks noGrp="1"/>
          </p:cNvSpPr>
          <p:nvPr>
            <p:ph type="sldNum" sz="quarter" idx="12"/>
          </p:nvPr>
        </p:nvSpPr>
        <p:spPr/>
        <p:txBody>
          <a:bodyPr/>
          <a:lstStyle/>
          <a:p>
            <a:fld id="{D07E19E6-A4CE-40E5-8C40-B1D8D3784C1C}" type="slidenum">
              <a:rPr lang="fr-FR" smtClean="0"/>
              <a:t>‹N°›</a:t>
            </a:fld>
            <a:endParaRPr lang="fr-FR"/>
          </a:p>
        </p:txBody>
      </p:sp>
    </p:spTree>
    <p:extLst>
      <p:ext uri="{BB962C8B-B14F-4D97-AF65-F5344CB8AC3E}">
        <p14:creationId xmlns:p14="http://schemas.microsoft.com/office/powerpoint/2010/main" val="956360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A896A2-44A4-51A6-F5B6-9B82685D982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B86C344-3E10-E931-E6D0-66E201C4F09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B2B5356-D0CE-314B-7EA1-5575A58C89F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8590DA7-0E33-C22D-E4C7-641C24D33D2E}"/>
              </a:ext>
            </a:extLst>
          </p:cNvPr>
          <p:cNvSpPr>
            <a:spLocks noGrp="1"/>
          </p:cNvSpPr>
          <p:nvPr>
            <p:ph type="dt" sz="half" idx="10"/>
          </p:nvPr>
        </p:nvSpPr>
        <p:spPr/>
        <p:txBody>
          <a:bodyPr/>
          <a:lstStyle/>
          <a:p>
            <a:fld id="{6B8C1581-136B-4200-8B14-E9181B0C35BE}" type="datetimeFigureOut">
              <a:rPr lang="fr-FR" smtClean="0"/>
              <a:t>17/12/2025</a:t>
            </a:fld>
            <a:endParaRPr lang="fr-FR"/>
          </a:p>
        </p:txBody>
      </p:sp>
      <p:sp>
        <p:nvSpPr>
          <p:cNvPr id="6" name="Espace réservé du pied de page 5">
            <a:extLst>
              <a:ext uri="{FF2B5EF4-FFF2-40B4-BE49-F238E27FC236}">
                <a16:creationId xmlns:a16="http://schemas.microsoft.com/office/drawing/2014/main" id="{588CDAF7-F8B1-5F99-72F7-0CF56A607C8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9408418-5698-1AFD-0CFD-9518D5D335D4}"/>
              </a:ext>
            </a:extLst>
          </p:cNvPr>
          <p:cNvSpPr>
            <a:spLocks noGrp="1"/>
          </p:cNvSpPr>
          <p:nvPr>
            <p:ph type="sldNum" sz="quarter" idx="12"/>
          </p:nvPr>
        </p:nvSpPr>
        <p:spPr/>
        <p:txBody>
          <a:bodyPr/>
          <a:lstStyle/>
          <a:p>
            <a:fld id="{D07E19E6-A4CE-40E5-8C40-B1D8D3784C1C}" type="slidenum">
              <a:rPr lang="fr-FR" smtClean="0"/>
              <a:t>‹N°›</a:t>
            </a:fld>
            <a:endParaRPr lang="fr-FR"/>
          </a:p>
        </p:txBody>
      </p:sp>
    </p:spTree>
    <p:extLst>
      <p:ext uri="{BB962C8B-B14F-4D97-AF65-F5344CB8AC3E}">
        <p14:creationId xmlns:p14="http://schemas.microsoft.com/office/powerpoint/2010/main" val="1997264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0FD2EE-4C48-817A-BA0A-7C0DFADBEC8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C4AE1FB-8F3A-BAF4-C8F8-CCA9CAA585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EDABFFE-330F-D3F7-7EEE-DF9D1E2222D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81253E2-84BF-C8DE-8659-F695959DA1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FB178C1-601A-C00D-583B-01AB6630285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AC5FE7F-7914-18BD-AA2F-C6D2C1FD2C42}"/>
              </a:ext>
            </a:extLst>
          </p:cNvPr>
          <p:cNvSpPr>
            <a:spLocks noGrp="1"/>
          </p:cNvSpPr>
          <p:nvPr>
            <p:ph type="dt" sz="half" idx="10"/>
          </p:nvPr>
        </p:nvSpPr>
        <p:spPr/>
        <p:txBody>
          <a:bodyPr/>
          <a:lstStyle/>
          <a:p>
            <a:fld id="{6B8C1581-136B-4200-8B14-E9181B0C35BE}" type="datetimeFigureOut">
              <a:rPr lang="fr-FR" smtClean="0"/>
              <a:t>17/12/2025</a:t>
            </a:fld>
            <a:endParaRPr lang="fr-FR"/>
          </a:p>
        </p:txBody>
      </p:sp>
      <p:sp>
        <p:nvSpPr>
          <p:cNvPr id="8" name="Espace réservé du pied de page 7">
            <a:extLst>
              <a:ext uri="{FF2B5EF4-FFF2-40B4-BE49-F238E27FC236}">
                <a16:creationId xmlns:a16="http://schemas.microsoft.com/office/drawing/2014/main" id="{1DBD760E-7DB7-093B-0E41-C293C5813A9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07E3BEC-3AD5-B7C3-3A56-C820E5A5C5DD}"/>
              </a:ext>
            </a:extLst>
          </p:cNvPr>
          <p:cNvSpPr>
            <a:spLocks noGrp="1"/>
          </p:cNvSpPr>
          <p:nvPr>
            <p:ph type="sldNum" sz="quarter" idx="12"/>
          </p:nvPr>
        </p:nvSpPr>
        <p:spPr/>
        <p:txBody>
          <a:bodyPr/>
          <a:lstStyle/>
          <a:p>
            <a:fld id="{D07E19E6-A4CE-40E5-8C40-B1D8D3784C1C}" type="slidenum">
              <a:rPr lang="fr-FR" smtClean="0"/>
              <a:t>‹N°›</a:t>
            </a:fld>
            <a:endParaRPr lang="fr-FR"/>
          </a:p>
        </p:txBody>
      </p:sp>
    </p:spTree>
    <p:extLst>
      <p:ext uri="{BB962C8B-B14F-4D97-AF65-F5344CB8AC3E}">
        <p14:creationId xmlns:p14="http://schemas.microsoft.com/office/powerpoint/2010/main" val="844901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E149EC-09E7-E125-6C82-CBC2BF47EB8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B1B5B1B-9FBF-CED4-D20B-6FC26927C677}"/>
              </a:ext>
            </a:extLst>
          </p:cNvPr>
          <p:cNvSpPr>
            <a:spLocks noGrp="1"/>
          </p:cNvSpPr>
          <p:nvPr>
            <p:ph type="dt" sz="half" idx="10"/>
          </p:nvPr>
        </p:nvSpPr>
        <p:spPr/>
        <p:txBody>
          <a:bodyPr/>
          <a:lstStyle/>
          <a:p>
            <a:fld id="{6B8C1581-136B-4200-8B14-E9181B0C35BE}" type="datetimeFigureOut">
              <a:rPr lang="fr-FR" smtClean="0"/>
              <a:t>17/12/2025</a:t>
            </a:fld>
            <a:endParaRPr lang="fr-FR"/>
          </a:p>
        </p:txBody>
      </p:sp>
      <p:sp>
        <p:nvSpPr>
          <p:cNvPr id="4" name="Espace réservé du pied de page 3">
            <a:extLst>
              <a:ext uri="{FF2B5EF4-FFF2-40B4-BE49-F238E27FC236}">
                <a16:creationId xmlns:a16="http://schemas.microsoft.com/office/drawing/2014/main" id="{12FF936D-7C0E-8DB2-C54A-9365661CFAF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835A610-F201-4962-3AE6-46017D97B4E0}"/>
              </a:ext>
            </a:extLst>
          </p:cNvPr>
          <p:cNvSpPr>
            <a:spLocks noGrp="1"/>
          </p:cNvSpPr>
          <p:nvPr>
            <p:ph type="sldNum" sz="quarter" idx="12"/>
          </p:nvPr>
        </p:nvSpPr>
        <p:spPr/>
        <p:txBody>
          <a:bodyPr/>
          <a:lstStyle/>
          <a:p>
            <a:fld id="{D07E19E6-A4CE-40E5-8C40-B1D8D3784C1C}" type="slidenum">
              <a:rPr lang="fr-FR" smtClean="0"/>
              <a:t>‹N°›</a:t>
            </a:fld>
            <a:endParaRPr lang="fr-FR"/>
          </a:p>
        </p:txBody>
      </p:sp>
    </p:spTree>
    <p:extLst>
      <p:ext uri="{BB962C8B-B14F-4D97-AF65-F5344CB8AC3E}">
        <p14:creationId xmlns:p14="http://schemas.microsoft.com/office/powerpoint/2010/main" val="2355050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58530CA-0BBC-5287-AF7B-3EC5CA57B769}"/>
              </a:ext>
            </a:extLst>
          </p:cNvPr>
          <p:cNvSpPr>
            <a:spLocks noGrp="1"/>
          </p:cNvSpPr>
          <p:nvPr>
            <p:ph type="dt" sz="half" idx="10"/>
          </p:nvPr>
        </p:nvSpPr>
        <p:spPr/>
        <p:txBody>
          <a:bodyPr/>
          <a:lstStyle/>
          <a:p>
            <a:fld id="{6B8C1581-136B-4200-8B14-E9181B0C35BE}" type="datetimeFigureOut">
              <a:rPr lang="fr-FR" smtClean="0"/>
              <a:t>17/12/2025</a:t>
            </a:fld>
            <a:endParaRPr lang="fr-FR"/>
          </a:p>
        </p:txBody>
      </p:sp>
      <p:sp>
        <p:nvSpPr>
          <p:cNvPr id="3" name="Espace réservé du pied de page 2">
            <a:extLst>
              <a:ext uri="{FF2B5EF4-FFF2-40B4-BE49-F238E27FC236}">
                <a16:creationId xmlns:a16="http://schemas.microsoft.com/office/drawing/2014/main" id="{6B9E71A8-3938-6BD8-B217-3B6796E7C14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531F432-9DA1-3426-FBED-424A19ACC7CA}"/>
              </a:ext>
            </a:extLst>
          </p:cNvPr>
          <p:cNvSpPr>
            <a:spLocks noGrp="1"/>
          </p:cNvSpPr>
          <p:nvPr>
            <p:ph type="sldNum" sz="quarter" idx="12"/>
          </p:nvPr>
        </p:nvSpPr>
        <p:spPr/>
        <p:txBody>
          <a:bodyPr/>
          <a:lstStyle/>
          <a:p>
            <a:fld id="{D07E19E6-A4CE-40E5-8C40-B1D8D3784C1C}" type="slidenum">
              <a:rPr lang="fr-FR" smtClean="0"/>
              <a:t>‹N°›</a:t>
            </a:fld>
            <a:endParaRPr lang="fr-FR"/>
          </a:p>
        </p:txBody>
      </p:sp>
    </p:spTree>
    <p:extLst>
      <p:ext uri="{BB962C8B-B14F-4D97-AF65-F5344CB8AC3E}">
        <p14:creationId xmlns:p14="http://schemas.microsoft.com/office/powerpoint/2010/main" val="334207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0A08BE-E63C-AAC0-3F2E-99F4F37134E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8EC93C1-7623-5374-0CC0-662BC0DF8F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0B62C76-8978-A93E-631B-DDAC63F00B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3B44AFF-92C5-2532-4665-498844EDEC6A}"/>
              </a:ext>
            </a:extLst>
          </p:cNvPr>
          <p:cNvSpPr>
            <a:spLocks noGrp="1"/>
          </p:cNvSpPr>
          <p:nvPr>
            <p:ph type="dt" sz="half" idx="10"/>
          </p:nvPr>
        </p:nvSpPr>
        <p:spPr/>
        <p:txBody>
          <a:bodyPr/>
          <a:lstStyle/>
          <a:p>
            <a:fld id="{6B8C1581-136B-4200-8B14-E9181B0C35BE}" type="datetimeFigureOut">
              <a:rPr lang="fr-FR" smtClean="0"/>
              <a:t>17/12/2025</a:t>
            </a:fld>
            <a:endParaRPr lang="fr-FR"/>
          </a:p>
        </p:txBody>
      </p:sp>
      <p:sp>
        <p:nvSpPr>
          <p:cNvPr id="6" name="Espace réservé du pied de page 5">
            <a:extLst>
              <a:ext uri="{FF2B5EF4-FFF2-40B4-BE49-F238E27FC236}">
                <a16:creationId xmlns:a16="http://schemas.microsoft.com/office/drawing/2014/main" id="{75C910A8-021C-CC92-83B2-5BF0CF51FEC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02EB154-44C6-6A64-4F4F-61FD9ED9111E}"/>
              </a:ext>
            </a:extLst>
          </p:cNvPr>
          <p:cNvSpPr>
            <a:spLocks noGrp="1"/>
          </p:cNvSpPr>
          <p:nvPr>
            <p:ph type="sldNum" sz="quarter" idx="12"/>
          </p:nvPr>
        </p:nvSpPr>
        <p:spPr/>
        <p:txBody>
          <a:bodyPr/>
          <a:lstStyle/>
          <a:p>
            <a:fld id="{D07E19E6-A4CE-40E5-8C40-B1D8D3784C1C}" type="slidenum">
              <a:rPr lang="fr-FR" smtClean="0"/>
              <a:t>‹N°›</a:t>
            </a:fld>
            <a:endParaRPr lang="fr-FR"/>
          </a:p>
        </p:txBody>
      </p:sp>
    </p:spTree>
    <p:extLst>
      <p:ext uri="{BB962C8B-B14F-4D97-AF65-F5344CB8AC3E}">
        <p14:creationId xmlns:p14="http://schemas.microsoft.com/office/powerpoint/2010/main" val="3267191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458702-32EE-E39D-CDF2-BF3116D706C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A2773D4-2777-493C-905F-B7732FEC42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C346199-40C0-F404-9906-EA06BF6F27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5180721-FE1E-0B3F-7C8E-7E74D4FEE009}"/>
              </a:ext>
            </a:extLst>
          </p:cNvPr>
          <p:cNvSpPr>
            <a:spLocks noGrp="1"/>
          </p:cNvSpPr>
          <p:nvPr>
            <p:ph type="dt" sz="half" idx="10"/>
          </p:nvPr>
        </p:nvSpPr>
        <p:spPr/>
        <p:txBody>
          <a:bodyPr/>
          <a:lstStyle/>
          <a:p>
            <a:fld id="{6B8C1581-136B-4200-8B14-E9181B0C35BE}" type="datetimeFigureOut">
              <a:rPr lang="fr-FR" smtClean="0"/>
              <a:t>17/12/2025</a:t>
            </a:fld>
            <a:endParaRPr lang="fr-FR"/>
          </a:p>
        </p:txBody>
      </p:sp>
      <p:sp>
        <p:nvSpPr>
          <p:cNvPr id="6" name="Espace réservé du pied de page 5">
            <a:extLst>
              <a:ext uri="{FF2B5EF4-FFF2-40B4-BE49-F238E27FC236}">
                <a16:creationId xmlns:a16="http://schemas.microsoft.com/office/drawing/2014/main" id="{D8A72F3A-FDDD-726B-AE6C-101938C5F85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5A25644-CCA4-9193-56D8-0B3ADA47784D}"/>
              </a:ext>
            </a:extLst>
          </p:cNvPr>
          <p:cNvSpPr>
            <a:spLocks noGrp="1"/>
          </p:cNvSpPr>
          <p:nvPr>
            <p:ph type="sldNum" sz="quarter" idx="12"/>
          </p:nvPr>
        </p:nvSpPr>
        <p:spPr/>
        <p:txBody>
          <a:bodyPr/>
          <a:lstStyle/>
          <a:p>
            <a:fld id="{D07E19E6-A4CE-40E5-8C40-B1D8D3784C1C}" type="slidenum">
              <a:rPr lang="fr-FR" smtClean="0"/>
              <a:t>‹N°›</a:t>
            </a:fld>
            <a:endParaRPr lang="fr-FR"/>
          </a:p>
        </p:txBody>
      </p:sp>
    </p:spTree>
    <p:extLst>
      <p:ext uri="{BB962C8B-B14F-4D97-AF65-F5344CB8AC3E}">
        <p14:creationId xmlns:p14="http://schemas.microsoft.com/office/powerpoint/2010/main" val="3419915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16CA459-CE14-01FD-BA05-AF1C2FC76E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23E4ABC-1780-A1B0-0C2C-B3EF20DC45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C261038-5799-DAFD-A23D-EB36073A62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B8C1581-136B-4200-8B14-E9181B0C35BE}" type="datetimeFigureOut">
              <a:rPr lang="fr-FR" smtClean="0"/>
              <a:t>17/12/2025</a:t>
            </a:fld>
            <a:endParaRPr lang="fr-FR"/>
          </a:p>
        </p:txBody>
      </p:sp>
      <p:sp>
        <p:nvSpPr>
          <p:cNvPr id="5" name="Espace réservé du pied de page 4">
            <a:extLst>
              <a:ext uri="{FF2B5EF4-FFF2-40B4-BE49-F238E27FC236}">
                <a16:creationId xmlns:a16="http://schemas.microsoft.com/office/drawing/2014/main" id="{EFAC873A-D206-D139-E32A-2C77406ADE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7863728-3085-55D6-591F-E20D788D09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07E19E6-A4CE-40E5-8C40-B1D8D3784C1C}" type="slidenum">
              <a:rPr lang="fr-FR" smtClean="0"/>
              <a:t>‹N°›</a:t>
            </a:fld>
            <a:endParaRPr lang="fr-FR"/>
          </a:p>
        </p:txBody>
      </p:sp>
    </p:spTree>
    <p:extLst>
      <p:ext uri="{BB962C8B-B14F-4D97-AF65-F5344CB8AC3E}">
        <p14:creationId xmlns:p14="http://schemas.microsoft.com/office/powerpoint/2010/main" val="2621719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Police, logo, Graphique&#10;&#10;Le contenu généré par l’IA peut être incorrect.">
            <a:extLst>
              <a:ext uri="{FF2B5EF4-FFF2-40B4-BE49-F238E27FC236}">
                <a16:creationId xmlns:a16="http://schemas.microsoft.com/office/drawing/2014/main" id="{E4F19BDA-3D1F-F55C-AF6A-3BCD408B8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67" y="125458"/>
            <a:ext cx="2357360" cy="950867"/>
          </a:xfrm>
          <a:prstGeom prst="rect">
            <a:avLst/>
          </a:prstGeom>
        </p:spPr>
      </p:pic>
      <p:pic>
        <p:nvPicPr>
          <p:cNvPr id="4" name="Image 3" descr="Une image contenant jaune, capture d’écran, Graphique, conception&#10;&#10;Description générée automatiquement">
            <a:extLst>
              <a:ext uri="{FF2B5EF4-FFF2-40B4-BE49-F238E27FC236}">
                <a16:creationId xmlns:a16="http://schemas.microsoft.com/office/drawing/2014/main" id="{E6161CF5-F357-8E6F-128C-051DD41422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4169" y="0"/>
            <a:ext cx="4707831" cy="1895475"/>
          </a:xfrm>
          <a:prstGeom prst="rect">
            <a:avLst/>
          </a:prstGeom>
        </p:spPr>
      </p:pic>
      <p:sp>
        <p:nvSpPr>
          <p:cNvPr id="2" name="Titre 1">
            <a:extLst>
              <a:ext uri="{FF2B5EF4-FFF2-40B4-BE49-F238E27FC236}">
                <a16:creationId xmlns:a16="http://schemas.microsoft.com/office/drawing/2014/main" id="{30180610-87DF-A983-AC8F-A46DCEBECE2F}"/>
              </a:ext>
            </a:extLst>
          </p:cNvPr>
          <p:cNvSpPr>
            <a:spLocks noGrp="1"/>
          </p:cNvSpPr>
          <p:nvPr>
            <p:ph type="ctrTitle"/>
          </p:nvPr>
        </p:nvSpPr>
        <p:spPr>
          <a:xfrm>
            <a:off x="1774372" y="472681"/>
            <a:ext cx="9144000" cy="2387600"/>
          </a:xfrm>
        </p:spPr>
        <p:txBody>
          <a:bodyPr/>
          <a:lstStyle/>
          <a:p>
            <a:r>
              <a:rPr lang="fr-FR" b="1" dirty="0">
                <a:solidFill>
                  <a:schemeClr val="accent2"/>
                </a:solidFill>
              </a:rPr>
              <a:t>Talent singulier, cherche emploi durable </a:t>
            </a:r>
          </a:p>
        </p:txBody>
      </p:sp>
      <p:sp>
        <p:nvSpPr>
          <p:cNvPr id="3" name="Sous-titre 2">
            <a:extLst>
              <a:ext uri="{FF2B5EF4-FFF2-40B4-BE49-F238E27FC236}">
                <a16:creationId xmlns:a16="http://schemas.microsoft.com/office/drawing/2014/main" id="{876E28BE-57C9-9EB1-0D56-4CC4E03DAD1C}"/>
              </a:ext>
            </a:extLst>
          </p:cNvPr>
          <p:cNvSpPr>
            <a:spLocks noGrp="1"/>
          </p:cNvSpPr>
          <p:nvPr>
            <p:ph type="subTitle" idx="1"/>
          </p:nvPr>
        </p:nvSpPr>
        <p:spPr>
          <a:xfrm>
            <a:off x="1774372" y="2938010"/>
            <a:ext cx="9144000" cy="1655762"/>
          </a:xfrm>
        </p:spPr>
        <p:txBody>
          <a:bodyPr>
            <a:noAutofit/>
          </a:bodyPr>
          <a:lstStyle/>
          <a:p>
            <a:r>
              <a:rPr lang="fr-FR" sz="2800" b="1" dirty="0">
                <a:solidFill>
                  <a:schemeClr val="accent1"/>
                </a:solidFill>
              </a:rPr>
              <a:t>Accompagner les parcours d’insertion professionnelle et de maintien dans l’emploi des personnes avec un Trouble du Spectre de l’autisme </a:t>
            </a:r>
          </a:p>
          <a:p>
            <a:endParaRPr lang="fr-FR" sz="2800" b="1" dirty="0">
              <a:solidFill>
                <a:schemeClr val="accent1"/>
              </a:solidFill>
            </a:endParaRPr>
          </a:p>
          <a:p>
            <a:endParaRPr lang="fr-FR" sz="2800" b="1" dirty="0">
              <a:solidFill>
                <a:schemeClr val="accent1"/>
              </a:solidFill>
            </a:endParaRPr>
          </a:p>
          <a:p>
            <a:r>
              <a:rPr lang="fr-FR" b="1">
                <a:solidFill>
                  <a:schemeClr val="accent1"/>
                </a:solidFill>
              </a:rPr>
              <a:t>Vendredi 05 </a:t>
            </a:r>
            <a:r>
              <a:rPr lang="fr-FR" b="1" dirty="0">
                <a:solidFill>
                  <a:schemeClr val="accent1"/>
                </a:solidFill>
              </a:rPr>
              <a:t>décembre 2025, Taissy (51) </a:t>
            </a:r>
          </a:p>
        </p:txBody>
      </p:sp>
      <p:pic>
        <p:nvPicPr>
          <p:cNvPr id="7" name="Image 6">
            <a:extLst>
              <a:ext uri="{FF2B5EF4-FFF2-40B4-BE49-F238E27FC236}">
                <a16:creationId xmlns:a16="http://schemas.microsoft.com/office/drawing/2014/main" id="{C914C655-48E1-08E8-B67C-A4E8B1259537}"/>
              </a:ext>
            </a:extLst>
          </p:cNvPr>
          <p:cNvPicPr>
            <a:picLocks noChangeAspect="1"/>
          </p:cNvPicPr>
          <p:nvPr/>
        </p:nvPicPr>
        <p:blipFill>
          <a:blip r:embed="rId4"/>
          <a:stretch>
            <a:fillRect/>
          </a:stretch>
        </p:blipFill>
        <p:spPr>
          <a:xfrm>
            <a:off x="176546" y="3828992"/>
            <a:ext cx="3195652" cy="2903550"/>
          </a:xfrm>
          <a:prstGeom prst="rect">
            <a:avLst/>
          </a:prstGeom>
        </p:spPr>
      </p:pic>
    </p:spTree>
    <p:extLst>
      <p:ext uri="{BB962C8B-B14F-4D97-AF65-F5344CB8AC3E}">
        <p14:creationId xmlns:p14="http://schemas.microsoft.com/office/powerpoint/2010/main" val="748547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39457232-53CB-47FB-8C9C-6C9792EA0E47}"/>
              </a:ext>
            </a:extLst>
          </p:cNvPr>
          <p:cNvSpPr txBox="1">
            <a:spLocks/>
          </p:cNvSpPr>
          <p:nvPr/>
        </p:nvSpPr>
        <p:spPr>
          <a:xfrm>
            <a:off x="1010652" y="1486436"/>
            <a:ext cx="10170695" cy="48341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altLang="fr-FR" sz="2200" u="sng" dirty="0">
                <a:latin typeface="Calibri Light" panose="020F0302020204030204" pitchFamily="34" charset="0"/>
                <a:ea typeface="Calibri Light" panose="020F0302020204030204" pitchFamily="34" charset="0"/>
                <a:cs typeface="Calibri Light" panose="020F0302020204030204" pitchFamily="34" charset="0"/>
              </a:rPr>
              <a:t>L’accompagnement comporte </a:t>
            </a:r>
            <a:r>
              <a:rPr lang="fr-FR" altLang="fr-FR" sz="2200" b="1" u="sng" dirty="0">
                <a:latin typeface="Calibri Light" panose="020F0302020204030204" pitchFamily="34" charset="0"/>
                <a:ea typeface="Calibri Light" panose="020F0302020204030204" pitchFamily="34" charset="0"/>
                <a:cs typeface="Calibri Light" panose="020F0302020204030204" pitchFamily="34" charset="0"/>
              </a:rPr>
              <a:t>4 modules </a:t>
            </a:r>
            <a:r>
              <a:rPr lang="fr-FR" altLang="fr-FR" sz="2200" dirty="0">
                <a:latin typeface="Calibri Light" panose="020F0302020204030204" pitchFamily="34" charset="0"/>
                <a:ea typeface="Calibri Light" panose="020F0302020204030204" pitchFamily="34" charset="0"/>
                <a:cs typeface="Calibri Light" panose="020F0302020204030204" pitchFamily="34" charset="0"/>
              </a:rPr>
              <a:t>: </a:t>
            </a:r>
          </a:p>
          <a:p>
            <a:pPr algn="just"/>
            <a:r>
              <a:rPr lang="fr-FR" altLang="fr-FR" sz="2200" b="1" dirty="0">
                <a:latin typeface="Calibri Light" panose="020F0302020204030204" pitchFamily="34" charset="0"/>
                <a:ea typeface="Calibri Light" panose="020F0302020204030204" pitchFamily="34" charset="0"/>
                <a:cs typeface="Calibri Light" panose="020F0302020204030204" pitchFamily="34" charset="0"/>
              </a:rPr>
              <a:t>Module 1</a:t>
            </a:r>
            <a:r>
              <a:rPr lang="fr-FR" altLang="fr-FR" sz="2200" dirty="0">
                <a:latin typeface="Calibri Light" panose="020F0302020204030204" pitchFamily="34" charset="0"/>
                <a:ea typeface="Calibri Light" panose="020F0302020204030204" pitchFamily="34" charset="0"/>
                <a:cs typeface="Calibri Light" panose="020F0302020204030204" pitchFamily="34" charset="0"/>
              </a:rPr>
              <a:t> : </a:t>
            </a:r>
            <a:r>
              <a:rPr lang="fr-FR" altLang="fr-FR" sz="2200" b="1" dirty="0">
                <a:latin typeface="Calibri Light" panose="020F0302020204030204" pitchFamily="34" charset="0"/>
                <a:ea typeface="Calibri Light" panose="020F0302020204030204" pitchFamily="34" charset="0"/>
                <a:cs typeface="Calibri Light" panose="020F0302020204030204" pitchFamily="34" charset="0"/>
              </a:rPr>
              <a:t>L’évaluation de la situation </a:t>
            </a:r>
            <a:r>
              <a:rPr lang="fr-FR" altLang="fr-FR" sz="2200" dirty="0">
                <a:latin typeface="Calibri Light" panose="020F0302020204030204" pitchFamily="34" charset="0"/>
                <a:ea typeface="Calibri Light" panose="020F0302020204030204" pitchFamily="34" charset="0"/>
                <a:cs typeface="Calibri Light" panose="020F0302020204030204" pitchFamily="34" charset="0"/>
              </a:rPr>
              <a:t>du travailleur en situation de handicap, en tenant compte de son projet professionnel, de ses capacités et de ses besoins et le cas échéant, des besoins de l’employeur</a:t>
            </a:r>
          </a:p>
          <a:p>
            <a:pPr algn="just"/>
            <a:r>
              <a:rPr lang="fr-FR" altLang="fr-FR" sz="2200" b="1" dirty="0">
                <a:latin typeface="Calibri Light" panose="020F0302020204030204" pitchFamily="34" charset="0"/>
                <a:ea typeface="Calibri Light" panose="020F0302020204030204" pitchFamily="34" charset="0"/>
                <a:cs typeface="Calibri Light" panose="020F0302020204030204" pitchFamily="34" charset="0"/>
              </a:rPr>
              <a:t>Module 2</a:t>
            </a:r>
            <a:r>
              <a:rPr lang="fr-FR" altLang="fr-FR" sz="2200" dirty="0">
                <a:latin typeface="Calibri Light" panose="020F0302020204030204" pitchFamily="34" charset="0"/>
                <a:ea typeface="Calibri Light" panose="020F0302020204030204" pitchFamily="34" charset="0"/>
                <a:cs typeface="Calibri Light" panose="020F0302020204030204" pitchFamily="34" charset="0"/>
              </a:rPr>
              <a:t> : </a:t>
            </a:r>
            <a:r>
              <a:rPr lang="fr-FR" altLang="fr-FR" sz="2200" b="1" dirty="0">
                <a:latin typeface="Calibri Light" panose="020F0302020204030204" pitchFamily="34" charset="0"/>
                <a:ea typeface="Calibri Light" panose="020F0302020204030204" pitchFamily="34" charset="0"/>
                <a:cs typeface="Calibri Light" panose="020F0302020204030204" pitchFamily="34" charset="0"/>
              </a:rPr>
              <a:t>La détermination du projet professionnel </a:t>
            </a:r>
            <a:r>
              <a:rPr lang="fr-FR" altLang="fr-FR" sz="2200" dirty="0">
                <a:latin typeface="Calibri Light" panose="020F0302020204030204" pitchFamily="34" charset="0"/>
                <a:ea typeface="Calibri Light" panose="020F0302020204030204" pitchFamily="34" charset="0"/>
                <a:cs typeface="Calibri Light" panose="020F0302020204030204" pitchFamily="34" charset="0"/>
              </a:rPr>
              <a:t>et l’aide à sa réalisation en vue de l’insertion dans l’emploi en milieu ordinaire de travail dans les meilleurs délais</a:t>
            </a:r>
          </a:p>
          <a:p>
            <a:pPr algn="just"/>
            <a:r>
              <a:rPr lang="fr-FR" altLang="fr-FR" sz="2200" b="1" dirty="0">
                <a:latin typeface="Calibri Light" panose="020F0302020204030204" pitchFamily="34" charset="0"/>
                <a:ea typeface="Calibri Light" panose="020F0302020204030204" pitchFamily="34" charset="0"/>
                <a:cs typeface="Calibri Light" panose="020F0302020204030204" pitchFamily="34" charset="0"/>
              </a:rPr>
              <a:t>Module 3</a:t>
            </a:r>
            <a:r>
              <a:rPr lang="fr-FR" altLang="fr-FR" sz="2200" dirty="0">
                <a:latin typeface="Calibri Light" panose="020F0302020204030204" pitchFamily="34" charset="0"/>
                <a:ea typeface="Calibri Light" panose="020F0302020204030204" pitchFamily="34" charset="0"/>
                <a:cs typeface="Calibri Light" panose="020F0302020204030204" pitchFamily="34" charset="0"/>
              </a:rPr>
              <a:t> : </a:t>
            </a:r>
            <a:r>
              <a:rPr lang="fr-FR" altLang="fr-FR" sz="2200" b="1" dirty="0">
                <a:latin typeface="Calibri Light" panose="020F0302020204030204" pitchFamily="34" charset="0"/>
                <a:ea typeface="Calibri Light" panose="020F0302020204030204" pitchFamily="34" charset="0"/>
                <a:cs typeface="Calibri Light" panose="020F0302020204030204" pitchFamily="34" charset="0"/>
              </a:rPr>
              <a:t>L’assistance du bénéficiaire dans sa recherche d’emploi</a:t>
            </a:r>
            <a:r>
              <a:rPr lang="fr-FR" altLang="fr-FR" sz="2200" dirty="0">
                <a:latin typeface="Calibri Light" panose="020F0302020204030204" pitchFamily="34" charset="0"/>
                <a:ea typeface="Calibri Light" panose="020F0302020204030204" pitchFamily="34" charset="0"/>
                <a:cs typeface="Calibri Light" panose="020F0302020204030204" pitchFamily="34" charset="0"/>
              </a:rPr>
              <a:t> en lien avec les entreprises susceptibles de le recruter</a:t>
            </a:r>
          </a:p>
          <a:p>
            <a:pPr algn="just"/>
            <a:r>
              <a:rPr lang="fr-FR" altLang="fr-FR" sz="2200" b="1" dirty="0">
                <a:latin typeface="Calibri Light" panose="020F0302020204030204" pitchFamily="34" charset="0"/>
                <a:ea typeface="Calibri Light" panose="020F0302020204030204" pitchFamily="34" charset="0"/>
                <a:cs typeface="Calibri Light" panose="020F0302020204030204" pitchFamily="34" charset="0"/>
              </a:rPr>
              <a:t>Module 4</a:t>
            </a:r>
            <a:r>
              <a:rPr lang="fr-FR" altLang="fr-FR" sz="2200" dirty="0">
                <a:latin typeface="Calibri Light" panose="020F0302020204030204" pitchFamily="34" charset="0"/>
                <a:ea typeface="Calibri Light" panose="020F0302020204030204" pitchFamily="34" charset="0"/>
                <a:cs typeface="Calibri Light" panose="020F0302020204030204" pitchFamily="34" charset="0"/>
              </a:rPr>
              <a:t> : </a:t>
            </a:r>
            <a:r>
              <a:rPr lang="fr-FR" altLang="fr-FR" sz="2200" b="1" dirty="0">
                <a:latin typeface="Calibri Light" panose="020F0302020204030204" pitchFamily="34" charset="0"/>
                <a:ea typeface="Calibri Light" panose="020F0302020204030204" pitchFamily="34" charset="0"/>
                <a:cs typeface="Calibri Light" panose="020F0302020204030204" pitchFamily="34" charset="0"/>
              </a:rPr>
              <a:t>L’accompagnement dans l’emploi </a:t>
            </a:r>
            <a:r>
              <a:rPr lang="fr-FR" altLang="fr-FR" sz="2200" dirty="0">
                <a:latin typeface="Calibri Light" panose="020F0302020204030204" pitchFamily="34" charset="0"/>
                <a:ea typeface="Calibri Light" panose="020F0302020204030204" pitchFamily="34" charset="0"/>
                <a:cs typeface="Calibri Light" panose="020F0302020204030204" pitchFamily="34" charset="0"/>
              </a:rPr>
              <a:t>afin de sécuriser le parcours professionnel du travailleur handicapé en facilitant l’accès à la formation et incluant si nécessaire une intermédiation entre la personne handicapée et son employeur et des modalités d’adaptation ou d’aménagement de l’environnement de travail : sensibilisation des collaborateurs aux difficultés de la personne.</a:t>
            </a:r>
          </a:p>
        </p:txBody>
      </p:sp>
      <p:pic>
        <p:nvPicPr>
          <p:cNvPr id="3" name="Image 2">
            <a:extLst>
              <a:ext uri="{FF2B5EF4-FFF2-40B4-BE49-F238E27FC236}">
                <a16:creationId xmlns:a16="http://schemas.microsoft.com/office/drawing/2014/main" id="{E3DBBF61-A0E4-496F-80E7-7D2383446E69}"/>
              </a:ext>
            </a:extLst>
          </p:cNvPr>
          <p:cNvPicPr>
            <a:picLocks noChangeAspect="1"/>
          </p:cNvPicPr>
          <p:nvPr/>
        </p:nvPicPr>
        <p:blipFill>
          <a:blip r:embed="rId2"/>
          <a:stretch>
            <a:fillRect/>
          </a:stretch>
        </p:blipFill>
        <p:spPr>
          <a:xfrm>
            <a:off x="7485480" y="79896"/>
            <a:ext cx="4706520" cy="1896020"/>
          </a:xfrm>
          <a:prstGeom prst="rect">
            <a:avLst/>
          </a:prstGeom>
        </p:spPr>
      </p:pic>
      <p:pic>
        <p:nvPicPr>
          <p:cNvPr id="4" name="Image 3">
            <a:extLst>
              <a:ext uri="{FF2B5EF4-FFF2-40B4-BE49-F238E27FC236}">
                <a16:creationId xmlns:a16="http://schemas.microsoft.com/office/drawing/2014/main" id="{CCF36DC1-9696-4212-AA1B-D13895C6B757}"/>
              </a:ext>
            </a:extLst>
          </p:cNvPr>
          <p:cNvPicPr>
            <a:picLocks noChangeAspect="1"/>
          </p:cNvPicPr>
          <p:nvPr/>
        </p:nvPicPr>
        <p:blipFill>
          <a:blip r:embed="rId3"/>
          <a:stretch>
            <a:fillRect/>
          </a:stretch>
        </p:blipFill>
        <p:spPr>
          <a:xfrm>
            <a:off x="148379" y="134325"/>
            <a:ext cx="2359356" cy="951058"/>
          </a:xfrm>
          <a:prstGeom prst="rect">
            <a:avLst/>
          </a:prstGeom>
        </p:spPr>
      </p:pic>
      <p:pic>
        <p:nvPicPr>
          <p:cNvPr id="5" name="Picture 7">
            <a:extLst>
              <a:ext uri="{FF2B5EF4-FFF2-40B4-BE49-F238E27FC236}">
                <a16:creationId xmlns:a16="http://schemas.microsoft.com/office/drawing/2014/main" id="{CBD3EA08-88E2-4F61-B544-EDBEB1FAF5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6521" y="97089"/>
            <a:ext cx="1423258" cy="98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801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39457232-53CB-47FB-8C9C-6C9792EA0E47}"/>
              </a:ext>
            </a:extLst>
          </p:cNvPr>
          <p:cNvSpPr txBox="1">
            <a:spLocks/>
          </p:cNvSpPr>
          <p:nvPr/>
        </p:nvSpPr>
        <p:spPr>
          <a:xfrm>
            <a:off x="1010652" y="1486436"/>
            <a:ext cx="10170695" cy="48341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fr-FR" altLang="fr-FR" sz="22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3" name="Image 2">
            <a:extLst>
              <a:ext uri="{FF2B5EF4-FFF2-40B4-BE49-F238E27FC236}">
                <a16:creationId xmlns:a16="http://schemas.microsoft.com/office/drawing/2014/main" id="{E3DBBF61-A0E4-496F-80E7-7D2383446E69}"/>
              </a:ext>
            </a:extLst>
          </p:cNvPr>
          <p:cNvPicPr>
            <a:picLocks noChangeAspect="1"/>
          </p:cNvPicPr>
          <p:nvPr/>
        </p:nvPicPr>
        <p:blipFill>
          <a:blip r:embed="rId2"/>
          <a:stretch>
            <a:fillRect/>
          </a:stretch>
        </p:blipFill>
        <p:spPr>
          <a:xfrm>
            <a:off x="7485480" y="79896"/>
            <a:ext cx="4706520" cy="1896020"/>
          </a:xfrm>
          <a:prstGeom prst="rect">
            <a:avLst/>
          </a:prstGeom>
        </p:spPr>
      </p:pic>
      <p:pic>
        <p:nvPicPr>
          <p:cNvPr id="4" name="Image 3">
            <a:extLst>
              <a:ext uri="{FF2B5EF4-FFF2-40B4-BE49-F238E27FC236}">
                <a16:creationId xmlns:a16="http://schemas.microsoft.com/office/drawing/2014/main" id="{CCF36DC1-9696-4212-AA1B-D13895C6B757}"/>
              </a:ext>
            </a:extLst>
          </p:cNvPr>
          <p:cNvPicPr>
            <a:picLocks noChangeAspect="1"/>
          </p:cNvPicPr>
          <p:nvPr/>
        </p:nvPicPr>
        <p:blipFill>
          <a:blip r:embed="rId3"/>
          <a:stretch>
            <a:fillRect/>
          </a:stretch>
        </p:blipFill>
        <p:spPr>
          <a:xfrm>
            <a:off x="148379" y="134325"/>
            <a:ext cx="2359356" cy="951058"/>
          </a:xfrm>
          <a:prstGeom prst="rect">
            <a:avLst/>
          </a:prstGeom>
        </p:spPr>
      </p:pic>
      <p:pic>
        <p:nvPicPr>
          <p:cNvPr id="5" name="Picture 7">
            <a:extLst>
              <a:ext uri="{FF2B5EF4-FFF2-40B4-BE49-F238E27FC236}">
                <a16:creationId xmlns:a16="http://schemas.microsoft.com/office/drawing/2014/main" id="{CBD3EA08-88E2-4F61-B544-EDBEB1FAF5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6521" y="97089"/>
            <a:ext cx="1423258" cy="98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5F8D2E4B-7964-47E6-B8DE-A9922D807B82}"/>
              </a:ext>
            </a:extLst>
          </p:cNvPr>
          <p:cNvSpPr/>
          <p:nvPr/>
        </p:nvSpPr>
        <p:spPr>
          <a:xfrm>
            <a:off x="1010652" y="1235368"/>
            <a:ext cx="9601200" cy="4801314"/>
          </a:xfrm>
          <a:prstGeom prst="rect">
            <a:avLst/>
          </a:prstGeom>
        </p:spPr>
        <p:txBody>
          <a:bodyPr wrap="square">
            <a:spAutoFit/>
          </a:bodyPr>
          <a:lstStyle/>
          <a:p>
            <a:pPr marL="285750" lvl="0" indent="-285750">
              <a:buFont typeface="Wingdings" panose="05000000000000000000" pitchFamily="2" charset="2"/>
              <a:buChar char="Ø"/>
            </a:pPr>
            <a:r>
              <a:rPr lang="fr-FR" dirty="0"/>
              <a:t>La Permanence du Jard accompagne, depuis 2021 et avec le soutien de la Mission Locale de Châlons-en-Champagne, un jeune homme de 29 ans atteint d’un trouble du spectre autistique.</a:t>
            </a:r>
          </a:p>
          <a:p>
            <a:pPr lvl="0"/>
            <a:endParaRPr lang="fr-FR" dirty="0"/>
          </a:p>
          <a:p>
            <a:pPr marL="285750" lvl="0" indent="-285750">
              <a:buFont typeface="Wingdings" panose="05000000000000000000" pitchFamily="2" charset="2"/>
              <a:buChar char="Ø"/>
            </a:pPr>
            <a:r>
              <a:rPr lang="fr-FR" dirty="0"/>
              <a:t>Le service a eu pour mission principale, dans le cadre du module 4 du dispositif de l’emploi accompagné, de soutenir ce jeune homme dans le maintien en emploi.</a:t>
            </a:r>
          </a:p>
          <a:p>
            <a:pPr lvl="0"/>
            <a:endParaRPr lang="fr-FR" dirty="0"/>
          </a:p>
          <a:p>
            <a:pPr marL="285750" lvl="0" indent="-285750">
              <a:buFont typeface="Wingdings" panose="05000000000000000000" pitchFamily="2" charset="2"/>
              <a:buChar char="Ø"/>
            </a:pPr>
            <a:r>
              <a:rPr lang="fr-FR" dirty="0"/>
              <a:t>Un chargé d’insertion professionnel, avec le soutien d’une neuropsychologue, a notamment réalisé une sensibilisation à l’autisme auprès des salariés de l’entreprise.</a:t>
            </a:r>
          </a:p>
          <a:p>
            <a:pPr lvl="0"/>
            <a:endParaRPr lang="fr-FR" dirty="0"/>
          </a:p>
          <a:p>
            <a:pPr marL="285750" lvl="0" indent="-285750">
              <a:buFont typeface="Wingdings" panose="05000000000000000000" pitchFamily="2" charset="2"/>
              <a:buChar char="Ø"/>
            </a:pPr>
            <a:r>
              <a:rPr lang="fr-FR" dirty="0"/>
              <a:t>Des points et des rendez-vous en entreprise ont eu lieu de façon très régulière tout au long des deux années de contrat, afin d’évaluer l’évolution du jeune, de répondre aux interrogations de l’entreprise, de proposer des adaptations aux postes et de participer à des temps de travail conjoints entre le salarié et le chargé d’insertion professionnel, pour identifier les axes d’amélioration en lien avec les particularités liées à l’autisme.</a:t>
            </a:r>
          </a:p>
          <a:p>
            <a:pPr marL="285750" lvl="0" indent="-285750">
              <a:buFont typeface="Wingdings" panose="05000000000000000000" pitchFamily="2" charset="2"/>
              <a:buChar char="Ø"/>
            </a:pPr>
            <a:endParaRPr lang="fr-FR" dirty="0"/>
          </a:p>
          <a:p>
            <a:pPr marL="285750" lvl="0" indent="-285750">
              <a:buFont typeface="Wingdings" panose="05000000000000000000" pitchFamily="2" charset="2"/>
              <a:buChar char="Ø"/>
            </a:pPr>
            <a:r>
              <a:rPr lang="fr-FR"/>
              <a:t>Également, des points ont été faits en dehors des temps de travail pour soutenir les démarches sociales et sécuriser le parcours dans sa globalité.</a:t>
            </a:r>
            <a:endParaRPr lang="fr-FR"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5109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976EA-B08B-A141-2125-FFA1ECB8EE9A}"/>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85D7CB41-ABC6-FA04-E811-F821875E7B64}"/>
              </a:ext>
            </a:extLst>
          </p:cNvPr>
          <p:cNvPicPr>
            <a:picLocks noChangeAspect="1"/>
          </p:cNvPicPr>
          <p:nvPr/>
        </p:nvPicPr>
        <p:blipFill>
          <a:blip r:embed="rId2"/>
          <a:stretch>
            <a:fillRect/>
          </a:stretch>
        </p:blipFill>
        <p:spPr>
          <a:xfrm>
            <a:off x="7485480" y="79896"/>
            <a:ext cx="4706520" cy="1896020"/>
          </a:xfrm>
          <a:prstGeom prst="rect">
            <a:avLst/>
          </a:prstGeom>
        </p:spPr>
      </p:pic>
      <p:sp>
        <p:nvSpPr>
          <p:cNvPr id="2" name="Titre 1">
            <a:extLst>
              <a:ext uri="{FF2B5EF4-FFF2-40B4-BE49-F238E27FC236}">
                <a16:creationId xmlns:a16="http://schemas.microsoft.com/office/drawing/2014/main" id="{AD314361-4D68-7AD5-CED2-A31658C4200D}"/>
              </a:ext>
            </a:extLst>
          </p:cNvPr>
          <p:cNvSpPr>
            <a:spLocks noGrp="1"/>
          </p:cNvSpPr>
          <p:nvPr>
            <p:ph type="title"/>
          </p:nvPr>
        </p:nvSpPr>
        <p:spPr/>
        <p:txBody>
          <a:bodyPr>
            <a:normAutofit fontScale="90000"/>
          </a:bodyPr>
          <a:lstStyle/>
          <a:p>
            <a:pPr algn="ctr"/>
            <a:br>
              <a:rPr lang="fr-FR" b="1" dirty="0">
                <a:solidFill>
                  <a:schemeClr val="accent1"/>
                </a:solidFill>
                <a:effectLst>
                  <a:outerShdw blurRad="38100" dist="38100" dir="2700000" algn="tl">
                    <a:srgbClr val="000000">
                      <a:alpha val="43137"/>
                    </a:srgbClr>
                  </a:outerShdw>
                </a:effectLst>
              </a:rPr>
            </a:br>
            <a:br>
              <a:rPr lang="fr-FR" b="1" dirty="0">
                <a:solidFill>
                  <a:schemeClr val="accent1"/>
                </a:solidFill>
                <a:effectLst>
                  <a:outerShdw blurRad="38100" dist="38100" dir="2700000" algn="tl">
                    <a:srgbClr val="000000">
                      <a:alpha val="43137"/>
                    </a:srgbClr>
                  </a:outerShdw>
                </a:effectLst>
              </a:rPr>
            </a:br>
            <a:br>
              <a:rPr lang="fr-FR" dirty="0"/>
            </a:br>
            <a:endParaRPr lang="fr-FR" dirty="0"/>
          </a:p>
        </p:txBody>
      </p:sp>
      <p:sp>
        <p:nvSpPr>
          <p:cNvPr id="3" name="Espace réservé du contenu 2">
            <a:extLst>
              <a:ext uri="{FF2B5EF4-FFF2-40B4-BE49-F238E27FC236}">
                <a16:creationId xmlns:a16="http://schemas.microsoft.com/office/drawing/2014/main" id="{69E7E972-3924-68CE-3E21-664BB0FDD544}"/>
              </a:ext>
            </a:extLst>
          </p:cNvPr>
          <p:cNvSpPr>
            <a:spLocks noGrp="1"/>
          </p:cNvSpPr>
          <p:nvPr>
            <p:ph idx="1"/>
          </p:nvPr>
        </p:nvSpPr>
        <p:spPr>
          <a:xfrm>
            <a:off x="838200" y="1174272"/>
            <a:ext cx="10591801" cy="4054351"/>
          </a:xfrm>
        </p:spPr>
        <p:txBody>
          <a:bodyPr>
            <a:normAutofit/>
          </a:bodyPr>
          <a:lstStyle/>
          <a:p>
            <a:pPr marL="0" indent="0" algn="ctr">
              <a:buNone/>
            </a:pPr>
            <a:r>
              <a:rPr lang="fr-FR" b="1" dirty="0">
                <a:solidFill>
                  <a:srgbClr val="7030A0"/>
                </a:solidFill>
              </a:rPr>
              <a:t>L’insertion dans l’emploi –</a:t>
            </a:r>
          </a:p>
          <a:p>
            <a:pPr marL="0" indent="0" algn="ctr">
              <a:buNone/>
            </a:pPr>
            <a:r>
              <a:rPr lang="fr-FR" b="1" dirty="0">
                <a:solidFill>
                  <a:srgbClr val="7030A0"/>
                </a:solidFill>
              </a:rPr>
              <a:t> Mission Locale de l’arrondissement de Châlons-en-Champagne</a:t>
            </a:r>
          </a:p>
          <a:p>
            <a:pPr marL="0" indent="0" algn="just">
              <a:buNone/>
            </a:pPr>
            <a:r>
              <a:rPr lang="fr-FR" sz="2000" dirty="0">
                <a:latin typeface="+mj-lt"/>
              </a:rPr>
              <a:t>La Mission Locale est un organisme public membre du RPE qui accompagne les jeunes de 16 à 25 ans dans l’insertion sociale et professionnelle.</a:t>
            </a:r>
          </a:p>
          <a:p>
            <a:pPr marL="0" indent="0" algn="just">
              <a:buNone/>
            </a:pPr>
            <a:r>
              <a:rPr lang="fr-FR" sz="2000" dirty="0">
                <a:latin typeface="+mj-lt"/>
              </a:rPr>
              <a:t>L’objectif est de favoriser leur insertion dans la vie professionnelle et sociale en leur offrant un suivi personnalisé.</a:t>
            </a:r>
          </a:p>
          <a:p>
            <a:pPr algn="just">
              <a:lnSpc>
                <a:spcPct val="115000"/>
              </a:lnSpc>
              <a:spcAft>
                <a:spcPts val="800"/>
              </a:spcAft>
              <a:buSzPts val="1000"/>
              <a:tabLst>
                <a:tab pos="457200" algn="l"/>
              </a:tabLst>
            </a:pPr>
            <a:r>
              <a:rPr lang="fr-FR" sz="1800" dirty="0">
                <a:latin typeface="+mj-lt"/>
              </a:rPr>
              <a:t>Notre rôle est d’</a:t>
            </a:r>
            <a:r>
              <a:rPr lang="fr-FR" sz="1800" b="1" kern="0" dirty="0">
                <a:latin typeface="+mj-lt"/>
                <a:ea typeface="Times New Roman" panose="02020603050405020304" pitchFamily="18" charset="0"/>
                <a:cs typeface="Times New Roman" panose="02020603050405020304" pitchFamily="18" charset="0"/>
              </a:rPr>
              <a:t> accompagner les jeunes dans leurs parcours </a:t>
            </a:r>
            <a:r>
              <a:rPr lang="fr-FR" sz="1800" kern="0" dirty="0">
                <a:latin typeface="+mj-lt"/>
                <a:ea typeface="Times New Roman" panose="02020603050405020304" pitchFamily="18" charset="0"/>
                <a:cs typeface="Times New Roman" panose="02020603050405020304" pitchFamily="18" charset="0"/>
              </a:rPr>
              <a:t>en leur fournissant un accompagnement sur mesure (emploi, formation, stages, ateliers, logement, mobilité, santé, budget…) </a:t>
            </a:r>
          </a:p>
          <a:p>
            <a:pPr algn="just">
              <a:lnSpc>
                <a:spcPct val="115000"/>
              </a:lnSpc>
              <a:spcAft>
                <a:spcPts val="800"/>
              </a:spcAft>
              <a:buSzPts val="1000"/>
              <a:tabLst>
                <a:tab pos="457200" algn="l"/>
              </a:tabLst>
            </a:pPr>
            <a:r>
              <a:rPr lang="fr-FR" sz="1800" kern="0" dirty="0">
                <a:latin typeface="+mj-lt"/>
                <a:ea typeface="Times New Roman" panose="02020603050405020304" pitchFamily="18" charset="0"/>
                <a:cs typeface="Times New Roman" panose="02020603050405020304" pitchFamily="18" charset="0"/>
              </a:rPr>
              <a:t>Chaque jeune bénéficie d’un conseiller référent qui assure un suivi individuel</a:t>
            </a:r>
            <a:endParaRPr lang="fr-FR" sz="1800" kern="100" dirty="0">
              <a:latin typeface="+mj-lt"/>
              <a:ea typeface="Aptos" panose="020B0004020202020204" pitchFamily="34" charset="0"/>
              <a:cs typeface="Times New Roman" panose="02020603050405020304" pitchFamily="18" charset="0"/>
            </a:endParaRPr>
          </a:p>
          <a:p>
            <a:pPr marL="0" indent="0" algn="just">
              <a:buNone/>
            </a:pPr>
            <a:endParaRPr lang="fr-FR" sz="2000" dirty="0"/>
          </a:p>
          <a:p>
            <a:pPr marL="0" indent="0" algn="just">
              <a:buNone/>
            </a:pPr>
            <a:endParaRPr lang="fr-FR" b="1" dirty="0"/>
          </a:p>
        </p:txBody>
      </p:sp>
      <p:pic>
        <p:nvPicPr>
          <p:cNvPr id="5" name="Image 4">
            <a:extLst>
              <a:ext uri="{FF2B5EF4-FFF2-40B4-BE49-F238E27FC236}">
                <a16:creationId xmlns:a16="http://schemas.microsoft.com/office/drawing/2014/main" id="{5CDCBF73-1AE5-B2C0-44CA-2851B7AEDB62}"/>
              </a:ext>
            </a:extLst>
          </p:cNvPr>
          <p:cNvPicPr>
            <a:picLocks noChangeAspect="1"/>
          </p:cNvPicPr>
          <p:nvPr/>
        </p:nvPicPr>
        <p:blipFill>
          <a:blip r:embed="rId3"/>
          <a:stretch>
            <a:fillRect/>
          </a:stretch>
        </p:blipFill>
        <p:spPr>
          <a:xfrm>
            <a:off x="148379" y="134325"/>
            <a:ext cx="2359356" cy="951058"/>
          </a:xfrm>
          <a:prstGeom prst="rect">
            <a:avLst/>
          </a:prstGeom>
        </p:spPr>
      </p:pic>
      <p:pic>
        <p:nvPicPr>
          <p:cNvPr id="6" name="Image 5">
            <a:extLst>
              <a:ext uri="{FF2B5EF4-FFF2-40B4-BE49-F238E27FC236}">
                <a16:creationId xmlns:a16="http://schemas.microsoft.com/office/drawing/2014/main" id="{C6704BE1-F503-2327-B874-346144D3C804}"/>
              </a:ext>
            </a:extLst>
          </p:cNvPr>
          <p:cNvPicPr>
            <a:picLocks noChangeAspect="1"/>
          </p:cNvPicPr>
          <p:nvPr/>
        </p:nvPicPr>
        <p:blipFill>
          <a:blip r:embed="rId4"/>
          <a:stretch>
            <a:fillRect/>
          </a:stretch>
        </p:blipFill>
        <p:spPr>
          <a:xfrm>
            <a:off x="9155015" y="79896"/>
            <a:ext cx="1666667" cy="809524"/>
          </a:xfrm>
          <a:prstGeom prst="rect">
            <a:avLst/>
          </a:prstGeom>
        </p:spPr>
      </p:pic>
    </p:spTree>
    <p:extLst>
      <p:ext uri="{BB962C8B-B14F-4D97-AF65-F5344CB8AC3E}">
        <p14:creationId xmlns:p14="http://schemas.microsoft.com/office/powerpoint/2010/main" val="3580080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976EA-B08B-A141-2125-FFA1ECB8EE9A}"/>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85D7CB41-ABC6-FA04-E811-F821875E7B64}"/>
              </a:ext>
            </a:extLst>
          </p:cNvPr>
          <p:cNvPicPr>
            <a:picLocks noChangeAspect="1"/>
          </p:cNvPicPr>
          <p:nvPr/>
        </p:nvPicPr>
        <p:blipFill>
          <a:blip r:embed="rId2"/>
          <a:stretch>
            <a:fillRect/>
          </a:stretch>
        </p:blipFill>
        <p:spPr>
          <a:xfrm>
            <a:off x="7485480" y="79896"/>
            <a:ext cx="4706520" cy="1896020"/>
          </a:xfrm>
          <a:prstGeom prst="rect">
            <a:avLst/>
          </a:prstGeom>
        </p:spPr>
      </p:pic>
      <p:sp>
        <p:nvSpPr>
          <p:cNvPr id="2" name="Titre 1">
            <a:extLst>
              <a:ext uri="{FF2B5EF4-FFF2-40B4-BE49-F238E27FC236}">
                <a16:creationId xmlns:a16="http://schemas.microsoft.com/office/drawing/2014/main" id="{AD314361-4D68-7AD5-CED2-A31658C4200D}"/>
              </a:ext>
            </a:extLst>
          </p:cNvPr>
          <p:cNvSpPr>
            <a:spLocks noGrp="1"/>
          </p:cNvSpPr>
          <p:nvPr>
            <p:ph type="title"/>
          </p:nvPr>
        </p:nvSpPr>
        <p:spPr/>
        <p:txBody>
          <a:bodyPr>
            <a:normAutofit fontScale="90000"/>
          </a:bodyPr>
          <a:lstStyle/>
          <a:p>
            <a:pPr algn="ctr"/>
            <a:br>
              <a:rPr lang="fr-FR" b="1" dirty="0">
                <a:solidFill>
                  <a:schemeClr val="accent1"/>
                </a:solidFill>
                <a:effectLst>
                  <a:outerShdw blurRad="38100" dist="38100" dir="2700000" algn="tl">
                    <a:srgbClr val="000000">
                      <a:alpha val="43137"/>
                    </a:srgbClr>
                  </a:outerShdw>
                </a:effectLst>
              </a:rPr>
            </a:br>
            <a:br>
              <a:rPr lang="fr-FR" b="1" dirty="0">
                <a:solidFill>
                  <a:schemeClr val="accent1"/>
                </a:solidFill>
                <a:effectLst>
                  <a:outerShdw blurRad="38100" dist="38100" dir="2700000" algn="tl">
                    <a:srgbClr val="000000">
                      <a:alpha val="43137"/>
                    </a:srgbClr>
                  </a:outerShdw>
                </a:effectLst>
              </a:rPr>
            </a:br>
            <a:br>
              <a:rPr lang="fr-FR" dirty="0"/>
            </a:br>
            <a:endParaRPr lang="fr-FR" dirty="0"/>
          </a:p>
        </p:txBody>
      </p:sp>
      <p:sp>
        <p:nvSpPr>
          <p:cNvPr id="3" name="Espace réservé du contenu 2">
            <a:extLst>
              <a:ext uri="{FF2B5EF4-FFF2-40B4-BE49-F238E27FC236}">
                <a16:creationId xmlns:a16="http://schemas.microsoft.com/office/drawing/2014/main" id="{69E7E972-3924-68CE-3E21-664BB0FDD544}"/>
              </a:ext>
            </a:extLst>
          </p:cNvPr>
          <p:cNvSpPr>
            <a:spLocks noGrp="1"/>
          </p:cNvSpPr>
          <p:nvPr>
            <p:ph idx="1"/>
          </p:nvPr>
        </p:nvSpPr>
        <p:spPr>
          <a:xfrm>
            <a:off x="990600" y="1253331"/>
            <a:ext cx="10515600" cy="4351338"/>
          </a:xfrm>
        </p:spPr>
        <p:txBody>
          <a:bodyPr/>
          <a:lstStyle/>
          <a:p>
            <a:pPr marL="0" indent="0" algn="ctr">
              <a:buNone/>
            </a:pPr>
            <a:r>
              <a:rPr lang="fr-FR" dirty="0">
                <a:solidFill>
                  <a:srgbClr val="7030A0"/>
                </a:solidFill>
                <a:latin typeface="Aptos Black" panose="020B0004020202020204" pitchFamily="34" charset="0"/>
              </a:rPr>
              <a:t>Zone de couverture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t>La Mission Locale reçoit tous les jeunes de l’arrondissement de Châlons-en-Champagne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t>•C.C. de l’Argonne Champenoise,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t>•Châlons-en-Champagne Agglo,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t>•C.C. de la Région de Suippes,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t>•C.C. de la Moivre à la </a:t>
            </a:r>
            <a:r>
              <a:rPr kumimoji="0" lang="fr-FR" sz="1800" b="0" i="0" u="none" strike="noStrike" kern="1200" cap="none" spc="0" normalizeH="0" baseline="0" noProof="0" dirty="0" err="1">
                <a:ln>
                  <a:noFill/>
                </a:ln>
                <a:solidFill>
                  <a:prstClr val="black"/>
                </a:solidFill>
                <a:effectLst/>
                <a:uLnTx/>
                <a:uFillTx/>
                <a:latin typeface="Aptos" panose="02110004020202020204"/>
                <a:ea typeface="+mn-ea"/>
                <a:cs typeface="+mn-cs"/>
              </a:rPr>
              <a:t>Coole</a:t>
            </a:r>
            <a: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t>,</a:t>
            </a:r>
            <a:endParaRPr lang="fr-FR" dirty="0">
              <a:solidFill>
                <a:srgbClr val="CD2255"/>
              </a:solidFill>
              <a:latin typeface="Aptos Black" panose="020B0004020202020204" pitchFamily="34" charset="0"/>
            </a:endParaRPr>
          </a:p>
          <a:p>
            <a:pPr marL="0" indent="0">
              <a:buNone/>
            </a:pPr>
            <a:endParaRPr lang="fr-FR" dirty="0"/>
          </a:p>
        </p:txBody>
      </p:sp>
      <p:pic>
        <p:nvPicPr>
          <p:cNvPr id="5" name="Image 4">
            <a:extLst>
              <a:ext uri="{FF2B5EF4-FFF2-40B4-BE49-F238E27FC236}">
                <a16:creationId xmlns:a16="http://schemas.microsoft.com/office/drawing/2014/main" id="{5CDCBF73-1AE5-B2C0-44CA-2851B7AEDB62}"/>
              </a:ext>
            </a:extLst>
          </p:cNvPr>
          <p:cNvPicPr>
            <a:picLocks noChangeAspect="1"/>
          </p:cNvPicPr>
          <p:nvPr/>
        </p:nvPicPr>
        <p:blipFill>
          <a:blip r:embed="rId3"/>
          <a:stretch>
            <a:fillRect/>
          </a:stretch>
        </p:blipFill>
        <p:spPr>
          <a:xfrm>
            <a:off x="148379" y="134325"/>
            <a:ext cx="2359356" cy="951058"/>
          </a:xfrm>
          <a:prstGeom prst="rect">
            <a:avLst/>
          </a:prstGeom>
        </p:spPr>
      </p:pic>
      <p:pic>
        <p:nvPicPr>
          <p:cNvPr id="6" name="Image 5">
            <a:extLst>
              <a:ext uri="{FF2B5EF4-FFF2-40B4-BE49-F238E27FC236}">
                <a16:creationId xmlns:a16="http://schemas.microsoft.com/office/drawing/2014/main" id="{9D117F00-820D-260C-4D0F-555049FD70BA}"/>
              </a:ext>
            </a:extLst>
          </p:cNvPr>
          <p:cNvPicPr>
            <a:picLocks noChangeAspect="1"/>
          </p:cNvPicPr>
          <p:nvPr/>
        </p:nvPicPr>
        <p:blipFill>
          <a:blip r:embed="rId4"/>
          <a:stretch>
            <a:fillRect/>
          </a:stretch>
        </p:blipFill>
        <p:spPr>
          <a:xfrm>
            <a:off x="6000750" y="2143864"/>
            <a:ext cx="3943350" cy="3724654"/>
          </a:xfrm>
          <a:prstGeom prst="rect">
            <a:avLst/>
          </a:prstGeom>
        </p:spPr>
      </p:pic>
      <p:pic>
        <p:nvPicPr>
          <p:cNvPr id="7" name="Image 6">
            <a:extLst>
              <a:ext uri="{FF2B5EF4-FFF2-40B4-BE49-F238E27FC236}">
                <a16:creationId xmlns:a16="http://schemas.microsoft.com/office/drawing/2014/main" id="{8ACFBDA9-EC81-F307-FAC6-4B32AC2B39E6}"/>
              </a:ext>
            </a:extLst>
          </p:cNvPr>
          <p:cNvPicPr>
            <a:picLocks noChangeAspect="1"/>
          </p:cNvPicPr>
          <p:nvPr/>
        </p:nvPicPr>
        <p:blipFill>
          <a:blip r:embed="rId5"/>
          <a:stretch>
            <a:fillRect/>
          </a:stretch>
        </p:blipFill>
        <p:spPr>
          <a:xfrm>
            <a:off x="9272900" y="179958"/>
            <a:ext cx="1666667" cy="809524"/>
          </a:xfrm>
          <a:prstGeom prst="rect">
            <a:avLst/>
          </a:prstGeom>
        </p:spPr>
      </p:pic>
    </p:spTree>
    <p:extLst>
      <p:ext uri="{BB962C8B-B14F-4D97-AF65-F5344CB8AC3E}">
        <p14:creationId xmlns:p14="http://schemas.microsoft.com/office/powerpoint/2010/main" val="343356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976EA-B08B-A141-2125-FFA1ECB8EE9A}"/>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85D7CB41-ABC6-FA04-E811-F821875E7B64}"/>
              </a:ext>
            </a:extLst>
          </p:cNvPr>
          <p:cNvPicPr>
            <a:picLocks noChangeAspect="1"/>
          </p:cNvPicPr>
          <p:nvPr/>
        </p:nvPicPr>
        <p:blipFill>
          <a:blip r:embed="rId2"/>
          <a:stretch>
            <a:fillRect/>
          </a:stretch>
        </p:blipFill>
        <p:spPr>
          <a:xfrm>
            <a:off x="7485480" y="79896"/>
            <a:ext cx="4706520" cy="1896020"/>
          </a:xfrm>
          <a:prstGeom prst="rect">
            <a:avLst/>
          </a:prstGeom>
        </p:spPr>
      </p:pic>
      <p:sp>
        <p:nvSpPr>
          <p:cNvPr id="2" name="Titre 1">
            <a:extLst>
              <a:ext uri="{FF2B5EF4-FFF2-40B4-BE49-F238E27FC236}">
                <a16:creationId xmlns:a16="http://schemas.microsoft.com/office/drawing/2014/main" id="{AD314361-4D68-7AD5-CED2-A31658C4200D}"/>
              </a:ext>
            </a:extLst>
          </p:cNvPr>
          <p:cNvSpPr>
            <a:spLocks noGrp="1"/>
          </p:cNvSpPr>
          <p:nvPr>
            <p:ph type="title"/>
          </p:nvPr>
        </p:nvSpPr>
        <p:spPr/>
        <p:txBody>
          <a:bodyPr>
            <a:normAutofit fontScale="90000"/>
          </a:bodyPr>
          <a:lstStyle/>
          <a:p>
            <a:pPr algn="ctr"/>
            <a:br>
              <a:rPr lang="fr-FR" b="1" dirty="0">
                <a:solidFill>
                  <a:schemeClr val="accent1"/>
                </a:solidFill>
                <a:effectLst>
                  <a:outerShdw blurRad="38100" dist="38100" dir="2700000" algn="tl">
                    <a:srgbClr val="000000">
                      <a:alpha val="43137"/>
                    </a:srgbClr>
                  </a:outerShdw>
                </a:effectLst>
              </a:rPr>
            </a:br>
            <a:br>
              <a:rPr lang="fr-FR" b="1" dirty="0">
                <a:solidFill>
                  <a:schemeClr val="accent1"/>
                </a:solidFill>
                <a:effectLst>
                  <a:outerShdw blurRad="38100" dist="38100" dir="2700000" algn="tl">
                    <a:srgbClr val="000000">
                      <a:alpha val="43137"/>
                    </a:srgbClr>
                  </a:outerShdw>
                </a:effectLst>
              </a:rPr>
            </a:br>
            <a:br>
              <a:rPr lang="fr-FR" dirty="0"/>
            </a:br>
            <a:endParaRPr lang="fr-FR" dirty="0"/>
          </a:p>
        </p:txBody>
      </p:sp>
      <p:sp>
        <p:nvSpPr>
          <p:cNvPr id="3" name="Espace réservé du contenu 2">
            <a:extLst>
              <a:ext uri="{FF2B5EF4-FFF2-40B4-BE49-F238E27FC236}">
                <a16:creationId xmlns:a16="http://schemas.microsoft.com/office/drawing/2014/main" id="{69E7E972-3924-68CE-3E21-664BB0FDD544}"/>
              </a:ext>
            </a:extLst>
          </p:cNvPr>
          <p:cNvSpPr>
            <a:spLocks noGrp="1"/>
          </p:cNvSpPr>
          <p:nvPr>
            <p:ph idx="1"/>
          </p:nvPr>
        </p:nvSpPr>
        <p:spPr>
          <a:xfrm>
            <a:off x="838200" y="1435608"/>
            <a:ext cx="10515600" cy="4741355"/>
          </a:xfrm>
        </p:spPr>
        <p:txBody>
          <a:bodyPr/>
          <a:lstStyle/>
          <a:p>
            <a:pPr marL="0" indent="0" algn="ctr">
              <a:buNone/>
            </a:pPr>
            <a:r>
              <a:rPr lang="fr-FR" b="1" dirty="0">
                <a:solidFill>
                  <a:srgbClr val="7030A0"/>
                </a:solidFill>
              </a:rPr>
              <a:t>GUICHET UNIQUE TERRITORIAL</a:t>
            </a:r>
          </a:p>
          <a:p>
            <a:pPr marL="0" indent="0" algn="just">
              <a:buNone/>
            </a:pPr>
            <a:endParaRPr lang="fr-FR" b="1" dirty="0">
              <a:solidFill>
                <a:srgbClr val="7030A0"/>
              </a:solidFill>
            </a:endParaRPr>
          </a:p>
        </p:txBody>
      </p:sp>
      <p:pic>
        <p:nvPicPr>
          <p:cNvPr id="5" name="Image 4">
            <a:extLst>
              <a:ext uri="{FF2B5EF4-FFF2-40B4-BE49-F238E27FC236}">
                <a16:creationId xmlns:a16="http://schemas.microsoft.com/office/drawing/2014/main" id="{5CDCBF73-1AE5-B2C0-44CA-2851B7AEDB62}"/>
              </a:ext>
            </a:extLst>
          </p:cNvPr>
          <p:cNvPicPr>
            <a:picLocks noChangeAspect="1"/>
          </p:cNvPicPr>
          <p:nvPr/>
        </p:nvPicPr>
        <p:blipFill>
          <a:blip r:embed="rId3"/>
          <a:stretch>
            <a:fillRect/>
          </a:stretch>
        </p:blipFill>
        <p:spPr>
          <a:xfrm>
            <a:off x="148379" y="134325"/>
            <a:ext cx="2359356" cy="951058"/>
          </a:xfrm>
          <a:prstGeom prst="rect">
            <a:avLst/>
          </a:prstGeom>
        </p:spPr>
      </p:pic>
      <p:graphicFrame>
        <p:nvGraphicFramePr>
          <p:cNvPr id="6" name="Espace réservé du contenu 2">
            <a:extLst>
              <a:ext uri="{FF2B5EF4-FFF2-40B4-BE49-F238E27FC236}">
                <a16:creationId xmlns:a16="http://schemas.microsoft.com/office/drawing/2014/main" id="{FAAD4A39-DA1F-62A3-153C-3DB2F6D048E1}"/>
              </a:ext>
            </a:extLst>
          </p:cNvPr>
          <p:cNvGraphicFramePr>
            <a:graphicFrameLocks/>
          </p:cNvGraphicFramePr>
          <p:nvPr>
            <p:extLst>
              <p:ext uri="{D42A27DB-BD31-4B8C-83A1-F6EECF244321}">
                <p14:modId xmlns:p14="http://schemas.microsoft.com/office/powerpoint/2010/main" val="2381646429"/>
              </p:ext>
            </p:extLst>
          </p:nvPr>
        </p:nvGraphicFramePr>
        <p:xfrm>
          <a:off x="838200" y="2228086"/>
          <a:ext cx="10856976" cy="41087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 6">
            <a:extLst>
              <a:ext uri="{FF2B5EF4-FFF2-40B4-BE49-F238E27FC236}">
                <a16:creationId xmlns:a16="http://schemas.microsoft.com/office/drawing/2014/main" id="{2264EB6B-02B3-2775-D4A8-B3312F25D854}"/>
              </a:ext>
            </a:extLst>
          </p:cNvPr>
          <p:cNvPicPr>
            <a:picLocks noChangeAspect="1"/>
          </p:cNvPicPr>
          <p:nvPr/>
        </p:nvPicPr>
        <p:blipFill>
          <a:blip r:embed="rId9"/>
          <a:stretch>
            <a:fillRect/>
          </a:stretch>
        </p:blipFill>
        <p:spPr>
          <a:xfrm>
            <a:off x="9488390" y="275859"/>
            <a:ext cx="1666667" cy="809524"/>
          </a:xfrm>
          <a:prstGeom prst="rect">
            <a:avLst/>
          </a:prstGeom>
        </p:spPr>
      </p:pic>
    </p:spTree>
    <p:extLst>
      <p:ext uri="{BB962C8B-B14F-4D97-AF65-F5344CB8AC3E}">
        <p14:creationId xmlns:p14="http://schemas.microsoft.com/office/powerpoint/2010/main" val="2766482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C0C0AFD-783E-FBFD-B265-A1B03827E6DB}"/>
              </a:ext>
            </a:extLst>
          </p:cNvPr>
          <p:cNvSpPr>
            <a:spLocks noGrp="1"/>
          </p:cNvSpPr>
          <p:nvPr>
            <p:ph idx="1"/>
          </p:nvPr>
        </p:nvSpPr>
        <p:spPr>
          <a:xfrm>
            <a:off x="756548" y="1349375"/>
            <a:ext cx="10515600" cy="4351338"/>
          </a:xfrm>
        </p:spPr>
        <p:txBody>
          <a:bodyPr/>
          <a:lstStyle/>
          <a:p>
            <a:pPr marL="0" indent="0" algn="ctr">
              <a:buNone/>
            </a:pPr>
            <a:r>
              <a:rPr lang="fr-FR" b="1" spc="-1" dirty="0">
                <a:solidFill>
                  <a:srgbClr val="A44289"/>
                </a:solidFill>
                <a:uFill>
                  <a:solidFill>
                    <a:srgbClr val="FFFFFF"/>
                  </a:solidFill>
                </a:uFill>
                <a:latin typeface="Calibri Light"/>
                <a:ea typeface="DejaVu Sans"/>
              </a:rPr>
              <a:t>Le dispositif des clauses </a:t>
            </a:r>
            <a:br>
              <a:rPr lang="fr-FR" b="1" dirty="0">
                <a:solidFill>
                  <a:srgbClr val="A44289"/>
                </a:solidFill>
              </a:rPr>
            </a:br>
            <a:r>
              <a:rPr lang="fr-FR" b="1" spc="-1" dirty="0">
                <a:solidFill>
                  <a:srgbClr val="A44289"/>
                </a:solidFill>
                <a:uFill>
                  <a:solidFill>
                    <a:srgbClr val="FFFFFF"/>
                  </a:solidFill>
                </a:uFill>
                <a:latin typeface="Calibri Light"/>
                <a:ea typeface="DejaVu Sans"/>
              </a:rPr>
              <a:t>sur le territoire communautaire  </a:t>
            </a:r>
            <a:r>
              <a:rPr lang="fr-FR" sz="3200" b="1" spc="-1" dirty="0">
                <a:solidFill>
                  <a:srgbClr val="A44289"/>
                </a:solidFill>
                <a:uFill>
                  <a:solidFill>
                    <a:srgbClr val="FFFFFF"/>
                  </a:solidFill>
                </a:uFill>
                <a:latin typeface="Calibri Light"/>
                <a:ea typeface="DejaVu Sans"/>
              </a:rPr>
              <a:t>...</a:t>
            </a:r>
            <a:endParaRPr lang="fr-FR" sz="3200" b="1" spc="-1" dirty="0">
              <a:solidFill>
                <a:srgbClr val="A44289"/>
              </a:solidFill>
              <a:uFill>
                <a:solidFill>
                  <a:srgbClr val="FFFFFF"/>
                </a:solidFill>
              </a:uFill>
              <a:latin typeface="Arial"/>
            </a:endParaRPr>
          </a:p>
          <a:p>
            <a:pPr marL="0" indent="0">
              <a:buNone/>
            </a:pPr>
            <a:endParaRPr lang="fr-FR" dirty="0"/>
          </a:p>
        </p:txBody>
      </p:sp>
      <p:pic>
        <p:nvPicPr>
          <p:cNvPr id="4" name="Image 3">
            <a:extLst>
              <a:ext uri="{FF2B5EF4-FFF2-40B4-BE49-F238E27FC236}">
                <a16:creationId xmlns:a16="http://schemas.microsoft.com/office/drawing/2014/main" id="{B46DBE57-45E3-668B-80F7-67940FAC7A11}"/>
              </a:ext>
            </a:extLst>
          </p:cNvPr>
          <p:cNvPicPr>
            <a:picLocks noChangeAspect="1"/>
          </p:cNvPicPr>
          <p:nvPr/>
        </p:nvPicPr>
        <p:blipFill>
          <a:blip r:embed="rId2"/>
          <a:stretch>
            <a:fillRect/>
          </a:stretch>
        </p:blipFill>
        <p:spPr>
          <a:xfrm>
            <a:off x="148379" y="134325"/>
            <a:ext cx="2359356" cy="951058"/>
          </a:xfrm>
          <a:prstGeom prst="rect">
            <a:avLst/>
          </a:prstGeom>
        </p:spPr>
      </p:pic>
      <p:pic>
        <p:nvPicPr>
          <p:cNvPr id="6" name="Image 5">
            <a:extLst>
              <a:ext uri="{FF2B5EF4-FFF2-40B4-BE49-F238E27FC236}">
                <a16:creationId xmlns:a16="http://schemas.microsoft.com/office/drawing/2014/main" id="{2EDF15E8-8A44-A4AE-3BD9-A8B3E3BC7F40}"/>
              </a:ext>
            </a:extLst>
          </p:cNvPr>
          <p:cNvPicPr>
            <a:picLocks noChangeAspect="1"/>
          </p:cNvPicPr>
          <p:nvPr/>
        </p:nvPicPr>
        <p:blipFill>
          <a:blip r:embed="rId3"/>
          <a:stretch>
            <a:fillRect/>
          </a:stretch>
        </p:blipFill>
        <p:spPr>
          <a:xfrm>
            <a:off x="7924720" y="0"/>
            <a:ext cx="4267279" cy="1719072"/>
          </a:xfrm>
          <a:prstGeom prst="rect">
            <a:avLst/>
          </a:prstGeom>
        </p:spPr>
      </p:pic>
      <p:pic>
        <p:nvPicPr>
          <p:cNvPr id="7" name="Image 6">
            <a:extLst>
              <a:ext uri="{FF2B5EF4-FFF2-40B4-BE49-F238E27FC236}">
                <a16:creationId xmlns:a16="http://schemas.microsoft.com/office/drawing/2014/main" id="{F6C57E7C-B759-0A43-20E9-B77C571A9813}"/>
              </a:ext>
            </a:extLst>
          </p:cNvPr>
          <p:cNvPicPr>
            <a:picLocks noChangeAspect="1"/>
          </p:cNvPicPr>
          <p:nvPr/>
        </p:nvPicPr>
        <p:blipFill>
          <a:blip r:embed="rId4"/>
          <a:stretch>
            <a:fillRect/>
          </a:stretch>
        </p:blipFill>
        <p:spPr>
          <a:xfrm>
            <a:off x="9605481" y="19304"/>
            <a:ext cx="1666667" cy="809524"/>
          </a:xfrm>
          <a:prstGeom prst="rect">
            <a:avLst/>
          </a:prstGeom>
        </p:spPr>
      </p:pic>
      <p:sp>
        <p:nvSpPr>
          <p:cNvPr id="8" name="Rectangle : coins arrondis 7">
            <a:extLst>
              <a:ext uri="{FF2B5EF4-FFF2-40B4-BE49-F238E27FC236}">
                <a16:creationId xmlns:a16="http://schemas.microsoft.com/office/drawing/2014/main" id="{14E90C05-3197-FA53-578B-60671C1AE53F}"/>
              </a:ext>
            </a:extLst>
          </p:cNvPr>
          <p:cNvSpPr/>
          <p:nvPr/>
        </p:nvSpPr>
        <p:spPr>
          <a:xfrm>
            <a:off x="1080303" y="2334174"/>
            <a:ext cx="1427432" cy="171907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dirty="0">
                <a:solidFill>
                  <a:schemeClr val="accent1">
                    <a:lumMod val="75000"/>
                  </a:schemeClr>
                </a:solidFill>
              </a:rPr>
              <a:t>5 % des heures de travail réservées à des D.E avec critères d’insertion</a:t>
            </a:r>
          </a:p>
        </p:txBody>
      </p:sp>
      <p:sp>
        <p:nvSpPr>
          <p:cNvPr id="9" name="Rectangle : coins arrondis 8">
            <a:extLst>
              <a:ext uri="{FF2B5EF4-FFF2-40B4-BE49-F238E27FC236}">
                <a16:creationId xmlns:a16="http://schemas.microsoft.com/office/drawing/2014/main" id="{E88E87F2-C616-715B-978D-F92D85EB5C3F}"/>
              </a:ext>
            </a:extLst>
          </p:cNvPr>
          <p:cNvSpPr/>
          <p:nvPr/>
        </p:nvSpPr>
        <p:spPr>
          <a:xfrm>
            <a:off x="4322095" y="2334174"/>
            <a:ext cx="1427432" cy="183549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dirty="0">
                <a:solidFill>
                  <a:schemeClr val="accent1">
                    <a:lumMod val="75000"/>
                  </a:schemeClr>
                </a:solidFill>
              </a:rPr>
              <a:t>Partenariat renforcé (maîtres d’ouvrage, SIAE, acteurs locaux de l’insertion…  </a:t>
            </a:r>
          </a:p>
        </p:txBody>
      </p:sp>
      <p:sp>
        <p:nvSpPr>
          <p:cNvPr id="10" name="Rectangle : coins arrondis 9">
            <a:extLst>
              <a:ext uri="{FF2B5EF4-FFF2-40B4-BE49-F238E27FC236}">
                <a16:creationId xmlns:a16="http://schemas.microsoft.com/office/drawing/2014/main" id="{CB557F38-AD72-6756-D5C3-A215F094572B}"/>
              </a:ext>
            </a:extLst>
          </p:cNvPr>
          <p:cNvSpPr/>
          <p:nvPr/>
        </p:nvSpPr>
        <p:spPr>
          <a:xfrm>
            <a:off x="7560263" y="2270166"/>
            <a:ext cx="3551434" cy="189949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500" b="1" dirty="0">
                <a:solidFill>
                  <a:schemeClr val="accent1">
                    <a:lumMod val="75000"/>
                  </a:schemeClr>
                </a:solidFill>
              </a:rPr>
              <a:t>Les clauses sociales sont des outils juridiques de lutte contre l'exclusion et le chômage. Intégrées aux cahiers des charges des marchés, elles vont permettre à des personnes en difficulté de s'engager dans un parcours d'insertion durable, via une mise en situation de travail.</a:t>
            </a:r>
          </a:p>
        </p:txBody>
      </p:sp>
      <p:sp>
        <p:nvSpPr>
          <p:cNvPr id="11" name="Ellipse 10">
            <a:extLst>
              <a:ext uri="{FF2B5EF4-FFF2-40B4-BE49-F238E27FC236}">
                <a16:creationId xmlns:a16="http://schemas.microsoft.com/office/drawing/2014/main" id="{17572D0A-D33B-CE49-EEF2-C4F8E2600751}"/>
              </a:ext>
            </a:extLst>
          </p:cNvPr>
          <p:cNvSpPr/>
          <p:nvPr/>
        </p:nvSpPr>
        <p:spPr>
          <a:xfrm>
            <a:off x="428693" y="4954815"/>
            <a:ext cx="2662815" cy="1046421"/>
          </a:xfrm>
          <a:prstGeom prst="ellipse">
            <a:avLst/>
          </a:prstGeom>
          <a:solidFill>
            <a:srgbClr val="C8D3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accent1"/>
                </a:solidFill>
              </a:rPr>
              <a:t>Issus du territoire communautaire :  Jeunes – de 26 ans, peu ou pas qualifié, DELD, DE + 50 ans, TH, bénéficiaires RSA</a:t>
            </a:r>
          </a:p>
        </p:txBody>
      </p:sp>
      <p:sp>
        <p:nvSpPr>
          <p:cNvPr id="12" name="Ellipse 11">
            <a:extLst>
              <a:ext uri="{FF2B5EF4-FFF2-40B4-BE49-F238E27FC236}">
                <a16:creationId xmlns:a16="http://schemas.microsoft.com/office/drawing/2014/main" id="{9420CFF4-2D8C-639E-DC1D-414CCFAF63CB}"/>
              </a:ext>
            </a:extLst>
          </p:cNvPr>
          <p:cNvSpPr/>
          <p:nvPr/>
        </p:nvSpPr>
        <p:spPr>
          <a:xfrm>
            <a:off x="3812607" y="5052978"/>
            <a:ext cx="2830456" cy="1046421"/>
          </a:xfrm>
          <a:prstGeom prst="ellipse">
            <a:avLst/>
          </a:prstGeom>
          <a:solidFill>
            <a:srgbClr val="C8D3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accent1"/>
                </a:solidFill>
              </a:rPr>
              <a:t>Châlons Agglo, Région Grand Est, Etat, Ville, </a:t>
            </a:r>
            <a:r>
              <a:rPr lang="fr-FR" sz="1100" b="1" dirty="0" err="1">
                <a:solidFill>
                  <a:schemeClr val="accent1"/>
                </a:solidFill>
              </a:rPr>
              <a:t>Novhabitat,Mission</a:t>
            </a:r>
            <a:r>
              <a:rPr lang="fr-FR" sz="1100" b="1" dirty="0">
                <a:solidFill>
                  <a:schemeClr val="accent1"/>
                </a:solidFill>
              </a:rPr>
              <a:t> Locale, France Travail, Partage Travail 51, Humando, Aitre, Agicac, Département…</a:t>
            </a:r>
          </a:p>
        </p:txBody>
      </p:sp>
      <p:sp>
        <p:nvSpPr>
          <p:cNvPr id="13" name="Ellipse 12">
            <a:extLst>
              <a:ext uri="{FF2B5EF4-FFF2-40B4-BE49-F238E27FC236}">
                <a16:creationId xmlns:a16="http://schemas.microsoft.com/office/drawing/2014/main" id="{BD6C6DB3-2129-88A8-4D3E-A9518D770407}"/>
              </a:ext>
            </a:extLst>
          </p:cNvPr>
          <p:cNvSpPr/>
          <p:nvPr/>
        </p:nvSpPr>
        <p:spPr>
          <a:xfrm>
            <a:off x="7807709" y="4976811"/>
            <a:ext cx="3056542" cy="1122588"/>
          </a:xfrm>
          <a:prstGeom prst="ellipse">
            <a:avLst/>
          </a:prstGeom>
          <a:solidFill>
            <a:srgbClr val="C8D3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accent1"/>
                </a:solidFill>
              </a:rPr>
              <a:t>De nombreuses possibilités à l’issue : Emploi (contrats d’insertion, en alternance, CDD, CDI…), formations, stages…</a:t>
            </a:r>
          </a:p>
        </p:txBody>
      </p:sp>
      <p:cxnSp>
        <p:nvCxnSpPr>
          <p:cNvPr id="14" name="Connecteur : en angle 13">
            <a:extLst>
              <a:ext uri="{FF2B5EF4-FFF2-40B4-BE49-F238E27FC236}">
                <a16:creationId xmlns:a16="http://schemas.microsoft.com/office/drawing/2014/main" id="{DC50C977-E7BB-CFC3-ACA3-3473EF31374A}"/>
              </a:ext>
            </a:extLst>
          </p:cNvPr>
          <p:cNvCxnSpPr/>
          <p:nvPr/>
        </p:nvCxnSpPr>
        <p:spPr>
          <a:xfrm>
            <a:off x="2821993" y="2309355"/>
            <a:ext cx="914400" cy="914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 en angle 14">
            <a:extLst>
              <a:ext uri="{FF2B5EF4-FFF2-40B4-BE49-F238E27FC236}">
                <a16:creationId xmlns:a16="http://schemas.microsoft.com/office/drawing/2014/main" id="{8210BD3D-D504-7C76-8589-9DEC2D20BC4D}"/>
              </a:ext>
            </a:extLst>
          </p:cNvPr>
          <p:cNvCxnSpPr/>
          <p:nvPr/>
        </p:nvCxnSpPr>
        <p:spPr>
          <a:xfrm>
            <a:off x="6331605" y="2567424"/>
            <a:ext cx="914400" cy="914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0F9F6525-A1CE-7EA8-CAA8-BE8BD0E082D2}"/>
              </a:ext>
            </a:extLst>
          </p:cNvPr>
          <p:cNvCxnSpPr>
            <a:cxnSpLocks/>
          </p:cNvCxnSpPr>
          <p:nvPr/>
        </p:nvCxnSpPr>
        <p:spPr>
          <a:xfrm>
            <a:off x="1786696" y="4169664"/>
            <a:ext cx="0" cy="313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78DBC318-D1A7-109F-EF48-CB3D2B82BA1A}"/>
              </a:ext>
            </a:extLst>
          </p:cNvPr>
          <p:cNvCxnSpPr>
            <a:cxnSpLocks/>
          </p:cNvCxnSpPr>
          <p:nvPr/>
        </p:nvCxnSpPr>
        <p:spPr>
          <a:xfrm>
            <a:off x="5152679" y="4248650"/>
            <a:ext cx="0" cy="313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62B7EFE4-F151-28CD-5D84-676CBEE32DD5}"/>
              </a:ext>
            </a:extLst>
          </p:cNvPr>
          <p:cNvCxnSpPr>
            <a:cxnSpLocks/>
          </p:cNvCxnSpPr>
          <p:nvPr/>
        </p:nvCxnSpPr>
        <p:spPr>
          <a:xfrm>
            <a:off x="9441945" y="4236463"/>
            <a:ext cx="0" cy="313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217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05C5B-8F4F-AACE-870C-A85827328C0D}"/>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4A119073-188E-83A7-0463-DCC86EE4D2B6}"/>
              </a:ext>
            </a:extLst>
          </p:cNvPr>
          <p:cNvPicPr>
            <a:picLocks noChangeAspect="1"/>
          </p:cNvPicPr>
          <p:nvPr/>
        </p:nvPicPr>
        <p:blipFill>
          <a:blip r:embed="rId2"/>
          <a:stretch>
            <a:fillRect/>
          </a:stretch>
        </p:blipFill>
        <p:spPr>
          <a:xfrm>
            <a:off x="7485480" y="79896"/>
            <a:ext cx="4706520" cy="1896020"/>
          </a:xfrm>
          <a:prstGeom prst="rect">
            <a:avLst/>
          </a:prstGeom>
        </p:spPr>
      </p:pic>
      <p:sp>
        <p:nvSpPr>
          <p:cNvPr id="2" name="Titre 1">
            <a:extLst>
              <a:ext uri="{FF2B5EF4-FFF2-40B4-BE49-F238E27FC236}">
                <a16:creationId xmlns:a16="http://schemas.microsoft.com/office/drawing/2014/main" id="{67228996-C243-44EE-91AA-498E9B769D11}"/>
              </a:ext>
            </a:extLst>
          </p:cNvPr>
          <p:cNvSpPr>
            <a:spLocks noGrp="1"/>
          </p:cNvSpPr>
          <p:nvPr>
            <p:ph type="title"/>
          </p:nvPr>
        </p:nvSpPr>
        <p:spPr>
          <a:xfrm>
            <a:off x="-2042160" y="609854"/>
            <a:ext cx="10515600" cy="1325563"/>
          </a:xfrm>
        </p:spPr>
        <p:txBody>
          <a:bodyPr>
            <a:normAutofit fontScale="90000"/>
          </a:bodyPr>
          <a:lstStyle/>
          <a:p>
            <a:pPr algn="ctr"/>
            <a:br>
              <a:rPr lang="fr-FR" b="1" dirty="0">
                <a:solidFill>
                  <a:schemeClr val="accent1"/>
                </a:solidFill>
                <a:effectLst>
                  <a:outerShdw blurRad="38100" dist="38100" dir="2700000" algn="tl">
                    <a:srgbClr val="000000">
                      <a:alpha val="43137"/>
                    </a:srgbClr>
                  </a:outerShdw>
                </a:effectLst>
              </a:rPr>
            </a:br>
            <a:br>
              <a:rPr lang="fr-FR" b="1" dirty="0">
                <a:solidFill>
                  <a:schemeClr val="accent1"/>
                </a:solidFill>
                <a:effectLst>
                  <a:outerShdw blurRad="38100" dist="38100" dir="2700000" algn="tl">
                    <a:srgbClr val="000000">
                      <a:alpha val="43137"/>
                    </a:srgbClr>
                  </a:outerShdw>
                </a:effectLst>
              </a:rPr>
            </a:br>
            <a:br>
              <a:rPr lang="fr-FR" dirty="0"/>
            </a:br>
            <a:endParaRPr lang="fr-FR" dirty="0"/>
          </a:p>
        </p:txBody>
      </p:sp>
      <p:sp>
        <p:nvSpPr>
          <p:cNvPr id="3" name="Espace réservé du contenu 2">
            <a:extLst>
              <a:ext uri="{FF2B5EF4-FFF2-40B4-BE49-F238E27FC236}">
                <a16:creationId xmlns:a16="http://schemas.microsoft.com/office/drawing/2014/main" id="{B6E68A44-F862-F89E-9906-7D66AC63B57A}"/>
              </a:ext>
            </a:extLst>
          </p:cNvPr>
          <p:cNvSpPr>
            <a:spLocks noGrp="1"/>
          </p:cNvSpPr>
          <p:nvPr>
            <p:ph idx="1"/>
          </p:nvPr>
        </p:nvSpPr>
        <p:spPr>
          <a:xfrm>
            <a:off x="838200" y="1174272"/>
            <a:ext cx="10591801" cy="4054351"/>
          </a:xfrm>
        </p:spPr>
        <p:txBody>
          <a:bodyPr>
            <a:normAutofit/>
          </a:bodyPr>
          <a:lstStyle/>
          <a:p>
            <a:pPr marL="0" indent="0" algn="ctr">
              <a:buNone/>
            </a:pPr>
            <a:r>
              <a:rPr kumimoji="0" lang="fr-FR" sz="2000" b="0" i="1" u="none" strike="noStrike" kern="0" cap="none" spc="0" normalizeH="0" baseline="0" noProof="0" dirty="0">
                <a:ln>
                  <a:noFill/>
                </a:ln>
                <a:solidFill>
                  <a:srgbClr val="000000"/>
                </a:solidFill>
                <a:effectLst/>
                <a:uLnTx/>
                <a:uFillTx/>
                <a:latin typeface="Calibri" panose="020F0502020204030204" pitchFamily="34" charset="0"/>
                <a:ea typeface="Aptos" panose="020B0004020202020204" pitchFamily="34" charset="0"/>
                <a:cs typeface="Times New Roman" panose="02020603050405020304" pitchFamily="18" charset="0"/>
              </a:rPr>
              <a:t>Pour répondre à leurs engagements contractuels, l’entreprise BOUYGUES, a choisi de former en alternance une personne sur une formation de </a:t>
            </a:r>
            <a:r>
              <a:rPr kumimoji="0" lang="fr-FR" sz="2000" b="1" i="1" u="none" strike="noStrike" kern="0" cap="none" spc="0" normalizeH="0" baseline="0" noProof="0" dirty="0">
                <a:ln>
                  <a:noFill/>
                </a:ln>
                <a:solidFill>
                  <a:srgbClr val="000000"/>
                </a:solidFill>
                <a:effectLst/>
                <a:uLnTx/>
                <a:uFillTx/>
                <a:latin typeface="Calibri" panose="020F0502020204030204" pitchFamily="34" charset="0"/>
                <a:ea typeface="Aptos" panose="020B0004020202020204" pitchFamily="34" charset="0"/>
                <a:cs typeface="Times New Roman" panose="02020603050405020304" pitchFamily="18" charset="0"/>
              </a:rPr>
              <a:t>monteur réseaux électriques</a:t>
            </a:r>
            <a:r>
              <a:rPr kumimoji="0" lang="fr-FR" sz="2000" b="0" i="1" u="none" strike="noStrike" kern="0" cap="none" spc="0" normalizeH="0" baseline="0" noProof="0" dirty="0">
                <a:ln>
                  <a:noFill/>
                </a:ln>
                <a:solidFill>
                  <a:srgbClr val="000000"/>
                </a:solidFill>
                <a:effectLst/>
                <a:uLnTx/>
                <a:uFillTx/>
                <a:latin typeface="Calibri" panose="020F0502020204030204" pitchFamily="34" charset="0"/>
                <a:ea typeface="Aptos" panose="020B0004020202020204" pitchFamily="34" charset="0"/>
                <a:cs typeface="Times New Roman" panose="02020603050405020304" pitchFamily="18" charset="0"/>
              </a:rPr>
              <a:t> pour une année. </a:t>
            </a:r>
            <a:br>
              <a:rPr kumimoji="0" lang="fr-FR" sz="2000" b="0" i="1"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br>
            <a:r>
              <a:rPr kumimoji="0" lang="fr-FR" sz="2000" b="0" i="1" u="none" strike="noStrike" kern="0" cap="none" spc="0" normalizeH="0" baseline="0" noProof="0" dirty="0">
                <a:ln>
                  <a:noFill/>
                </a:ln>
                <a:solidFill>
                  <a:srgbClr val="000000"/>
                </a:solidFill>
                <a:effectLst/>
                <a:uLnTx/>
                <a:uFillTx/>
                <a:latin typeface="Calibri" panose="020F0502020204030204" pitchFamily="34" charset="0"/>
                <a:ea typeface="Aptos" panose="020B0004020202020204" pitchFamily="34" charset="0"/>
                <a:cs typeface="Times New Roman" panose="02020603050405020304" pitchFamily="18" charset="0"/>
              </a:rPr>
              <a:t>Pour cela, le projet a été construit avec un organisme de formation (95) et une ETT.</a:t>
            </a:r>
            <a:br>
              <a:rPr kumimoji="0" lang="fr-FR" sz="2000" b="0" i="1" u="none" strike="noStrike" kern="0" cap="none" spc="0" normalizeH="0" baseline="0" noProof="0" dirty="0">
                <a:ln>
                  <a:noFill/>
                </a:ln>
                <a:solidFill>
                  <a:srgbClr val="000000"/>
                </a:solidFill>
                <a:effectLst/>
                <a:uLnTx/>
                <a:uFillTx/>
                <a:latin typeface="Calibri" panose="020F0502020204030204" pitchFamily="34" charset="0"/>
                <a:ea typeface="Aptos" panose="020B0004020202020204" pitchFamily="34" charset="0"/>
                <a:cs typeface="Times New Roman" panose="02020603050405020304" pitchFamily="18" charset="0"/>
              </a:rPr>
            </a:br>
            <a:br>
              <a:rPr kumimoji="0" lang="fr-FR" sz="2000" b="0" i="1" u="none" strike="noStrike" kern="0" cap="none" spc="0" normalizeH="0" baseline="0" noProof="0" dirty="0">
                <a:ln>
                  <a:noFill/>
                </a:ln>
                <a:solidFill>
                  <a:srgbClr val="000000"/>
                </a:solidFill>
                <a:effectLst/>
                <a:uLnTx/>
                <a:uFillTx/>
                <a:latin typeface="Calibri" panose="020F0502020204030204" pitchFamily="34" charset="0"/>
                <a:ea typeface="Aptos" panose="020B0004020202020204" pitchFamily="34" charset="0"/>
                <a:cs typeface="Times New Roman" panose="02020603050405020304" pitchFamily="18" charset="0"/>
              </a:rPr>
            </a:br>
            <a:r>
              <a:rPr lang="fr-FR" b="1" dirty="0">
                <a:solidFill>
                  <a:srgbClr val="7030A0"/>
                </a:solidFill>
              </a:rPr>
              <a:t> </a:t>
            </a:r>
            <a:endParaRPr lang="fr-FR" sz="1800" kern="100" dirty="0">
              <a:latin typeface="+mj-lt"/>
              <a:ea typeface="Aptos" panose="020B0004020202020204" pitchFamily="34" charset="0"/>
              <a:cs typeface="Times New Roman" panose="02020603050405020304" pitchFamily="18" charset="0"/>
            </a:endParaRPr>
          </a:p>
          <a:p>
            <a:pPr marL="0" indent="0" algn="just">
              <a:buNone/>
            </a:pPr>
            <a:endParaRPr lang="fr-FR" sz="2000" dirty="0"/>
          </a:p>
          <a:p>
            <a:pPr marL="0" indent="0" algn="just">
              <a:buNone/>
            </a:pPr>
            <a:endParaRPr lang="fr-FR" b="1" dirty="0"/>
          </a:p>
        </p:txBody>
      </p:sp>
      <p:pic>
        <p:nvPicPr>
          <p:cNvPr id="5" name="Image 4">
            <a:extLst>
              <a:ext uri="{FF2B5EF4-FFF2-40B4-BE49-F238E27FC236}">
                <a16:creationId xmlns:a16="http://schemas.microsoft.com/office/drawing/2014/main" id="{21DCBCBC-7DBA-F98A-CA94-4E9454BB9CD8}"/>
              </a:ext>
            </a:extLst>
          </p:cNvPr>
          <p:cNvPicPr>
            <a:picLocks noChangeAspect="1"/>
          </p:cNvPicPr>
          <p:nvPr/>
        </p:nvPicPr>
        <p:blipFill>
          <a:blip r:embed="rId3"/>
          <a:stretch>
            <a:fillRect/>
          </a:stretch>
        </p:blipFill>
        <p:spPr>
          <a:xfrm>
            <a:off x="148379" y="134325"/>
            <a:ext cx="2359356" cy="951058"/>
          </a:xfrm>
          <a:prstGeom prst="rect">
            <a:avLst/>
          </a:prstGeom>
        </p:spPr>
      </p:pic>
      <p:pic>
        <p:nvPicPr>
          <p:cNvPr id="6" name="Image 5">
            <a:extLst>
              <a:ext uri="{FF2B5EF4-FFF2-40B4-BE49-F238E27FC236}">
                <a16:creationId xmlns:a16="http://schemas.microsoft.com/office/drawing/2014/main" id="{32121747-8184-512E-AB78-CA3BC3AC66EC}"/>
              </a:ext>
            </a:extLst>
          </p:cNvPr>
          <p:cNvPicPr>
            <a:picLocks noChangeAspect="1"/>
          </p:cNvPicPr>
          <p:nvPr/>
        </p:nvPicPr>
        <p:blipFill>
          <a:blip r:embed="rId4"/>
          <a:stretch>
            <a:fillRect/>
          </a:stretch>
        </p:blipFill>
        <p:spPr>
          <a:xfrm>
            <a:off x="9155015" y="79896"/>
            <a:ext cx="1666667" cy="809524"/>
          </a:xfrm>
          <a:prstGeom prst="rect">
            <a:avLst/>
          </a:prstGeom>
        </p:spPr>
      </p:pic>
      <p:pic>
        <p:nvPicPr>
          <p:cNvPr id="7" name="Espace réservé du contenu 4" descr="Cartographie projet Connecte Châlons">
            <a:extLst>
              <a:ext uri="{FF2B5EF4-FFF2-40B4-BE49-F238E27FC236}">
                <a16:creationId xmlns:a16="http://schemas.microsoft.com/office/drawing/2014/main" id="{95E273E0-02FA-136A-A82A-6B62DB97DE3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8037" y="2206716"/>
            <a:ext cx="8629780" cy="3561619"/>
          </a:xfrm>
          <a:prstGeom prst="rect">
            <a:avLst/>
          </a:prstGeom>
          <a:noFill/>
          <a:ln>
            <a:noFill/>
          </a:ln>
        </p:spPr>
      </p:pic>
    </p:spTree>
    <p:extLst>
      <p:ext uri="{BB962C8B-B14F-4D97-AF65-F5344CB8AC3E}">
        <p14:creationId xmlns:p14="http://schemas.microsoft.com/office/powerpoint/2010/main" val="3479171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9A8-9C70-0B0D-7BB8-BFFCBECD5874}"/>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80367F88-3757-9500-DD63-45FD82BE6A17}"/>
              </a:ext>
            </a:extLst>
          </p:cNvPr>
          <p:cNvPicPr>
            <a:picLocks noChangeAspect="1"/>
          </p:cNvPicPr>
          <p:nvPr/>
        </p:nvPicPr>
        <p:blipFill>
          <a:blip r:embed="rId2"/>
          <a:stretch>
            <a:fillRect/>
          </a:stretch>
        </p:blipFill>
        <p:spPr>
          <a:xfrm>
            <a:off x="7485480" y="79896"/>
            <a:ext cx="4706520" cy="1896020"/>
          </a:xfrm>
          <a:prstGeom prst="rect">
            <a:avLst/>
          </a:prstGeom>
        </p:spPr>
      </p:pic>
      <p:sp>
        <p:nvSpPr>
          <p:cNvPr id="2" name="Titre 1">
            <a:extLst>
              <a:ext uri="{FF2B5EF4-FFF2-40B4-BE49-F238E27FC236}">
                <a16:creationId xmlns:a16="http://schemas.microsoft.com/office/drawing/2014/main" id="{CECEEB01-7427-C6C3-4989-E55A3FAF3698}"/>
              </a:ext>
            </a:extLst>
          </p:cNvPr>
          <p:cNvSpPr>
            <a:spLocks noGrp="1"/>
          </p:cNvSpPr>
          <p:nvPr>
            <p:ph type="title"/>
          </p:nvPr>
        </p:nvSpPr>
        <p:spPr/>
        <p:txBody>
          <a:bodyPr>
            <a:normAutofit fontScale="90000"/>
          </a:bodyPr>
          <a:lstStyle/>
          <a:p>
            <a:pPr algn="ctr"/>
            <a:br>
              <a:rPr lang="fr-FR" b="1" dirty="0">
                <a:solidFill>
                  <a:schemeClr val="accent1"/>
                </a:solidFill>
                <a:effectLst>
                  <a:outerShdw blurRad="38100" dist="38100" dir="2700000" algn="tl">
                    <a:srgbClr val="000000">
                      <a:alpha val="43137"/>
                    </a:srgbClr>
                  </a:outerShdw>
                </a:effectLst>
              </a:rPr>
            </a:br>
            <a:br>
              <a:rPr lang="fr-FR" b="1" dirty="0">
                <a:solidFill>
                  <a:schemeClr val="accent1"/>
                </a:solidFill>
                <a:effectLst>
                  <a:outerShdw blurRad="38100" dist="38100" dir="2700000" algn="tl">
                    <a:srgbClr val="000000">
                      <a:alpha val="43137"/>
                    </a:srgbClr>
                  </a:outerShdw>
                </a:effectLst>
              </a:rPr>
            </a:br>
            <a:br>
              <a:rPr lang="fr-FR" dirty="0"/>
            </a:br>
            <a:endParaRPr lang="fr-FR" dirty="0"/>
          </a:p>
        </p:txBody>
      </p:sp>
      <p:sp>
        <p:nvSpPr>
          <p:cNvPr id="3" name="Espace réservé du contenu 2">
            <a:extLst>
              <a:ext uri="{FF2B5EF4-FFF2-40B4-BE49-F238E27FC236}">
                <a16:creationId xmlns:a16="http://schemas.microsoft.com/office/drawing/2014/main" id="{7D3739D0-B610-3ED7-43BC-66D988E8D5E5}"/>
              </a:ext>
            </a:extLst>
          </p:cNvPr>
          <p:cNvSpPr>
            <a:spLocks noGrp="1"/>
          </p:cNvSpPr>
          <p:nvPr>
            <p:ph idx="1"/>
          </p:nvPr>
        </p:nvSpPr>
        <p:spPr>
          <a:xfrm>
            <a:off x="838200" y="1174272"/>
            <a:ext cx="10591801" cy="4054351"/>
          </a:xfrm>
        </p:spPr>
        <p:txBody>
          <a:bodyPr>
            <a:normAutofit fontScale="70000" lnSpcReduction="20000"/>
          </a:bodyPr>
          <a:lstStyle/>
          <a:p>
            <a:pPr marL="342900" indent="-342900" algn="just">
              <a:lnSpc>
                <a:spcPct val="107000"/>
              </a:lnSpc>
              <a:spcAft>
                <a:spcPts val="800"/>
              </a:spcAft>
              <a:buFont typeface="Wingdings" panose="05000000000000000000" pitchFamily="2" charset="2"/>
              <a:buChar char="Ø"/>
            </a:pPr>
            <a:r>
              <a:rPr lang="fr-FR" sz="2000" kern="0" dirty="0">
                <a:latin typeface="Calibri" panose="020F0502020204030204" pitchFamily="34" charset="0"/>
                <a:ea typeface="Aptos" panose="020B0004020202020204" pitchFamily="34" charset="0"/>
                <a:cs typeface="Times New Roman" panose="02020603050405020304" pitchFamily="18" charset="0"/>
              </a:rPr>
              <a:t>La Mission Locale de Châlons-en-Champagne accompagne un jeune autiste depuis quelques années. Nous avons présenté son profil à l’entreprise.</a:t>
            </a:r>
            <a:endParaRPr lang="fr-FR" sz="2000" kern="100" dirty="0">
              <a:latin typeface="Aptos" panose="020B0004020202020204" pitchFamily="34" charset="0"/>
              <a:ea typeface="Aptos" panose="020B000402020202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Ø"/>
            </a:pPr>
            <a:r>
              <a:rPr lang="fr-FR" sz="2000" kern="0" dirty="0">
                <a:latin typeface="Calibri" panose="020F0502020204030204" pitchFamily="34" charset="0"/>
                <a:ea typeface="Aptos" panose="020B0004020202020204" pitchFamily="34" charset="0"/>
                <a:cs typeface="Times New Roman" panose="02020603050405020304" pitchFamily="18" charset="0"/>
              </a:rPr>
              <a:t>Rapidement une mission de « vérificateur » lui a été confiée à raison d’une fois par semaine soit 3h  (18h-21h), afin de signaler les dysfonctionnements repérés au niveau des armoires électriques.</a:t>
            </a:r>
            <a:endParaRPr lang="fr-FR" sz="2000" kern="100" dirty="0">
              <a:latin typeface="Aptos" panose="020B0004020202020204" pitchFamily="34" charset="0"/>
              <a:ea typeface="Aptos" panose="020B000402020202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Ø"/>
            </a:pPr>
            <a:r>
              <a:rPr lang="fr-FR" sz="2000" b="1" kern="0" dirty="0">
                <a:latin typeface="Calibri" panose="020F0502020204030204" pitchFamily="34" charset="0"/>
                <a:ea typeface="Aptos" panose="020B0004020202020204" pitchFamily="34" charset="0"/>
                <a:cs typeface="Times New Roman" panose="02020603050405020304" pitchFamily="18" charset="0"/>
              </a:rPr>
              <a:t>Un contrat de 2 mois </a:t>
            </a:r>
            <a:r>
              <a:rPr lang="fr-FR" sz="2000" kern="0" dirty="0">
                <a:latin typeface="Calibri" panose="020F0502020204030204" pitchFamily="34" charset="0"/>
                <a:ea typeface="Aptos" panose="020B0004020202020204" pitchFamily="34" charset="0"/>
                <a:cs typeface="Times New Roman" panose="02020603050405020304" pitchFamily="18" charset="0"/>
              </a:rPr>
              <a:t>en intérim a été mis en place, pour commencer, puis une </a:t>
            </a:r>
            <a:r>
              <a:rPr lang="fr-FR" sz="2000" b="1" kern="0" dirty="0">
                <a:latin typeface="Calibri" panose="020F0502020204030204" pitchFamily="34" charset="0"/>
                <a:ea typeface="Aptos" panose="020B0004020202020204" pitchFamily="34" charset="0"/>
                <a:cs typeface="Times New Roman" panose="02020603050405020304" pitchFamily="18" charset="0"/>
              </a:rPr>
              <a:t>prolongation de contrat </a:t>
            </a:r>
            <a:r>
              <a:rPr lang="fr-FR" sz="2000" kern="0" dirty="0">
                <a:latin typeface="Calibri" panose="020F0502020204030204" pitchFamily="34" charset="0"/>
                <a:ea typeface="Aptos" panose="020B0004020202020204" pitchFamily="34" charset="0"/>
                <a:cs typeface="Times New Roman" panose="02020603050405020304" pitchFamily="18" charset="0"/>
              </a:rPr>
              <a:t>d’une année jusqu’au 31/12/2024 avec un </a:t>
            </a:r>
            <a:r>
              <a:rPr lang="fr-FR" sz="2000" b="1" kern="0" dirty="0">
                <a:latin typeface="Calibri" panose="020F0502020204030204" pitchFamily="34" charset="0"/>
                <a:ea typeface="Aptos" panose="020B0004020202020204" pitchFamily="34" charset="0"/>
                <a:cs typeface="Times New Roman" panose="02020603050405020304" pitchFamily="18" charset="0"/>
              </a:rPr>
              <a:t>renouvellement</a:t>
            </a:r>
            <a:r>
              <a:rPr lang="fr-FR" sz="2000" kern="0" dirty="0">
                <a:latin typeface="Calibri" panose="020F0502020204030204" pitchFamily="34" charset="0"/>
                <a:ea typeface="Aptos" panose="020B0004020202020204" pitchFamily="34" charset="0"/>
                <a:cs typeface="Times New Roman" panose="02020603050405020304" pitchFamily="18" charset="0"/>
              </a:rPr>
              <a:t> jusqu’au 31/12/2025. </a:t>
            </a:r>
          </a:p>
          <a:p>
            <a:pPr marL="342900" indent="-342900" algn="just">
              <a:lnSpc>
                <a:spcPct val="107000"/>
              </a:lnSpc>
              <a:spcAft>
                <a:spcPts val="800"/>
              </a:spcAft>
              <a:buFont typeface="Wingdings" panose="05000000000000000000" pitchFamily="2" charset="2"/>
              <a:buChar char="Ø"/>
            </a:pPr>
            <a:r>
              <a:rPr lang="fr-FR" sz="2000" kern="0" dirty="0">
                <a:latin typeface="Calibri" panose="020F0502020204030204" pitchFamily="34" charset="0"/>
                <a:ea typeface="Aptos" panose="020B0004020202020204" pitchFamily="34" charset="0"/>
                <a:cs typeface="Times New Roman" panose="02020603050405020304" pitchFamily="18" charset="0"/>
              </a:rPr>
              <a:t>Les </a:t>
            </a:r>
            <a:r>
              <a:rPr lang="fr-FR" sz="2000" b="1" kern="0" dirty="0">
                <a:latin typeface="Calibri" panose="020F0502020204030204" pitchFamily="34" charset="0"/>
                <a:ea typeface="Aptos" panose="020B0004020202020204" pitchFamily="34" charset="0"/>
                <a:cs typeface="Times New Roman" panose="02020603050405020304" pitchFamily="18" charset="0"/>
              </a:rPr>
              <a:t>missions</a:t>
            </a:r>
            <a:r>
              <a:rPr lang="fr-FR" sz="2000" kern="0" dirty="0">
                <a:latin typeface="Calibri" panose="020F0502020204030204" pitchFamily="34" charset="0"/>
                <a:ea typeface="Aptos" panose="020B0004020202020204" pitchFamily="34" charset="0"/>
                <a:cs typeface="Times New Roman" panose="02020603050405020304" pitchFamily="18" charset="0"/>
              </a:rPr>
              <a:t> confiées, se sont </a:t>
            </a:r>
            <a:r>
              <a:rPr lang="fr-FR" sz="2000" b="1" kern="0" dirty="0">
                <a:latin typeface="Calibri" panose="020F0502020204030204" pitchFamily="34" charset="0"/>
                <a:ea typeface="Aptos" panose="020B0004020202020204" pitchFamily="34" charset="0"/>
                <a:cs typeface="Times New Roman" panose="02020603050405020304" pitchFamily="18" charset="0"/>
              </a:rPr>
              <a:t>diversifiées</a:t>
            </a:r>
            <a:r>
              <a:rPr lang="fr-FR" sz="2000" kern="0" dirty="0">
                <a:latin typeface="Calibri" panose="020F0502020204030204" pitchFamily="34" charset="0"/>
                <a:ea typeface="Aptos" panose="020B0004020202020204" pitchFamily="34" charset="0"/>
                <a:cs typeface="Times New Roman" panose="02020603050405020304" pitchFamily="18" charset="0"/>
              </a:rPr>
              <a:t> (administratif, gestion base de données, intervention sur la valorisation des déchets), avec une </a:t>
            </a:r>
            <a:r>
              <a:rPr lang="fr-FR" sz="2000" b="1" kern="0" dirty="0">
                <a:latin typeface="Calibri" panose="020F0502020204030204" pitchFamily="34" charset="0"/>
                <a:ea typeface="Aptos" panose="020B0004020202020204" pitchFamily="34" charset="0"/>
                <a:cs typeface="Times New Roman" panose="02020603050405020304" pitchFamily="18" charset="0"/>
              </a:rPr>
              <a:t>montée en compétences </a:t>
            </a:r>
            <a:r>
              <a:rPr lang="fr-FR" sz="2000" kern="0" dirty="0">
                <a:latin typeface="Calibri" panose="020F0502020204030204" pitchFamily="34" charset="0"/>
                <a:ea typeface="Aptos" panose="020B0004020202020204" pitchFamily="34" charset="0"/>
                <a:cs typeface="Times New Roman" panose="02020603050405020304" pitchFamily="18" charset="0"/>
              </a:rPr>
              <a:t>et le passage du CACES, pour lui permettre de gérer les stocks de l’entrepôt. </a:t>
            </a:r>
            <a:endParaRPr lang="fr-FR" sz="2000" kern="100" dirty="0">
              <a:latin typeface="Aptos" panose="020B0004020202020204" pitchFamily="34" charset="0"/>
              <a:ea typeface="Aptos" panose="020B000402020202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Ø"/>
            </a:pPr>
            <a:r>
              <a:rPr lang="fr-FR" sz="2000" kern="0" dirty="0">
                <a:latin typeface="Calibri" panose="020F0502020204030204" pitchFamily="34" charset="0"/>
                <a:ea typeface="Aptos" panose="020B0004020202020204" pitchFamily="34" charset="0"/>
                <a:cs typeface="Times New Roman" panose="02020603050405020304" pitchFamily="18" charset="0"/>
              </a:rPr>
              <a:t> L’entreprise (tuteur, encadrants et responsables, ont souhaité bénéficier d’une formation de sensibilisation à l’autisme dispensée par la Permanence du Jard). </a:t>
            </a:r>
            <a:endParaRPr lang="fr-FR" sz="20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fr-FR" sz="2000" kern="0" dirty="0">
                <a:latin typeface="Calibri" panose="020F0502020204030204" pitchFamily="34" charset="0"/>
                <a:ea typeface="Aptos" panose="020B0004020202020204" pitchFamily="34" charset="0"/>
                <a:cs typeface="Times New Roman" panose="02020603050405020304" pitchFamily="18" charset="0"/>
              </a:rPr>
              <a:t>Thomas est également suivi par la Permanence du Jard dans l’emploi tout comme la Mission Locale.</a:t>
            </a:r>
            <a:endParaRPr lang="fr-FR" sz="2000" kern="100" dirty="0">
              <a:latin typeface="Aptos" panose="020B0004020202020204" pitchFamily="34" charset="0"/>
              <a:ea typeface="Aptos" panose="020B000402020202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Ø"/>
            </a:pPr>
            <a:r>
              <a:rPr lang="fr-FR" sz="2000" kern="0" dirty="0">
                <a:latin typeface="Calibri" panose="020F0502020204030204" pitchFamily="34" charset="0"/>
                <a:ea typeface="Aptos" panose="020B0004020202020204" pitchFamily="34" charset="0"/>
                <a:cs typeface="Times New Roman" panose="02020603050405020304" pitchFamily="18" charset="0"/>
              </a:rPr>
              <a:t>Ce travail collaboratif a été mis en place par le guichet unique territorial au sein de la Mission Locale de Châlons-en-Champagne</a:t>
            </a:r>
            <a:endParaRPr lang="fr-FR" sz="2000" kern="100" dirty="0">
              <a:latin typeface="Aptos" panose="020B0004020202020204" pitchFamily="34" charset="0"/>
              <a:ea typeface="Aptos" panose="020B0004020202020204" pitchFamily="34" charset="0"/>
              <a:cs typeface="Times New Roman" panose="02020603050405020304" pitchFamily="18" charset="0"/>
            </a:endParaRPr>
          </a:p>
          <a:p>
            <a:pPr marL="0" indent="0" algn="just">
              <a:buNone/>
            </a:pPr>
            <a:endParaRPr lang="fr-FR" sz="2000" dirty="0"/>
          </a:p>
          <a:p>
            <a:pPr marL="0" indent="0" algn="just">
              <a:buNone/>
            </a:pPr>
            <a:endParaRPr lang="fr-FR" b="1" dirty="0"/>
          </a:p>
        </p:txBody>
      </p:sp>
      <p:pic>
        <p:nvPicPr>
          <p:cNvPr id="5" name="Image 4">
            <a:extLst>
              <a:ext uri="{FF2B5EF4-FFF2-40B4-BE49-F238E27FC236}">
                <a16:creationId xmlns:a16="http://schemas.microsoft.com/office/drawing/2014/main" id="{2F9F2706-4752-E14D-0F1B-BAC12043E236}"/>
              </a:ext>
            </a:extLst>
          </p:cNvPr>
          <p:cNvPicPr>
            <a:picLocks noChangeAspect="1"/>
          </p:cNvPicPr>
          <p:nvPr/>
        </p:nvPicPr>
        <p:blipFill>
          <a:blip r:embed="rId3"/>
          <a:stretch>
            <a:fillRect/>
          </a:stretch>
        </p:blipFill>
        <p:spPr>
          <a:xfrm>
            <a:off x="148379" y="134325"/>
            <a:ext cx="2359356" cy="951058"/>
          </a:xfrm>
          <a:prstGeom prst="rect">
            <a:avLst/>
          </a:prstGeom>
        </p:spPr>
      </p:pic>
      <p:pic>
        <p:nvPicPr>
          <p:cNvPr id="6" name="Image 5">
            <a:extLst>
              <a:ext uri="{FF2B5EF4-FFF2-40B4-BE49-F238E27FC236}">
                <a16:creationId xmlns:a16="http://schemas.microsoft.com/office/drawing/2014/main" id="{127CF589-F490-976B-5989-F722C889096F}"/>
              </a:ext>
            </a:extLst>
          </p:cNvPr>
          <p:cNvPicPr>
            <a:picLocks noChangeAspect="1"/>
          </p:cNvPicPr>
          <p:nvPr/>
        </p:nvPicPr>
        <p:blipFill>
          <a:blip r:embed="rId4"/>
          <a:stretch>
            <a:fillRect/>
          </a:stretch>
        </p:blipFill>
        <p:spPr>
          <a:xfrm>
            <a:off x="9155015" y="79896"/>
            <a:ext cx="1666667" cy="809524"/>
          </a:xfrm>
          <a:prstGeom prst="rect">
            <a:avLst/>
          </a:prstGeom>
        </p:spPr>
      </p:pic>
      <p:pic>
        <p:nvPicPr>
          <p:cNvPr id="7" name="Image 6">
            <a:extLst>
              <a:ext uri="{FF2B5EF4-FFF2-40B4-BE49-F238E27FC236}">
                <a16:creationId xmlns:a16="http://schemas.microsoft.com/office/drawing/2014/main" id="{174764D3-129D-DA43-0CFA-908B8C5184DA}"/>
              </a:ext>
            </a:extLst>
          </p:cNvPr>
          <p:cNvPicPr>
            <a:picLocks noChangeAspect="1"/>
          </p:cNvPicPr>
          <p:nvPr/>
        </p:nvPicPr>
        <p:blipFill>
          <a:blip r:embed="rId5"/>
          <a:stretch>
            <a:fillRect/>
          </a:stretch>
        </p:blipFill>
        <p:spPr>
          <a:xfrm>
            <a:off x="9613444" y="5070368"/>
            <a:ext cx="1927798" cy="1252631"/>
          </a:xfrm>
          <a:prstGeom prst="rect">
            <a:avLst/>
          </a:prstGeom>
        </p:spPr>
      </p:pic>
    </p:spTree>
    <p:extLst>
      <p:ext uri="{BB962C8B-B14F-4D97-AF65-F5344CB8AC3E}">
        <p14:creationId xmlns:p14="http://schemas.microsoft.com/office/powerpoint/2010/main" val="1027514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6FF68-6A9B-DA7F-274C-F39F43431B03}"/>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495AACBD-7A51-C999-8886-85374CA83AE5}"/>
              </a:ext>
            </a:extLst>
          </p:cNvPr>
          <p:cNvPicPr>
            <a:picLocks noChangeAspect="1"/>
          </p:cNvPicPr>
          <p:nvPr/>
        </p:nvPicPr>
        <p:blipFill>
          <a:blip r:embed="rId2"/>
          <a:stretch>
            <a:fillRect/>
          </a:stretch>
        </p:blipFill>
        <p:spPr>
          <a:xfrm>
            <a:off x="7485480" y="79896"/>
            <a:ext cx="4706520" cy="1896020"/>
          </a:xfrm>
          <a:prstGeom prst="rect">
            <a:avLst/>
          </a:prstGeom>
        </p:spPr>
      </p:pic>
      <p:sp>
        <p:nvSpPr>
          <p:cNvPr id="2" name="Titre 1">
            <a:extLst>
              <a:ext uri="{FF2B5EF4-FFF2-40B4-BE49-F238E27FC236}">
                <a16:creationId xmlns:a16="http://schemas.microsoft.com/office/drawing/2014/main" id="{D5ED1B30-F199-4CF5-8093-85700C47A0A8}"/>
              </a:ext>
            </a:extLst>
          </p:cNvPr>
          <p:cNvSpPr>
            <a:spLocks noGrp="1"/>
          </p:cNvSpPr>
          <p:nvPr>
            <p:ph type="title"/>
          </p:nvPr>
        </p:nvSpPr>
        <p:spPr/>
        <p:txBody>
          <a:bodyPr>
            <a:normAutofit fontScale="90000"/>
          </a:bodyPr>
          <a:lstStyle/>
          <a:p>
            <a:pPr algn="ctr"/>
            <a:br>
              <a:rPr lang="fr-FR" b="1" dirty="0">
                <a:solidFill>
                  <a:schemeClr val="accent1"/>
                </a:solidFill>
                <a:effectLst>
                  <a:outerShdw blurRad="38100" dist="38100" dir="2700000" algn="tl">
                    <a:srgbClr val="000000">
                      <a:alpha val="43137"/>
                    </a:srgbClr>
                  </a:outerShdw>
                </a:effectLst>
              </a:rPr>
            </a:br>
            <a:br>
              <a:rPr lang="fr-FR" b="1" dirty="0">
                <a:solidFill>
                  <a:schemeClr val="accent1"/>
                </a:solidFill>
                <a:effectLst>
                  <a:outerShdw blurRad="38100" dist="38100" dir="2700000" algn="tl">
                    <a:srgbClr val="000000">
                      <a:alpha val="43137"/>
                    </a:srgbClr>
                  </a:outerShdw>
                </a:effectLst>
              </a:rPr>
            </a:br>
            <a:br>
              <a:rPr lang="fr-FR" dirty="0"/>
            </a:br>
            <a:endParaRPr lang="fr-FR" dirty="0"/>
          </a:p>
        </p:txBody>
      </p:sp>
      <p:sp>
        <p:nvSpPr>
          <p:cNvPr id="3" name="Espace réservé du contenu 2">
            <a:extLst>
              <a:ext uri="{FF2B5EF4-FFF2-40B4-BE49-F238E27FC236}">
                <a16:creationId xmlns:a16="http://schemas.microsoft.com/office/drawing/2014/main" id="{6C0B242A-C0ED-094A-90D2-5FCDA898D912}"/>
              </a:ext>
            </a:extLst>
          </p:cNvPr>
          <p:cNvSpPr>
            <a:spLocks noGrp="1"/>
          </p:cNvSpPr>
          <p:nvPr>
            <p:ph idx="1"/>
          </p:nvPr>
        </p:nvSpPr>
        <p:spPr>
          <a:xfrm>
            <a:off x="838200" y="1174272"/>
            <a:ext cx="10591801" cy="4054351"/>
          </a:xfrm>
        </p:spPr>
        <p:txBody>
          <a:bodyPr>
            <a:normAutofit/>
          </a:bodyPr>
          <a:lstStyle/>
          <a:p>
            <a:pPr marL="0" indent="0" algn="just">
              <a:buNone/>
            </a:pPr>
            <a:endParaRPr lang="fr-FR" sz="2000" dirty="0"/>
          </a:p>
          <a:p>
            <a:pPr marL="0" indent="0" algn="just">
              <a:buNone/>
            </a:pPr>
            <a:endParaRPr lang="fr-FR" b="1" dirty="0"/>
          </a:p>
        </p:txBody>
      </p:sp>
      <p:pic>
        <p:nvPicPr>
          <p:cNvPr id="5" name="Image 4">
            <a:extLst>
              <a:ext uri="{FF2B5EF4-FFF2-40B4-BE49-F238E27FC236}">
                <a16:creationId xmlns:a16="http://schemas.microsoft.com/office/drawing/2014/main" id="{1E4AEA08-AE77-8904-02BA-BEBD4FBBC156}"/>
              </a:ext>
            </a:extLst>
          </p:cNvPr>
          <p:cNvPicPr>
            <a:picLocks noChangeAspect="1"/>
          </p:cNvPicPr>
          <p:nvPr/>
        </p:nvPicPr>
        <p:blipFill>
          <a:blip r:embed="rId3"/>
          <a:stretch>
            <a:fillRect/>
          </a:stretch>
        </p:blipFill>
        <p:spPr>
          <a:xfrm>
            <a:off x="148379" y="134325"/>
            <a:ext cx="2359356" cy="951058"/>
          </a:xfrm>
          <a:prstGeom prst="rect">
            <a:avLst/>
          </a:prstGeom>
        </p:spPr>
      </p:pic>
      <p:sp>
        <p:nvSpPr>
          <p:cNvPr id="6" name="ZoneTexte 5">
            <a:extLst>
              <a:ext uri="{FF2B5EF4-FFF2-40B4-BE49-F238E27FC236}">
                <a16:creationId xmlns:a16="http://schemas.microsoft.com/office/drawing/2014/main" id="{90E07D39-CBBB-4DD6-B0C3-E08CCFBAE1B1}"/>
              </a:ext>
            </a:extLst>
          </p:cNvPr>
          <p:cNvSpPr txBox="1"/>
          <p:nvPr/>
        </p:nvSpPr>
        <p:spPr>
          <a:xfrm>
            <a:off x="1545086" y="2035571"/>
            <a:ext cx="9578897" cy="3231654"/>
          </a:xfrm>
          <a:prstGeom prst="rect">
            <a:avLst/>
          </a:prstGeom>
          <a:noFill/>
        </p:spPr>
        <p:txBody>
          <a:bodyPr wrap="square" rtlCol="0">
            <a:spAutoFit/>
          </a:bodyPr>
          <a:lstStyle/>
          <a:p>
            <a:endParaRPr lang="fr-FR" dirty="0"/>
          </a:p>
          <a:p>
            <a:endParaRPr lang="fr-FR" dirty="0"/>
          </a:p>
          <a:p>
            <a:pPr algn="ctr"/>
            <a:r>
              <a:rPr lang="fr-FR" sz="4400" dirty="0">
                <a:solidFill>
                  <a:schemeClr val="tx2">
                    <a:lumMod val="50000"/>
                    <a:lumOff val="50000"/>
                  </a:schemeClr>
                </a:solidFill>
              </a:rPr>
              <a:t>PERMANENCE DU JARD</a:t>
            </a:r>
          </a:p>
          <a:p>
            <a:pPr algn="ctr"/>
            <a:endParaRPr lang="fr-FR" sz="4400" dirty="0">
              <a:solidFill>
                <a:schemeClr val="tx2">
                  <a:lumMod val="50000"/>
                  <a:lumOff val="50000"/>
                </a:schemeClr>
              </a:solidFill>
            </a:endParaRPr>
          </a:p>
          <a:p>
            <a:pPr algn="ctr"/>
            <a:r>
              <a:rPr lang="fr-FR" sz="4400" dirty="0">
                <a:solidFill>
                  <a:schemeClr val="tx2">
                    <a:lumMod val="50000"/>
                    <a:lumOff val="50000"/>
                  </a:schemeClr>
                </a:solidFill>
              </a:rPr>
              <a:t>DISPOSITIF EMPLOI ACCOMPAGNE </a:t>
            </a:r>
          </a:p>
          <a:p>
            <a:endParaRPr lang="fr-FR" dirty="0"/>
          </a:p>
          <a:p>
            <a:pPr marL="285750" indent="-285750">
              <a:buFontTx/>
              <a:buChar char="-"/>
            </a:pPr>
            <a:endParaRPr lang="fr-FR" dirty="0"/>
          </a:p>
        </p:txBody>
      </p:sp>
      <p:pic>
        <p:nvPicPr>
          <p:cNvPr id="7" name="Picture 7">
            <a:extLst>
              <a:ext uri="{FF2B5EF4-FFF2-40B4-BE49-F238E27FC236}">
                <a16:creationId xmlns:a16="http://schemas.microsoft.com/office/drawing/2014/main" id="{5D705DF7-1C3B-4897-A295-4FE3D8B549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9791" y="822271"/>
            <a:ext cx="2149488" cy="1492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 7">
            <a:extLst>
              <a:ext uri="{FF2B5EF4-FFF2-40B4-BE49-F238E27FC236}">
                <a16:creationId xmlns:a16="http://schemas.microsoft.com/office/drawing/2014/main" id="{E0A2A5A6-6AD5-4928-9481-9BDC84803A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7559" y="4543150"/>
            <a:ext cx="3228571" cy="2161905"/>
          </a:xfrm>
          <a:prstGeom prst="rect">
            <a:avLst/>
          </a:prstGeom>
        </p:spPr>
      </p:pic>
      <p:pic>
        <p:nvPicPr>
          <p:cNvPr id="9" name="Image 8">
            <a:extLst>
              <a:ext uri="{FF2B5EF4-FFF2-40B4-BE49-F238E27FC236}">
                <a16:creationId xmlns:a16="http://schemas.microsoft.com/office/drawing/2014/main" id="{0EF93050-8322-46EC-92D1-DAC2257563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0030" y="5005781"/>
            <a:ext cx="1190026" cy="1149686"/>
          </a:xfrm>
          <a:prstGeom prst="rect">
            <a:avLst/>
          </a:prstGeom>
        </p:spPr>
      </p:pic>
    </p:spTree>
    <p:extLst>
      <p:ext uri="{BB962C8B-B14F-4D97-AF65-F5344CB8AC3E}">
        <p14:creationId xmlns:p14="http://schemas.microsoft.com/office/powerpoint/2010/main" val="1308862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CE794-2AE6-D6B7-E1CF-784C9471E989}"/>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6E52F6D5-296A-F56C-811A-EBCD6D30CB7A}"/>
              </a:ext>
            </a:extLst>
          </p:cNvPr>
          <p:cNvPicPr>
            <a:picLocks noChangeAspect="1"/>
          </p:cNvPicPr>
          <p:nvPr/>
        </p:nvPicPr>
        <p:blipFill>
          <a:blip r:embed="rId2"/>
          <a:stretch>
            <a:fillRect/>
          </a:stretch>
        </p:blipFill>
        <p:spPr>
          <a:xfrm>
            <a:off x="7485480" y="79896"/>
            <a:ext cx="4706520" cy="1896020"/>
          </a:xfrm>
          <a:prstGeom prst="rect">
            <a:avLst/>
          </a:prstGeom>
        </p:spPr>
      </p:pic>
      <p:sp>
        <p:nvSpPr>
          <p:cNvPr id="2" name="Titre 1">
            <a:extLst>
              <a:ext uri="{FF2B5EF4-FFF2-40B4-BE49-F238E27FC236}">
                <a16:creationId xmlns:a16="http://schemas.microsoft.com/office/drawing/2014/main" id="{88E42F2A-EC18-19E0-913F-07DABDAADCCF}"/>
              </a:ext>
            </a:extLst>
          </p:cNvPr>
          <p:cNvSpPr>
            <a:spLocks noGrp="1"/>
          </p:cNvSpPr>
          <p:nvPr>
            <p:ph type="title"/>
          </p:nvPr>
        </p:nvSpPr>
        <p:spPr/>
        <p:txBody>
          <a:bodyPr>
            <a:normAutofit fontScale="90000"/>
          </a:bodyPr>
          <a:lstStyle/>
          <a:p>
            <a:pPr algn="ctr"/>
            <a:br>
              <a:rPr lang="fr-FR" b="1" dirty="0">
                <a:solidFill>
                  <a:schemeClr val="accent1"/>
                </a:solidFill>
                <a:effectLst>
                  <a:outerShdw blurRad="38100" dist="38100" dir="2700000" algn="tl">
                    <a:srgbClr val="000000">
                      <a:alpha val="43137"/>
                    </a:srgbClr>
                  </a:outerShdw>
                </a:effectLst>
              </a:rPr>
            </a:br>
            <a:br>
              <a:rPr lang="fr-FR" b="1" dirty="0">
                <a:solidFill>
                  <a:schemeClr val="accent1"/>
                </a:solidFill>
                <a:effectLst>
                  <a:outerShdw blurRad="38100" dist="38100" dir="2700000" algn="tl">
                    <a:srgbClr val="000000">
                      <a:alpha val="43137"/>
                    </a:srgbClr>
                  </a:outerShdw>
                </a:effectLst>
              </a:rPr>
            </a:br>
            <a:br>
              <a:rPr lang="fr-FR" dirty="0"/>
            </a:br>
            <a:endParaRPr lang="fr-FR" dirty="0"/>
          </a:p>
        </p:txBody>
      </p:sp>
      <p:sp>
        <p:nvSpPr>
          <p:cNvPr id="3" name="Espace réservé du contenu 2">
            <a:extLst>
              <a:ext uri="{FF2B5EF4-FFF2-40B4-BE49-F238E27FC236}">
                <a16:creationId xmlns:a16="http://schemas.microsoft.com/office/drawing/2014/main" id="{D225F705-BA38-755C-93C7-A084931AF097}"/>
              </a:ext>
            </a:extLst>
          </p:cNvPr>
          <p:cNvSpPr>
            <a:spLocks noGrp="1"/>
          </p:cNvSpPr>
          <p:nvPr>
            <p:ph idx="1"/>
          </p:nvPr>
        </p:nvSpPr>
        <p:spPr>
          <a:xfrm>
            <a:off x="838200" y="1174272"/>
            <a:ext cx="10591801" cy="4054351"/>
          </a:xfrm>
        </p:spPr>
        <p:txBody>
          <a:bodyPr>
            <a:normAutofit/>
          </a:bodyPr>
          <a:lstStyle/>
          <a:p>
            <a:pPr marL="0" indent="0" algn="just">
              <a:buNone/>
            </a:pPr>
            <a:endParaRPr lang="fr-FR" sz="2000" dirty="0"/>
          </a:p>
          <a:p>
            <a:pPr marL="0" indent="0" algn="just">
              <a:buNone/>
            </a:pPr>
            <a:endParaRPr lang="fr-FR" b="1" dirty="0"/>
          </a:p>
        </p:txBody>
      </p:sp>
      <p:pic>
        <p:nvPicPr>
          <p:cNvPr id="5" name="Image 4">
            <a:extLst>
              <a:ext uri="{FF2B5EF4-FFF2-40B4-BE49-F238E27FC236}">
                <a16:creationId xmlns:a16="http://schemas.microsoft.com/office/drawing/2014/main" id="{D78CC718-B467-5F2D-C119-15964CF7A095}"/>
              </a:ext>
            </a:extLst>
          </p:cNvPr>
          <p:cNvPicPr>
            <a:picLocks noChangeAspect="1"/>
          </p:cNvPicPr>
          <p:nvPr/>
        </p:nvPicPr>
        <p:blipFill>
          <a:blip r:embed="rId3"/>
          <a:stretch>
            <a:fillRect/>
          </a:stretch>
        </p:blipFill>
        <p:spPr>
          <a:xfrm>
            <a:off x="148379" y="134325"/>
            <a:ext cx="2359356" cy="951058"/>
          </a:xfrm>
          <a:prstGeom prst="rect">
            <a:avLst/>
          </a:prstGeom>
        </p:spPr>
      </p:pic>
      <p:sp>
        <p:nvSpPr>
          <p:cNvPr id="6" name="Espace réservé du contenu 2">
            <a:extLst>
              <a:ext uri="{FF2B5EF4-FFF2-40B4-BE49-F238E27FC236}">
                <a16:creationId xmlns:a16="http://schemas.microsoft.com/office/drawing/2014/main" id="{54414397-69DD-47A2-AD22-55902098D845}"/>
              </a:ext>
            </a:extLst>
          </p:cNvPr>
          <p:cNvSpPr txBox="1">
            <a:spLocks/>
          </p:cNvSpPr>
          <p:nvPr/>
        </p:nvSpPr>
        <p:spPr>
          <a:xfrm>
            <a:off x="838201" y="1174271"/>
            <a:ext cx="9492916" cy="53186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fr-FR" sz="3000" b="1" dirty="0">
                <a:solidFill>
                  <a:schemeClr val="tx2">
                    <a:lumMod val="50000"/>
                    <a:lumOff val="50000"/>
                  </a:schemeClr>
                </a:solidFill>
              </a:rPr>
              <a:t>EMPLOI ACCOMPAGNE</a:t>
            </a:r>
            <a:endParaRPr lang="fr-FR" sz="3000" dirty="0">
              <a:solidFill>
                <a:schemeClr val="tx2">
                  <a:lumMod val="50000"/>
                  <a:lumOff val="50000"/>
                </a:schemeClr>
              </a:solidFill>
            </a:endParaRPr>
          </a:p>
          <a:p>
            <a:pPr marL="0" indent="0" algn="ctr">
              <a:buNone/>
              <a:defRPr/>
            </a:pPr>
            <a:endParaRPr lang="fr-FR" sz="2400" dirty="0"/>
          </a:p>
          <a:p>
            <a:pPr algn="just">
              <a:defRPr/>
            </a:pPr>
            <a:r>
              <a:rPr lang="fr-FR" sz="2200" dirty="0">
                <a:latin typeface="Calibri Light" panose="020F0302020204030204" pitchFamily="34" charset="0"/>
                <a:ea typeface="Calibri Light" panose="020F0302020204030204" pitchFamily="34" charset="0"/>
                <a:cs typeface="Calibri Light" panose="020F0302020204030204" pitchFamily="34" charset="0"/>
              </a:rPr>
              <a:t>Vise </a:t>
            </a:r>
            <a:r>
              <a:rPr lang="fr-FR" sz="2200" b="1" dirty="0">
                <a:latin typeface="Calibri Light" panose="020F0302020204030204" pitchFamily="34" charset="0"/>
                <a:ea typeface="Calibri Light" panose="020F0302020204030204" pitchFamily="34" charset="0"/>
                <a:cs typeface="Calibri Light" panose="020F0302020204030204" pitchFamily="34" charset="0"/>
              </a:rPr>
              <a:t>la sécurisation sur le long terme du parcours professionnel</a:t>
            </a:r>
            <a:r>
              <a:rPr lang="fr-FR" sz="2200" dirty="0">
                <a:latin typeface="Calibri Light" panose="020F0302020204030204" pitchFamily="34" charset="0"/>
                <a:ea typeface="Calibri Light" panose="020F0302020204030204" pitchFamily="34" charset="0"/>
                <a:cs typeface="Calibri Light" panose="020F0302020204030204" pitchFamily="34" charset="0"/>
              </a:rPr>
              <a:t> des personnes en situation de </a:t>
            </a:r>
            <a:r>
              <a:rPr lang="fr-FR" sz="2200" b="1" dirty="0">
                <a:latin typeface="Calibri Light" panose="020F0302020204030204" pitchFamily="34" charset="0"/>
                <a:ea typeface="Calibri Light" panose="020F0302020204030204" pitchFamily="34" charset="0"/>
                <a:cs typeface="Calibri Light" panose="020F0302020204030204" pitchFamily="34" charset="0"/>
              </a:rPr>
              <a:t>handicap</a:t>
            </a:r>
            <a:r>
              <a:rPr lang="fr-FR" sz="2200" dirty="0">
                <a:latin typeface="Calibri Light" panose="020F0302020204030204" pitchFamily="34" charset="0"/>
                <a:ea typeface="Calibri Light" panose="020F0302020204030204" pitchFamily="34" charset="0"/>
                <a:cs typeface="Calibri Light" panose="020F0302020204030204" pitchFamily="34" charset="0"/>
              </a:rPr>
              <a:t> qui souhaitent travailler ou travaillent déjà en milieu ordinaire. </a:t>
            </a:r>
          </a:p>
          <a:p>
            <a:pPr algn="just">
              <a:defRPr/>
            </a:pPr>
            <a:r>
              <a:rPr lang="fr-FR" sz="2200" dirty="0">
                <a:latin typeface="Calibri Light" panose="020F0302020204030204" pitchFamily="34" charset="0"/>
                <a:ea typeface="Calibri Light" panose="020F0302020204030204" pitchFamily="34" charset="0"/>
                <a:cs typeface="Calibri Light" panose="020F0302020204030204" pitchFamily="34" charset="0"/>
              </a:rPr>
              <a:t>L’accompagnement réalisé par un </a:t>
            </a:r>
            <a:r>
              <a:rPr lang="fr-FR" sz="2200" b="1" dirty="0">
                <a:latin typeface="Calibri Light" panose="020F0302020204030204" pitchFamily="34" charset="0"/>
                <a:ea typeface="Calibri Light" panose="020F0302020204030204" pitchFamily="34" charset="0"/>
                <a:cs typeface="Calibri Light" panose="020F0302020204030204" pitchFamily="34" charset="0"/>
              </a:rPr>
              <a:t>conseiller dédié </a:t>
            </a:r>
            <a:r>
              <a:rPr lang="fr-FR" sz="2200" dirty="0">
                <a:latin typeface="Calibri Light" panose="020F0302020204030204" pitchFamily="34" charset="0"/>
                <a:ea typeface="Calibri Light" panose="020F0302020204030204" pitchFamily="34" charset="0"/>
                <a:cs typeface="Calibri Light" panose="020F0302020204030204" pitchFamily="34" charset="0"/>
              </a:rPr>
              <a:t>concerne autant le salarié que son employeur.</a:t>
            </a:r>
          </a:p>
          <a:p>
            <a:pPr algn="just">
              <a:defRPr/>
            </a:pPr>
            <a:r>
              <a:rPr lang="fr-FR" sz="2200" dirty="0">
                <a:latin typeface="Calibri Light" panose="020F0302020204030204" pitchFamily="34" charset="0"/>
                <a:ea typeface="Calibri Light" panose="020F0302020204030204" pitchFamily="34" charset="0"/>
                <a:cs typeface="Calibri Light" panose="020F0302020204030204" pitchFamily="34" charset="0"/>
              </a:rPr>
              <a:t>L’objectif est de permettre </a:t>
            </a:r>
            <a:r>
              <a:rPr lang="fr-FR" sz="2200" b="1" dirty="0">
                <a:latin typeface="Calibri Light" panose="020F0302020204030204" pitchFamily="34" charset="0"/>
                <a:ea typeface="Calibri Light" panose="020F0302020204030204" pitchFamily="34" charset="0"/>
                <a:cs typeface="Calibri Light" panose="020F0302020204030204" pitchFamily="34" charset="0"/>
              </a:rPr>
              <a:t>l’insertion des travailleurs en situation de handicap</a:t>
            </a:r>
            <a:r>
              <a:rPr lang="fr-FR" sz="2200" dirty="0">
                <a:latin typeface="Calibri Light" panose="020F0302020204030204" pitchFamily="34" charset="0"/>
                <a:ea typeface="Calibri Light" panose="020F0302020204030204" pitchFamily="34" charset="0"/>
                <a:cs typeface="Calibri Light" panose="020F0302020204030204" pitchFamily="34" charset="0"/>
              </a:rPr>
              <a:t> afin d’accéder et de se maintenir dans l’emploi rémunéré sur le marché du travail. </a:t>
            </a:r>
          </a:p>
          <a:p>
            <a:pPr algn="just">
              <a:defRPr/>
            </a:pPr>
            <a:r>
              <a:rPr lang="fr-FR" sz="2200" dirty="0">
                <a:latin typeface="Calibri Light" panose="020F0302020204030204" pitchFamily="34" charset="0"/>
                <a:ea typeface="Calibri Light" panose="020F0302020204030204" pitchFamily="34" charset="0"/>
                <a:cs typeface="Calibri Light" panose="020F0302020204030204" pitchFamily="34" charset="0"/>
              </a:rPr>
              <a:t>Il comporte : un </a:t>
            </a:r>
            <a:r>
              <a:rPr lang="fr-FR" sz="2200" b="1" dirty="0">
                <a:latin typeface="Calibri Light" panose="020F0302020204030204" pitchFamily="34" charset="0"/>
                <a:ea typeface="Calibri Light" panose="020F0302020204030204" pitchFamily="34" charset="0"/>
                <a:cs typeface="Calibri Light" panose="020F0302020204030204" pitchFamily="34" charset="0"/>
              </a:rPr>
              <a:t>accompagnement médico-social, </a:t>
            </a:r>
            <a:r>
              <a:rPr lang="fr-FR" sz="2200" dirty="0">
                <a:latin typeface="Calibri Light" panose="020F0302020204030204" pitchFamily="34" charset="0"/>
                <a:ea typeface="Calibri Light" panose="020F0302020204030204" pitchFamily="34" charset="0"/>
                <a:cs typeface="Calibri Light" panose="020F0302020204030204" pitchFamily="34" charset="0"/>
              </a:rPr>
              <a:t>un </a:t>
            </a:r>
            <a:r>
              <a:rPr lang="fr-FR" sz="2200" b="1" dirty="0">
                <a:latin typeface="Calibri Light" panose="020F0302020204030204" pitchFamily="34" charset="0"/>
                <a:ea typeface="Calibri Light" panose="020F0302020204030204" pitchFamily="34" charset="0"/>
                <a:cs typeface="Calibri Light" panose="020F0302020204030204" pitchFamily="34" charset="0"/>
              </a:rPr>
              <a:t>accompagnement à l’insertion professionnelle</a:t>
            </a:r>
            <a:r>
              <a:rPr lang="fr-FR" sz="2200" dirty="0">
                <a:latin typeface="Calibri Light" panose="020F0302020204030204" pitchFamily="34" charset="0"/>
                <a:ea typeface="Calibri Light" panose="020F0302020204030204" pitchFamily="34" charset="0"/>
                <a:cs typeface="Calibri Light" panose="020F0302020204030204" pitchFamily="34" charset="0"/>
              </a:rPr>
              <a:t>,  un soutien et un </a:t>
            </a:r>
            <a:r>
              <a:rPr lang="fr-FR" sz="2200" b="1" dirty="0">
                <a:latin typeface="Calibri Light" panose="020F0302020204030204" pitchFamily="34" charset="0"/>
                <a:ea typeface="Calibri Light" panose="020F0302020204030204" pitchFamily="34" charset="0"/>
                <a:cs typeface="Calibri Light" panose="020F0302020204030204" pitchFamily="34" charset="0"/>
              </a:rPr>
              <a:t>accompagnement de l’employeur</a:t>
            </a:r>
            <a:r>
              <a:rPr lang="fr-FR" sz="2200" dirty="0">
                <a:latin typeface="Calibri Light" panose="020F0302020204030204" pitchFamily="34" charset="0"/>
                <a:ea typeface="Calibri Light" panose="020F0302020204030204" pitchFamily="34" charset="0"/>
                <a:cs typeface="Calibri Light" panose="020F0302020204030204" pitchFamily="34" charset="0"/>
              </a:rPr>
              <a:t> qu’il soit public ou privé.</a:t>
            </a:r>
          </a:p>
        </p:txBody>
      </p:sp>
      <p:pic>
        <p:nvPicPr>
          <p:cNvPr id="7" name="Picture 7">
            <a:extLst>
              <a:ext uri="{FF2B5EF4-FFF2-40B4-BE49-F238E27FC236}">
                <a16:creationId xmlns:a16="http://schemas.microsoft.com/office/drawing/2014/main" id="{C47AE3E8-32ED-4720-8B9C-52B236FE55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6521" y="97089"/>
            <a:ext cx="1423258" cy="98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014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d71942f-33d7-45ef-9dc8-aa2906c2aa3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FEC6E5AEB4C24EB116B4B7EF9B7FD4" ma:contentTypeVersion="12" ma:contentTypeDescription="Crée un document." ma:contentTypeScope="" ma:versionID="b8d3828303eeb0a81af83fff397acf3a">
  <xsd:schema xmlns:xsd="http://www.w3.org/2001/XMLSchema" xmlns:xs="http://www.w3.org/2001/XMLSchema" xmlns:p="http://schemas.microsoft.com/office/2006/metadata/properties" xmlns:ns2="8d71942f-33d7-45ef-9dc8-aa2906c2aa34" targetNamespace="http://schemas.microsoft.com/office/2006/metadata/properties" ma:root="true" ma:fieldsID="330b6dfdc75fee487f8aa281989856e0" ns2:_="">
    <xsd:import namespace="8d71942f-33d7-45ef-9dc8-aa2906c2aa3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1942f-33d7-45ef-9dc8-aa2906c2aa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b327b9db-0c2c-4006-91ea-0b2ce0c1196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453B28-2B07-481C-A7F8-E51DCE9F45DB}">
  <ds:schemaRefs>
    <ds:schemaRef ds:uri="http://schemas.microsoft.com/sharepoint/v3/contenttype/forms"/>
  </ds:schemaRefs>
</ds:datastoreItem>
</file>

<file path=customXml/itemProps2.xml><?xml version="1.0" encoding="utf-8"?>
<ds:datastoreItem xmlns:ds="http://schemas.openxmlformats.org/officeDocument/2006/customXml" ds:itemID="{FD020A34-8870-4ACE-9399-EB92A9F082DE}">
  <ds:schemaRefs>
    <ds:schemaRef ds:uri="http://purl.org/dc/terms/"/>
    <ds:schemaRef ds:uri="http://purl.org/dc/dcmitype/"/>
    <ds:schemaRef ds:uri="http://purl.org/dc/elements/1.1/"/>
    <ds:schemaRef ds:uri="http://www.w3.org/XML/1998/namespace"/>
    <ds:schemaRef ds:uri="http://schemas.microsoft.com/office/2006/metadata/properties"/>
    <ds:schemaRef ds:uri="0bce7da6-8b75-4406-b17c-510de38d6be9"/>
    <ds:schemaRef ds:uri="http://schemas.microsoft.com/office/2006/documentManagement/types"/>
    <ds:schemaRef ds:uri="http://schemas.openxmlformats.org/package/2006/metadata/core-properties"/>
    <ds:schemaRef ds:uri="http://schemas.microsoft.com/office/infopath/2007/PartnerControls"/>
    <ds:schemaRef ds:uri="8d71942f-33d7-45ef-9dc8-aa2906c2aa34"/>
  </ds:schemaRefs>
</ds:datastoreItem>
</file>

<file path=customXml/itemProps3.xml><?xml version="1.0" encoding="utf-8"?>
<ds:datastoreItem xmlns:ds="http://schemas.openxmlformats.org/officeDocument/2006/customXml" ds:itemID="{A207C3D8-EAB0-4B49-82D6-6DFE588AFB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71942f-33d7-45ef-9dc8-aa2906c2aa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287</TotalTime>
  <Words>1126</Words>
  <Application>Microsoft Office PowerPoint</Application>
  <PresentationFormat>Grand écran</PresentationFormat>
  <Paragraphs>72</Paragraphs>
  <Slides>11</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11</vt:i4>
      </vt:variant>
    </vt:vector>
  </HeadingPairs>
  <TitlesOfParts>
    <vt:vector size="20" baseType="lpstr">
      <vt:lpstr>Aptos</vt:lpstr>
      <vt:lpstr>Aptos Black</vt:lpstr>
      <vt:lpstr>Aptos Display</vt:lpstr>
      <vt:lpstr>Arial</vt:lpstr>
      <vt:lpstr>Avenir Next LT Pro</vt:lpstr>
      <vt:lpstr>Calibri</vt:lpstr>
      <vt:lpstr>Calibri Light</vt:lpstr>
      <vt:lpstr>Wingdings</vt:lpstr>
      <vt:lpstr>Thème Office</vt:lpstr>
      <vt:lpstr>Talent singulier, cherche emploi durable </vt:lpstr>
      <vt:lpstr>   </vt:lpstr>
      <vt:lpstr>   </vt:lpstr>
      <vt:lpstr>   </vt:lpstr>
      <vt:lpstr>Présentation PowerPoint</vt:lpstr>
      <vt:lpstr>   </vt:lpstr>
      <vt:lpstr>   </vt:lpstr>
      <vt:lpstr>   </vt:lpstr>
      <vt:lpstr>   </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Talent singulier, cherche emploi durable</dc:title>
  <dc:creator>Elodie SCOLARO</dc:creator>
  <cp:lastModifiedBy>Elodie SCOLARO</cp:lastModifiedBy>
  <cp:revision>7</cp:revision>
  <dcterms:created xsi:type="dcterms:W3CDTF">2025-09-29T18:24:58Z</dcterms:created>
  <dcterms:modified xsi:type="dcterms:W3CDTF">2025-12-17T15:52:58Z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0x01010057FEC6E5AEB4C24EB116B4B7EF9B7FD4</vt:lpwstr>
  </property>
  <property fmtid="{D5CDD505-2E9C-101B-9397-08002B2CF9AE}" pid="3" name="MediaServiceImageTags">
    <vt:lpwstr/>
  </property>
</Properties>
</file>