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648" r:id="rId4"/>
    <p:sldMasterId id="2147483695" r:id="rId5"/>
  </p:sldMasterIdLst>
  <p:notesMasterIdLst>
    <p:notesMasterId r:id="rId48"/>
  </p:notesMasterIdLst>
  <p:sldIdLst>
    <p:sldId id="256" r:id="rId6"/>
    <p:sldId id="437" r:id="rId7"/>
    <p:sldId id="324" r:id="rId8"/>
    <p:sldId id="335" r:id="rId9"/>
    <p:sldId id="336" r:id="rId10"/>
    <p:sldId id="495" r:id="rId11"/>
    <p:sldId id="496" r:id="rId12"/>
    <p:sldId id="497" r:id="rId13"/>
    <p:sldId id="5734" r:id="rId14"/>
    <p:sldId id="498" r:id="rId15"/>
    <p:sldId id="5733" r:id="rId16"/>
    <p:sldId id="5723" r:id="rId17"/>
    <p:sldId id="928" r:id="rId18"/>
    <p:sldId id="929" r:id="rId19"/>
    <p:sldId id="930" r:id="rId20"/>
    <p:sldId id="931" r:id="rId21"/>
    <p:sldId id="932" r:id="rId22"/>
    <p:sldId id="5665" r:id="rId23"/>
    <p:sldId id="5656" r:id="rId24"/>
    <p:sldId id="5663" r:id="rId25"/>
    <p:sldId id="356" r:id="rId26"/>
    <p:sldId id="5816" r:id="rId27"/>
    <p:sldId id="570" r:id="rId28"/>
    <p:sldId id="1086" r:id="rId29"/>
    <p:sldId id="5821" r:id="rId30"/>
    <p:sldId id="1166" r:id="rId31"/>
    <p:sldId id="1155" r:id="rId32"/>
    <p:sldId id="602" r:id="rId33"/>
    <p:sldId id="5817" r:id="rId34"/>
    <p:sldId id="269" r:id="rId35"/>
    <p:sldId id="5675" r:id="rId36"/>
    <p:sldId id="5677" r:id="rId37"/>
    <p:sldId id="272" r:id="rId38"/>
    <p:sldId id="5678" r:id="rId39"/>
    <p:sldId id="266" r:id="rId40"/>
    <p:sldId id="5823" r:id="rId41"/>
    <p:sldId id="5824" r:id="rId42"/>
    <p:sldId id="5822" r:id="rId43"/>
    <p:sldId id="5825" r:id="rId44"/>
    <p:sldId id="5826" r:id="rId45"/>
    <p:sldId id="5827" r:id="rId46"/>
    <p:sldId id="306" r:id="rId47"/>
  </p:sldIdLst>
  <p:sldSz cx="9144000" cy="5143500" type="screen16x9"/>
  <p:notesSz cx="9144000" cy="5143500"/>
  <p:embeddedFontLst>
    <p:embeddedFont>
      <p:font typeface="ＭＳ Ｐゴシック" panose="020B0600070205080204" pitchFamily="34" charset="-128"/>
      <p:regular r:id="rId49"/>
    </p:embeddedFont>
    <p:embeddedFont>
      <p:font typeface="Century Gothic" panose="020B0502020202020204" pitchFamily="34" charset="0"/>
      <p:regular r:id="rId50"/>
      <p:bold r:id="rId51"/>
      <p:italic r:id="rId52"/>
      <p:boldItalic r:id="rId53"/>
    </p:embeddedFont>
    <p:embeddedFont>
      <p:font typeface="Corbel Light" panose="020B0303020204020204" pitchFamily="34" charset="0"/>
      <p:regular r:id="rId54"/>
      <p:italic r:id="rId55"/>
    </p:embeddedFont>
    <p:embeddedFont>
      <p:font typeface="Heebo" pitchFamily="2" charset="-79"/>
      <p:regular r:id="rId56"/>
      <p:bold r:id="rId57"/>
    </p:embeddedFont>
    <p:embeddedFont>
      <p:font typeface="Lucida Sans Unicode" panose="020B0602030504020204" pitchFamily="34" charset="0"/>
      <p:regular r:id="rId58"/>
    </p:embeddedFont>
    <p:embeddedFont>
      <p:font typeface="Open Sans" panose="020B0606030504020204" pitchFamily="34" charset="0"/>
      <p:regular r:id="rId59"/>
      <p:bold r:id="rId60"/>
      <p:italic r:id="rId61"/>
      <p:boldItalic r:id="rId62"/>
    </p:embeddedFont>
    <p:embeddedFont>
      <p:font typeface="Raleway" pitchFamily="2" charset="0"/>
      <p:regular r:id="rId63"/>
      <p:bold r:id="rId64"/>
      <p:italic r:id="rId65"/>
      <p:boldItalic r:id="rId66"/>
    </p:embeddedFont>
    <p:embeddedFont>
      <p:font typeface="Segoe UI" panose="020B0502040204020203" pitchFamily="34" charset="0"/>
      <p:regular r:id="rId67"/>
      <p:bold r:id="rId68"/>
      <p:italic r:id="rId69"/>
      <p:boldItalic r:id="rId70"/>
    </p:embeddedFont>
    <p:embeddedFont>
      <p:font typeface="Segoe UI Symbol" panose="020B0502040204020203" pitchFamily="34" charset="0"/>
      <p:regular r:id="rId71"/>
    </p:embeddedFont>
    <p:embeddedFont>
      <p:font typeface="Verdana" panose="020B0604030504040204" pitchFamily="34" charset="0"/>
      <p:regular r:id="rId72"/>
      <p:bold r:id="rId73"/>
      <p:italic r:id="rId74"/>
      <p:boldItalic r:id="rId75"/>
    </p:embeddedFont>
  </p:embeddedFontLst>
  <p:custDataLst>
    <p:tags r:id="rId76"/>
  </p:custDataLst>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68805-0948-8A57-EB02-126742249211}" name="Florence Matra" initials="FM" userId="S::002801@agefiph.asso.fr::ee124233-9bc5-4a3f-a8d6-0e9aa6e49c19" providerId="AD"/>
  <p188:author id="{ABFF8D53-1B5D-710A-782D-B568BDEB575F}" name="Gaëlle Guery" initials="GG" userId="S::002156@agefiph.asso.fr::7794a6bb-2c37-4c28-ac26-27c07c3683b7" providerId="AD"/>
  <p188:author id="{715800C8-4AAD-B3CA-A934-C6AA1D2EB00D}" name="Laurence Alsaté Montagne" initials="LM" userId="S::002638@agefiph.asso.fr::2f93e9e2-fb77-4eae-8297-78eba69521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mille Courboulay" initials="CC" lastIdx="2" clrIdx="0">
    <p:extLst>
      <p:ext uri="{19B8F6BF-5375-455C-9EA6-DF929625EA0E}">
        <p15:presenceInfo xmlns:p15="http://schemas.microsoft.com/office/powerpoint/2012/main" userId="Camille Courboulay" providerId="None"/>
      </p:ext>
    </p:extLst>
  </p:cmAuthor>
  <p:cmAuthor id="2" name="Florence Matra" initials="FM" lastIdx="2" clrIdx="1">
    <p:extLst>
      <p:ext uri="{19B8F6BF-5375-455C-9EA6-DF929625EA0E}">
        <p15:presenceInfo xmlns:p15="http://schemas.microsoft.com/office/powerpoint/2012/main" userId="Florence Mat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6600"/>
    <a:srgbClr val="7B2379"/>
    <a:srgbClr val="391E38"/>
    <a:srgbClr val="6B00C3"/>
    <a:srgbClr val="067D78"/>
    <a:srgbClr val="EC2688"/>
    <a:srgbClr val="0C419A"/>
    <a:srgbClr val="003366"/>
    <a:srgbClr val="F6E1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73AE57-3C6A-F4F6-B719-A72F156F1FC1}">
  <a:tblStyle styleId="{2173AE57-3C6A-F4F6-B719-A72F156F1FC1}" styleName="Style à thème 1 - Accentuation 3">
    <a:tblBg>
      <a:fillRef idx="2">
        <a:schemeClr val="accent3"/>
      </a:fillRef>
    </a:tblBg>
    <a:wholeTbl>
      <a:tcTxStyle>
        <a:fontRef idx="minor">
          <a:srgbClr val="00000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op>
            <a:lnRef idx="1">
              <a:schemeClr val="accent3"/>
            </a:lnRef>
          </a:top>
          <a:bottom>
            <a:lnRef idx="1">
              <a:schemeClr val="accent3"/>
            </a:lnRef>
          </a:bottom>
        </a:tcBdr>
        <a:fill>
          <a:solidFill>
            <a:schemeClr val="accent3">
              <a:alpha val="40000"/>
            </a:schemeClr>
          </a:solidFill>
        </a:fill>
      </a:tcStyle>
    </a:band2V>
    <a:lastCol>
      <a:tcStyle>
        <a:tcBdr>
          <a:left>
            <a:lnRef idx="2">
              <a:schemeClr val="accent3"/>
            </a:lnRef>
          </a:left>
          <a:right>
            <a:lnRef idx="1">
              <a:schemeClr val="accent3"/>
            </a:lnRef>
          </a:right>
          <a:top>
            <a:lnRef idx="1">
              <a:schemeClr val="accent3"/>
            </a:lnRef>
          </a:top>
          <a:bottom>
            <a:lnRef idx="1">
              <a:schemeClr val="accent3"/>
            </a:lnRef>
          </a:bottom>
        </a:tcBdr>
      </a:tcStyle>
    </a:lastCol>
    <a:firstCol>
      <a:tcStyle>
        <a:tcBdr>
          <a:left>
            <a:lnRef idx="1">
              <a:schemeClr val="accent3"/>
            </a:lnRef>
          </a:left>
          <a:right>
            <a:lnRef idx="2">
              <a:schemeClr val="accent3"/>
            </a:lnRef>
          </a:right>
          <a:top>
            <a:lnRef idx="1">
              <a:schemeClr val="accent3"/>
            </a:lnRef>
          </a:top>
          <a:bottom>
            <a:lnRef idx="1">
              <a:schemeClr val="accent3"/>
            </a:lnRef>
          </a:bottom>
        </a:tcBdr>
      </a:tcStyle>
    </a:firstCol>
    <a:lastRow>
      <a:tcStyle>
        <a:tcBdr>
          <a:left>
            <a:lnRef idx="1">
              <a:schemeClr val="accent3"/>
            </a:lnRef>
          </a:left>
          <a:right>
            <a:lnRef idx="1">
              <a:schemeClr val="accent3"/>
            </a:lnRef>
          </a:right>
          <a:top>
            <a:lnRef idx="2">
              <a:schemeClr val="accent3"/>
            </a:lnRef>
          </a:top>
          <a:bottom>
            <a:lnRef idx="2">
              <a:schemeClr val="accent3"/>
            </a:lnRef>
          </a:bottom>
        </a:tcBdr>
        <a:fill>
          <a:noFill/>
        </a:fill>
      </a:tcStyle>
    </a:lastRow>
    <a:seCell>
      <a:tcStyle>
        <a:tcBdr/>
      </a:tcStyle>
    </a:seCell>
    <a:swCell>
      <a:tcStyle>
        <a:tcBdr/>
      </a:tcStyle>
    </a:swCell>
    <a:firstRow>
      <a:tcTxStyle b="on">
        <a:fontRef idx="minor">
          <a:srgbClr val="000000"/>
        </a:fontRef>
        <a:schemeClr val="lt1"/>
      </a:tcTxStyle>
      <a:tcStyle>
        <a:tcBdr>
          <a:left>
            <a:lnRef idx="1">
              <a:schemeClr val="accent3"/>
            </a:lnRef>
          </a:left>
          <a:right>
            <a:lnRef idx="1">
              <a:schemeClr val="accent3"/>
            </a:lnRef>
          </a:right>
          <a:top>
            <a:lnRef idx="1">
              <a:schemeClr val="accent3"/>
            </a:lnRef>
          </a:top>
          <a:bottom>
            <a:lnRef idx="2">
              <a:schemeClr val="lt1"/>
            </a:lnRef>
          </a:bottom>
        </a:tcBdr>
        <a:fill>
          <a:solidFill>
            <a:schemeClr val="accent3"/>
          </a:solidFill>
        </a:fill>
      </a:tcStyle>
    </a:firstRow>
    <a:neCell>
      <a:tcStyle>
        <a:tcBdr/>
      </a:tcStyle>
    </a:neCell>
    <a:nwCell>
      <a:tcStyle>
        <a:tcBdr/>
      </a:tcStyle>
    </a:nwCell>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07" autoAdjust="0"/>
  </p:normalViewPr>
  <p:slideViewPr>
    <p:cSldViewPr snapToGrid="0">
      <p:cViewPr varScale="1">
        <p:scale>
          <a:sx n="82" d="100"/>
          <a:sy n="82" d="100"/>
        </p:scale>
        <p:origin x="756" y="40"/>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3.fntdata"/><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8.fntdata"/></Relationships>
</file>

<file path=ppt/diagrams/_rels/data3.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329E4-8EED-4669-B123-2E9A3B05B51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FR"/>
        </a:p>
      </dgm:t>
    </dgm:pt>
    <dgm:pt modelId="{6C721DD9-C209-4C15-87E5-BE7278AF9096}">
      <dgm:prSet phldrT="[Texte]" custT="1"/>
      <dgm:spPr>
        <a:xfrm>
          <a:off x="12061" y="0"/>
          <a:ext cx="1849039" cy="915538"/>
        </a:xfrm>
        <a:prstGeom prst="roundRect">
          <a:avLst>
            <a:gd name="adj" fmla="val 10000"/>
          </a:avLst>
        </a:prstGeom>
        <a:solidFill>
          <a:srgbClr val="F2743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800" b="1" dirty="0">
              <a:solidFill>
                <a:sysClr val="window" lastClr="FFFFFF"/>
              </a:solidFill>
              <a:latin typeface="Calibri"/>
              <a:ea typeface="+mn-ea"/>
              <a:cs typeface="+mn-cs"/>
            </a:rPr>
            <a:t>Analyser</a:t>
          </a:r>
        </a:p>
      </dgm:t>
    </dgm:pt>
    <dgm:pt modelId="{DC6DFD63-1CCA-4748-B2C8-461BC04677CC}" type="parTrans" cxnId="{FA56DA3A-DB53-4940-A36F-0A40A21A94F2}">
      <dgm:prSet/>
      <dgm:spPr/>
      <dgm:t>
        <a:bodyPr/>
        <a:lstStyle/>
        <a:p>
          <a:endParaRPr lang="fr-FR" sz="1800"/>
        </a:p>
      </dgm:t>
    </dgm:pt>
    <dgm:pt modelId="{3CCFC698-09CF-4D73-81F3-7144F1DCB75A}" type="sibTrans" cxnId="{FA56DA3A-DB53-4940-A36F-0A40A21A94F2}">
      <dgm:prSet custT="1"/>
      <dgm:spPr>
        <a:xfrm>
          <a:off x="2141285" y="75039"/>
          <a:ext cx="593990" cy="460280"/>
        </a:xfrm>
        <a:prstGeom prst="rightArrow">
          <a:avLst>
            <a:gd name="adj1" fmla="val 60000"/>
            <a:gd name="adj2" fmla="val 50000"/>
          </a:avLst>
        </a:prstGeom>
        <a:solidFill>
          <a:srgbClr val="F27435">
            <a:tint val="60000"/>
            <a:hueOff val="0"/>
            <a:satOff val="0"/>
            <a:lumOff val="0"/>
            <a:alphaOff val="0"/>
          </a:srgbClr>
        </a:solidFill>
        <a:ln>
          <a:noFill/>
        </a:ln>
        <a:effectLst/>
      </dgm:spPr>
      <dgm:t>
        <a:bodyPr/>
        <a:lstStyle/>
        <a:p>
          <a:pPr>
            <a:buNone/>
          </a:pPr>
          <a:endParaRPr lang="fr-FR" sz="1000">
            <a:solidFill>
              <a:sysClr val="window" lastClr="FFFFFF"/>
            </a:solidFill>
            <a:latin typeface="Calibri"/>
            <a:ea typeface="+mn-ea"/>
            <a:cs typeface="+mn-cs"/>
          </a:endParaRPr>
        </a:p>
      </dgm:t>
    </dgm:pt>
    <dgm:pt modelId="{0204935F-12B4-49A5-98D2-5A405DD99CD9}">
      <dgm:prSet phldrT="[Texte]" custT="1"/>
      <dgm:spPr>
        <a:xfrm>
          <a:off x="390410" y="610358"/>
          <a:ext cx="1849039" cy="5469098"/>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gm:spPr>
      <dgm:t>
        <a:bodyPr/>
        <a:lstStyle/>
        <a:p>
          <a:pPr>
            <a:buChar char="•"/>
          </a:pPr>
          <a:r>
            <a:rPr lang="fr-FR" sz="1200" dirty="0">
              <a:solidFill>
                <a:sysClr val="windowText" lastClr="000000">
                  <a:lumMod val="50000"/>
                </a:sysClr>
              </a:solidFill>
              <a:latin typeface="Calibri"/>
              <a:ea typeface="+mn-ea"/>
              <a:cs typeface="+mn-cs"/>
            </a:rPr>
            <a:t>Les </a:t>
          </a:r>
          <a:r>
            <a:rPr lang="fr-FR" sz="1200" b="1" dirty="0">
              <a:solidFill>
                <a:sysClr val="windowText" lastClr="000000">
                  <a:lumMod val="50000"/>
                </a:sysClr>
              </a:solidFill>
              <a:latin typeface="Calibri"/>
              <a:ea typeface="+mn-ea"/>
              <a:cs typeface="+mn-cs"/>
            </a:rPr>
            <a:t>données quantitatives et qualitatives </a:t>
          </a:r>
          <a:r>
            <a:rPr lang="fr-FR" sz="1200" dirty="0">
              <a:solidFill>
                <a:sysClr val="windowText" lastClr="000000">
                  <a:lumMod val="50000"/>
                </a:sysClr>
              </a:solidFill>
              <a:latin typeface="Calibri"/>
              <a:ea typeface="+mn-ea"/>
              <a:cs typeface="+mn-cs"/>
            </a:rPr>
            <a:t>de l’entreprise et de son écosystème.</a:t>
          </a:r>
        </a:p>
      </dgm:t>
    </dgm:pt>
    <dgm:pt modelId="{43E06752-945D-40A6-9F9E-BF137348E7F6}" type="parTrans" cxnId="{5412A5CF-9003-4235-8C15-C0ADB66CA238}">
      <dgm:prSet/>
      <dgm:spPr/>
      <dgm:t>
        <a:bodyPr/>
        <a:lstStyle/>
        <a:p>
          <a:endParaRPr lang="fr-FR" sz="1800"/>
        </a:p>
      </dgm:t>
    </dgm:pt>
    <dgm:pt modelId="{672017CE-F3D3-41B9-AAFC-E99419E1059C}" type="sibTrans" cxnId="{5412A5CF-9003-4235-8C15-C0ADB66CA238}">
      <dgm:prSet/>
      <dgm:spPr/>
      <dgm:t>
        <a:bodyPr/>
        <a:lstStyle/>
        <a:p>
          <a:endParaRPr lang="fr-FR" sz="1800"/>
        </a:p>
      </dgm:t>
    </dgm:pt>
    <dgm:pt modelId="{216E60AB-FE24-4301-BC34-5B44606F5554}">
      <dgm:prSet phldrT="[Texte]" custT="1"/>
      <dgm:spPr>
        <a:xfrm>
          <a:off x="2981838" y="0"/>
          <a:ext cx="1849039" cy="915538"/>
        </a:xfrm>
        <a:prstGeom prst="roundRect">
          <a:avLst>
            <a:gd name="adj" fmla="val 10000"/>
          </a:avLst>
        </a:prstGeom>
        <a:solidFill>
          <a:srgbClr val="F2743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800" b="1" dirty="0">
              <a:solidFill>
                <a:sysClr val="window" lastClr="FFFFFF"/>
              </a:solidFill>
              <a:latin typeface="Calibri"/>
              <a:ea typeface="+mn-ea"/>
              <a:cs typeface="+mn-cs"/>
            </a:rPr>
            <a:t>Construire</a:t>
          </a:r>
        </a:p>
      </dgm:t>
    </dgm:pt>
    <dgm:pt modelId="{302705C0-9936-4BFF-84E0-42AEA1A922DB}" type="parTrans" cxnId="{E4874FFA-52B4-4A07-A3EE-28D644C15765}">
      <dgm:prSet/>
      <dgm:spPr/>
      <dgm:t>
        <a:bodyPr/>
        <a:lstStyle/>
        <a:p>
          <a:endParaRPr lang="fr-FR" sz="1800"/>
        </a:p>
      </dgm:t>
    </dgm:pt>
    <dgm:pt modelId="{29A95E48-C669-48B0-8144-9AAD31E41B54}" type="sibTrans" cxnId="{E4874FFA-52B4-4A07-A3EE-28D644C15765}">
      <dgm:prSet custT="1"/>
      <dgm:spPr>
        <a:xfrm>
          <a:off x="5111062" y="75039"/>
          <a:ext cx="593990" cy="460280"/>
        </a:xfrm>
        <a:prstGeom prst="rightArrow">
          <a:avLst>
            <a:gd name="adj1" fmla="val 60000"/>
            <a:gd name="adj2" fmla="val 50000"/>
          </a:avLst>
        </a:prstGeom>
        <a:solidFill>
          <a:srgbClr val="F27435">
            <a:tint val="60000"/>
            <a:hueOff val="0"/>
            <a:satOff val="0"/>
            <a:lumOff val="0"/>
            <a:alphaOff val="0"/>
          </a:srgbClr>
        </a:solidFill>
        <a:ln>
          <a:noFill/>
        </a:ln>
        <a:effectLst/>
      </dgm:spPr>
      <dgm:t>
        <a:bodyPr/>
        <a:lstStyle/>
        <a:p>
          <a:pPr>
            <a:buNone/>
          </a:pPr>
          <a:endParaRPr lang="fr-FR" sz="1000">
            <a:solidFill>
              <a:sysClr val="window" lastClr="FFFFFF"/>
            </a:solidFill>
            <a:latin typeface="Calibri"/>
            <a:ea typeface="+mn-ea"/>
            <a:cs typeface="+mn-cs"/>
          </a:endParaRPr>
        </a:p>
      </dgm:t>
    </dgm:pt>
    <dgm:pt modelId="{C637FE94-D24F-4441-A987-A3C3204C5C67}">
      <dgm:prSet phldrT="[Texte]" custT="1"/>
      <dgm:spPr>
        <a:xfrm>
          <a:off x="3360187" y="610358"/>
          <a:ext cx="1849039" cy="5469098"/>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gm:spPr>
      <dgm:t>
        <a:bodyPr/>
        <a:lstStyle/>
        <a:p>
          <a:pPr>
            <a:buChar char="•"/>
          </a:pPr>
          <a:r>
            <a:rPr lang="fr-FR" sz="1200" b="1" u="sng" dirty="0">
              <a:solidFill>
                <a:sysClr val="windowText" lastClr="000000">
                  <a:lumMod val="50000"/>
                </a:sysClr>
              </a:solidFill>
              <a:latin typeface="Calibri"/>
              <a:ea typeface="+mn-ea"/>
              <a:cs typeface="+mn-cs"/>
            </a:rPr>
            <a:t>Identifier</a:t>
          </a:r>
          <a:r>
            <a:rPr lang="fr-FR" sz="1200" dirty="0">
              <a:solidFill>
                <a:sysClr val="windowText" lastClr="000000">
                  <a:lumMod val="50000"/>
                </a:sysClr>
              </a:solidFill>
              <a:latin typeface="Calibri"/>
              <a:ea typeface="+mn-ea"/>
              <a:cs typeface="+mn-cs"/>
            </a:rPr>
            <a:t> : Les </a:t>
          </a:r>
          <a:r>
            <a:rPr lang="fr-FR" sz="1200" b="1" dirty="0">
              <a:solidFill>
                <a:sysClr val="windowText" lastClr="000000">
                  <a:lumMod val="50000"/>
                </a:sysClr>
              </a:solidFill>
              <a:latin typeface="Calibri"/>
              <a:ea typeface="+mn-ea"/>
              <a:cs typeface="+mn-cs"/>
            </a:rPr>
            <a:t>freins et les leviers </a:t>
          </a:r>
          <a:r>
            <a:rPr lang="fr-FR" sz="1200" dirty="0">
              <a:solidFill>
                <a:sysClr val="windowText" lastClr="000000">
                  <a:lumMod val="50000"/>
                </a:sysClr>
              </a:solidFill>
              <a:latin typeface="Calibri"/>
              <a:ea typeface="+mn-ea"/>
              <a:cs typeface="+mn-cs"/>
            </a:rPr>
            <a:t>à la mise en œuvre d’une politique handicap, les conditions préalables à la mise en œuvre d’un plan d’actions, Les </a:t>
          </a:r>
          <a:r>
            <a:rPr lang="fr-FR" sz="1200" b="1" dirty="0">
              <a:solidFill>
                <a:sysClr val="windowText" lastClr="000000">
                  <a:lumMod val="50000"/>
                </a:sysClr>
              </a:solidFill>
              <a:latin typeface="Calibri"/>
              <a:ea typeface="+mn-ea"/>
              <a:cs typeface="+mn-cs"/>
            </a:rPr>
            <a:t>acteurs internes et externes </a:t>
          </a:r>
          <a:r>
            <a:rPr lang="fr-FR" sz="1200" dirty="0">
              <a:solidFill>
                <a:sysClr val="windowText" lastClr="000000">
                  <a:lumMod val="50000"/>
                </a:sysClr>
              </a:solidFill>
              <a:latin typeface="Calibri"/>
              <a:ea typeface="+mn-ea"/>
              <a:cs typeface="+mn-cs"/>
            </a:rPr>
            <a:t>à mobiliser</a:t>
          </a:r>
        </a:p>
      </dgm:t>
    </dgm:pt>
    <dgm:pt modelId="{74A94CCB-4EA8-4C94-ACE0-C4BB0F49D8B7}" type="parTrans" cxnId="{C0E43F02-A78B-48D2-9671-3F1BA792AECD}">
      <dgm:prSet/>
      <dgm:spPr/>
      <dgm:t>
        <a:bodyPr/>
        <a:lstStyle/>
        <a:p>
          <a:endParaRPr lang="fr-FR" sz="1800"/>
        </a:p>
      </dgm:t>
    </dgm:pt>
    <dgm:pt modelId="{E2C487E2-D1BB-4C01-8CD2-B78DA1B46C0C}" type="sibTrans" cxnId="{C0E43F02-A78B-48D2-9671-3F1BA792AECD}">
      <dgm:prSet/>
      <dgm:spPr/>
      <dgm:t>
        <a:bodyPr/>
        <a:lstStyle/>
        <a:p>
          <a:endParaRPr lang="fr-FR" sz="1800"/>
        </a:p>
      </dgm:t>
    </dgm:pt>
    <dgm:pt modelId="{9DE6C4DF-56C6-4D34-B5CB-7F5F8590E6CA}">
      <dgm:prSet phldrT="[Texte]" custT="1"/>
      <dgm:spPr>
        <a:xfrm>
          <a:off x="5951615" y="0"/>
          <a:ext cx="1849039" cy="915538"/>
        </a:xfrm>
        <a:prstGeom prst="roundRect">
          <a:avLst>
            <a:gd name="adj" fmla="val 10000"/>
          </a:avLst>
        </a:prstGeom>
        <a:solidFill>
          <a:srgbClr val="F2743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800" b="1" dirty="0">
              <a:solidFill>
                <a:sysClr val="window" lastClr="FFFFFF"/>
              </a:solidFill>
              <a:latin typeface="Calibri"/>
              <a:ea typeface="+mn-ea"/>
              <a:cs typeface="+mn-cs"/>
            </a:rPr>
            <a:t>Mobiliser</a:t>
          </a:r>
        </a:p>
      </dgm:t>
    </dgm:pt>
    <dgm:pt modelId="{A30DD088-9D1C-4F6B-84C8-8E580D5CFEF3}" type="parTrans" cxnId="{E81B2BE9-68CD-4B0A-938D-DCF09FA67071}">
      <dgm:prSet/>
      <dgm:spPr/>
      <dgm:t>
        <a:bodyPr/>
        <a:lstStyle/>
        <a:p>
          <a:endParaRPr lang="fr-FR" sz="1800"/>
        </a:p>
      </dgm:t>
    </dgm:pt>
    <dgm:pt modelId="{F49F4305-AEB6-437D-ADFD-41506CE7D86C}" type="sibTrans" cxnId="{E81B2BE9-68CD-4B0A-938D-DCF09FA67071}">
      <dgm:prSet/>
      <dgm:spPr/>
      <dgm:t>
        <a:bodyPr/>
        <a:lstStyle/>
        <a:p>
          <a:endParaRPr lang="fr-FR" sz="1800"/>
        </a:p>
      </dgm:t>
    </dgm:pt>
    <dgm:pt modelId="{9748A227-0738-46BE-8478-8F211AA1B40C}">
      <dgm:prSet phldrT="[Texte]" custT="1"/>
      <dgm:spPr>
        <a:xfrm>
          <a:off x="6329964" y="610358"/>
          <a:ext cx="1849039" cy="5469098"/>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gm:spPr>
      <dgm:t>
        <a:bodyPr/>
        <a:lstStyle/>
        <a:p>
          <a:pPr>
            <a:buChar char="•"/>
          </a:pPr>
          <a:r>
            <a:rPr lang="fr-FR" sz="1200" b="1" dirty="0">
              <a:solidFill>
                <a:srgbClr val="000000"/>
              </a:solidFill>
              <a:latin typeface="Calibri"/>
              <a:ea typeface="+mn-ea"/>
              <a:cs typeface="+mn-cs"/>
            </a:rPr>
            <a:t>Impulser une dynamique </a:t>
          </a:r>
          <a:r>
            <a:rPr lang="fr-FR" sz="1200" dirty="0">
              <a:solidFill>
                <a:srgbClr val="000000"/>
              </a:solidFill>
              <a:latin typeface="Calibri"/>
              <a:ea typeface="+mn-ea"/>
              <a:cs typeface="+mn-cs"/>
            </a:rPr>
            <a:t>permettant la mobilisation des acteurs internes </a:t>
          </a:r>
          <a:r>
            <a:rPr lang="fr-FR" sz="1200" i="1" dirty="0">
              <a:solidFill>
                <a:sysClr val="windowText" lastClr="000000">
                  <a:lumMod val="50000"/>
                </a:sysClr>
              </a:solidFill>
              <a:latin typeface="Calibri"/>
              <a:ea typeface="+mn-ea"/>
              <a:cs typeface="+mn-cs"/>
            </a:rPr>
            <a:t>(</a:t>
          </a:r>
          <a:r>
            <a:rPr lang="fr-FR" sz="1200" b="0" i="1" dirty="0">
              <a:solidFill>
                <a:sysClr val="windowText" lastClr="000000">
                  <a:lumMod val="50000"/>
                </a:sysClr>
              </a:solidFill>
              <a:latin typeface="Calibri"/>
              <a:ea typeface="+mn-ea"/>
              <a:cs typeface="+mn-cs"/>
            </a:rPr>
            <a:t>direction générale, RH, IRP, managers, directions opérationnelles, service communication et achat, service de santé au travail, etc.)</a:t>
          </a:r>
          <a:endParaRPr lang="fr-FR" sz="1200" i="1" dirty="0">
            <a:solidFill>
              <a:sysClr val="windowText" lastClr="000000">
                <a:lumMod val="50000"/>
              </a:sysClr>
            </a:solidFill>
            <a:latin typeface="Calibri"/>
            <a:ea typeface="+mn-ea"/>
            <a:cs typeface="+mn-cs"/>
          </a:endParaRPr>
        </a:p>
      </dgm:t>
    </dgm:pt>
    <dgm:pt modelId="{F2369D66-AA15-44A9-8536-16CF0C156833}" type="parTrans" cxnId="{9ED24413-89CE-4BCE-A36B-0621EC367DE6}">
      <dgm:prSet/>
      <dgm:spPr/>
      <dgm:t>
        <a:bodyPr/>
        <a:lstStyle/>
        <a:p>
          <a:endParaRPr lang="fr-FR" sz="1800"/>
        </a:p>
      </dgm:t>
    </dgm:pt>
    <dgm:pt modelId="{CA44A55A-99D2-426F-B4B3-2E059E76A513}" type="sibTrans" cxnId="{9ED24413-89CE-4BCE-A36B-0621EC367DE6}">
      <dgm:prSet/>
      <dgm:spPr/>
      <dgm:t>
        <a:bodyPr/>
        <a:lstStyle/>
        <a:p>
          <a:endParaRPr lang="fr-FR" sz="1800"/>
        </a:p>
      </dgm:t>
    </dgm:pt>
    <dgm:pt modelId="{CD9EF8F6-4428-4C32-9475-D7907957D85A}">
      <dgm:prSet phldrT="[Texte]" custT="1"/>
      <dgm:spPr>
        <a:xfrm>
          <a:off x="390410" y="610358"/>
          <a:ext cx="1849039" cy="5469098"/>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gm:spPr>
      <dgm:t>
        <a:bodyPr/>
        <a:lstStyle/>
        <a:p>
          <a:pPr>
            <a:buChar char="•"/>
          </a:pPr>
          <a:r>
            <a:rPr lang="fr-FR" sz="1200" dirty="0">
              <a:solidFill>
                <a:sysClr val="windowText" lastClr="000000">
                  <a:lumMod val="50000"/>
                </a:sysClr>
              </a:solidFill>
              <a:latin typeface="Calibri"/>
              <a:ea typeface="+mn-ea"/>
              <a:cs typeface="+mn-cs"/>
            </a:rPr>
            <a:t>Les </a:t>
          </a:r>
          <a:r>
            <a:rPr lang="fr-FR" sz="1200" b="0" dirty="0">
              <a:solidFill>
                <a:sysClr val="windowText" lastClr="000000">
                  <a:lumMod val="50000"/>
                </a:sysClr>
              </a:solidFill>
              <a:latin typeface="Calibri"/>
              <a:ea typeface="+mn-ea"/>
              <a:cs typeface="+mn-cs"/>
            </a:rPr>
            <a:t>informations</a:t>
          </a:r>
          <a:r>
            <a:rPr lang="fr-FR" sz="1200" b="1" dirty="0">
              <a:solidFill>
                <a:sysClr val="windowText" lastClr="000000">
                  <a:lumMod val="50000"/>
                </a:sysClr>
              </a:solidFill>
              <a:latin typeface="Calibri"/>
              <a:ea typeface="+mn-ea"/>
              <a:cs typeface="+mn-cs"/>
            </a:rPr>
            <a:t> </a:t>
          </a:r>
          <a:r>
            <a:rPr lang="fr-FR" sz="1200" dirty="0">
              <a:solidFill>
                <a:sysClr val="windowText" lastClr="000000">
                  <a:lumMod val="50000"/>
                </a:sysClr>
              </a:solidFill>
              <a:latin typeface="Calibri"/>
              <a:ea typeface="+mn-ea"/>
              <a:cs typeface="+mn-cs"/>
            </a:rPr>
            <a:t>issues des entretiens/questionnaires. (identification des pratiques, niveau de maturité, etc…)</a:t>
          </a:r>
        </a:p>
      </dgm:t>
    </dgm:pt>
    <dgm:pt modelId="{F10D6A75-4705-4112-AFBD-EDF2B6B1F9FC}" type="parTrans" cxnId="{26C553EF-7A0C-41F5-9C2D-8FCE5FB8A060}">
      <dgm:prSet/>
      <dgm:spPr/>
      <dgm:t>
        <a:bodyPr/>
        <a:lstStyle/>
        <a:p>
          <a:endParaRPr lang="fr-FR" sz="1800"/>
        </a:p>
      </dgm:t>
    </dgm:pt>
    <dgm:pt modelId="{E4A31D10-C118-461C-9B7F-F43472446BE6}" type="sibTrans" cxnId="{26C553EF-7A0C-41F5-9C2D-8FCE5FB8A060}">
      <dgm:prSet/>
      <dgm:spPr/>
      <dgm:t>
        <a:bodyPr/>
        <a:lstStyle/>
        <a:p>
          <a:endParaRPr lang="fr-FR" sz="1800"/>
        </a:p>
      </dgm:t>
    </dgm:pt>
    <dgm:pt modelId="{9EDEFA32-54D5-4909-A6A4-B70A29755A5C}">
      <dgm:prSet phldrT="[Texte]" custT="1"/>
      <dgm:spPr>
        <a:xfrm>
          <a:off x="6329964" y="610358"/>
          <a:ext cx="1849039" cy="5469098"/>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gm:spPr>
      <dgm:t>
        <a:bodyPr/>
        <a:lstStyle/>
        <a:p>
          <a:pPr>
            <a:buChar char="•"/>
          </a:pPr>
          <a:r>
            <a:rPr lang="fr-FR" sz="1200" b="1" i="1" dirty="0">
              <a:solidFill>
                <a:sysClr val="windowText" lastClr="000000">
                  <a:lumMod val="50000"/>
                </a:sysClr>
              </a:solidFill>
              <a:latin typeface="Calibri"/>
              <a:ea typeface="+mn-ea"/>
              <a:cs typeface="+mn-cs"/>
            </a:rPr>
            <a:t>Sensibiliser</a:t>
          </a:r>
          <a:r>
            <a:rPr lang="fr-FR" sz="1200" i="1" dirty="0">
              <a:solidFill>
                <a:sysClr val="windowText" lastClr="000000">
                  <a:lumMod val="50000"/>
                </a:sysClr>
              </a:solidFill>
              <a:latin typeface="Calibri"/>
              <a:ea typeface="+mn-ea"/>
              <a:cs typeface="+mn-cs"/>
            </a:rPr>
            <a:t> sur la prise en compte du handicap dans les organisations de travail</a:t>
          </a:r>
        </a:p>
      </dgm:t>
    </dgm:pt>
    <dgm:pt modelId="{70C864A1-EA3E-45A3-A42E-997C8135FE5D}" type="parTrans" cxnId="{5ECC5473-E9D4-43B5-BE13-3D81193B11E9}">
      <dgm:prSet/>
      <dgm:spPr/>
      <dgm:t>
        <a:bodyPr/>
        <a:lstStyle/>
        <a:p>
          <a:endParaRPr lang="fr-FR" sz="1800"/>
        </a:p>
      </dgm:t>
    </dgm:pt>
    <dgm:pt modelId="{0CD1FDD4-80C7-4F10-A5BD-5E6969A28569}" type="sibTrans" cxnId="{5ECC5473-E9D4-43B5-BE13-3D81193B11E9}">
      <dgm:prSet/>
      <dgm:spPr/>
      <dgm:t>
        <a:bodyPr/>
        <a:lstStyle/>
        <a:p>
          <a:endParaRPr lang="fr-FR" sz="1800"/>
        </a:p>
      </dgm:t>
    </dgm:pt>
    <dgm:pt modelId="{E5D32111-E31E-4274-8A8D-A868865CB73A}">
      <dgm:prSet phldrT="[Texte]" custT="1"/>
      <dgm:spPr>
        <a:xfrm>
          <a:off x="6329964" y="610358"/>
          <a:ext cx="1849039" cy="5469098"/>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gm:spPr>
      <dgm:t>
        <a:bodyPr/>
        <a:lstStyle/>
        <a:p>
          <a:pPr>
            <a:buChar char="•"/>
          </a:pPr>
          <a:endParaRPr lang="fr-FR" sz="1200" i="1" dirty="0">
            <a:solidFill>
              <a:sysClr val="windowText" lastClr="000000">
                <a:lumMod val="50000"/>
              </a:sysClr>
            </a:solidFill>
            <a:latin typeface="Calibri"/>
            <a:ea typeface="+mn-ea"/>
            <a:cs typeface="+mn-cs"/>
          </a:endParaRPr>
        </a:p>
      </dgm:t>
    </dgm:pt>
    <dgm:pt modelId="{CF479D38-25BA-49E4-815A-9598153962A5}" type="parTrans" cxnId="{C7EF2296-D2CF-4916-8694-13FEF4DEA7EE}">
      <dgm:prSet/>
      <dgm:spPr/>
      <dgm:t>
        <a:bodyPr/>
        <a:lstStyle/>
        <a:p>
          <a:endParaRPr lang="fr-FR" sz="1800"/>
        </a:p>
      </dgm:t>
    </dgm:pt>
    <dgm:pt modelId="{D3FE5FC4-656E-4639-AB37-08BCD4CCDEF2}" type="sibTrans" cxnId="{C7EF2296-D2CF-4916-8694-13FEF4DEA7EE}">
      <dgm:prSet/>
      <dgm:spPr/>
      <dgm:t>
        <a:bodyPr/>
        <a:lstStyle/>
        <a:p>
          <a:endParaRPr lang="fr-FR" sz="1800"/>
        </a:p>
      </dgm:t>
    </dgm:pt>
    <dgm:pt modelId="{ABA196C8-14C0-4533-98AD-B4291E0C9FAB}">
      <dgm:prSet phldrT="[Texte]" custT="1"/>
      <dgm:spPr>
        <a:xfrm>
          <a:off x="3360187" y="610358"/>
          <a:ext cx="1849039" cy="5469098"/>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gm:spPr>
      <dgm:t>
        <a:bodyPr/>
        <a:lstStyle/>
        <a:p>
          <a:pPr>
            <a:buChar char="•"/>
          </a:pPr>
          <a:r>
            <a:rPr lang="fr-FR" sz="1200" b="1" u="sng" dirty="0">
              <a:solidFill>
                <a:sysClr val="windowText" lastClr="000000">
                  <a:lumMod val="50000"/>
                </a:sysClr>
              </a:solidFill>
              <a:latin typeface="Calibri"/>
              <a:ea typeface="+mn-ea"/>
              <a:cs typeface="+mn-cs"/>
            </a:rPr>
            <a:t>Construire</a:t>
          </a:r>
          <a:r>
            <a:rPr lang="fr-FR" sz="1200" dirty="0">
              <a:solidFill>
                <a:sysClr val="windowText" lastClr="000000">
                  <a:lumMod val="50000"/>
                </a:sysClr>
              </a:solidFill>
              <a:latin typeface="Calibri"/>
              <a:ea typeface="+mn-ea"/>
              <a:cs typeface="+mn-cs"/>
            </a:rPr>
            <a:t> : Un </a:t>
          </a:r>
          <a:r>
            <a:rPr lang="fr-FR" sz="1200" b="1" dirty="0">
              <a:solidFill>
                <a:sysClr val="windowText" lastClr="000000">
                  <a:lumMod val="50000"/>
                </a:sysClr>
              </a:solidFill>
              <a:latin typeface="Calibri"/>
              <a:ea typeface="+mn-ea"/>
              <a:cs typeface="+mn-cs"/>
            </a:rPr>
            <a:t>plan d’action </a:t>
          </a:r>
          <a:r>
            <a:rPr lang="fr-FR" sz="1200" dirty="0">
              <a:solidFill>
                <a:sysClr val="windowText" lastClr="000000">
                  <a:lumMod val="50000"/>
                </a:sysClr>
              </a:solidFill>
              <a:latin typeface="Calibri"/>
              <a:ea typeface="+mn-ea"/>
              <a:cs typeface="+mn-cs"/>
            </a:rPr>
            <a:t>concret, personnalisé et adapté à mettre en œuvre dans un calendrier défini.</a:t>
          </a:r>
        </a:p>
      </dgm:t>
    </dgm:pt>
    <dgm:pt modelId="{A25935A9-3461-47E6-B3AA-6475FE9B2C28}" type="parTrans" cxnId="{3CE75E81-074A-45AC-BCE8-4ECDDD445335}">
      <dgm:prSet/>
      <dgm:spPr/>
      <dgm:t>
        <a:bodyPr/>
        <a:lstStyle/>
        <a:p>
          <a:endParaRPr lang="fr-FR" sz="1800"/>
        </a:p>
      </dgm:t>
    </dgm:pt>
    <dgm:pt modelId="{288A8B59-B9E9-4498-BBF6-2C34A2C05BF0}" type="sibTrans" cxnId="{3CE75E81-074A-45AC-BCE8-4ECDDD445335}">
      <dgm:prSet/>
      <dgm:spPr/>
      <dgm:t>
        <a:bodyPr/>
        <a:lstStyle/>
        <a:p>
          <a:endParaRPr lang="fr-FR" sz="1800"/>
        </a:p>
      </dgm:t>
    </dgm:pt>
    <dgm:pt modelId="{A7545CD7-26A6-4350-BC6F-06319FFB3399}" type="pres">
      <dgm:prSet presAssocID="{976329E4-8EED-4669-B123-2E9A3B05B516}" presName="linearFlow" presStyleCnt="0">
        <dgm:presLayoutVars>
          <dgm:dir/>
          <dgm:animLvl val="lvl"/>
          <dgm:resizeHandles val="exact"/>
        </dgm:presLayoutVars>
      </dgm:prSet>
      <dgm:spPr/>
    </dgm:pt>
    <dgm:pt modelId="{ADB02C1C-F4BE-4E8C-84EC-0B26D76A40E0}" type="pres">
      <dgm:prSet presAssocID="{6C721DD9-C209-4C15-87E5-BE7278AF9096}" presName="composite" presStyleCnt="0"/>
      <dgm:spPr/>
    </dgm:pt>
    <dgm:pt modelId="{C9869CE6-799D-4A43-B109-A88887DE97F9}" type="pres">
      <dgm:prSet presAssocID="{6C721DD9-C209-4C15-87E5-BE7278AF9096}" presName="parTx" presStyleLbl="node1" presStyleIdx="0" presStyleCnt="3">
        <dgm:presLayoutVars>
          <dgm:chMax val="0"/>
          <dgm:chPref val="0"/>
          <dgm:bulletEnabled val="1"/>
        </dgm:presLayoutVars>
      </dgm:prSet>
      <dgm:spPr/>
    </dgm:pt>
    <dgm:pt modelId="{12F1957C-A62D-43E7-AF9C-DFB4BD63458A}" type="pres">
      <dgm:prSet presAssocID="{6C721DD9-C209-4C15-87E5-BE7278AF9096}" presName="parSh" presStyleLbl="node1" presStyleIdx="0" presStyleCnt="3"/>
      <dgm:spPr/>
    </dgm:pt>
    <dgm:pt modelId="{BD9E0199-D534-493E-99A3-78E7EE52F453}" type="pres">
      <dgm:prSet presAssocID="{6C721DD9-C209-4C15-87E5-BE7278AF9096}" presName="desTx" presStyleLbl="fgAcc1" presStyleIdx="0" presStyleCnt="3">
        <dgm:presLayoutVars>
          <dgm:bulletEnabled val="1"/>
        </dgm:presLayoutVars>
      </dgm:prSet>
      <dgm:spPr/>
    </dgm:pt>
    <dgm:pt modelId="{9DD88A0D-4773-4268-AD66-BF6D3209DFF1}" type="pres">
      <dgm:prSet presAssocID="{3CCFC698-09CF-4D73-81F3-7144F1DCB75A}" presName="sibTrans" presStyleLbl="sibTrans2D1" presStyleIdx="0" presStyleCnt="2"/>
      <dgm:spPr/>
    </dgm:pt>
    <dgm:pt modelId="{C2C5B432-82CD-4E09-842F-A4F90F3C6994}" type="pres">
      <dgm:prSet presAssocID="{3CCFC698-09CF-4D73-81F3-7144F1DCB75A}" presName="connTx" presStyleLbl="sibTrans2D1" presStyleIdx="0" presStyleCnt="2"/>
      <dgm:spPr/>
    </dgm:pt>
    <dgm:pt modelId="{2A73EDE8-41CD-49A0-8E6F-594A74AC4D02}" type="pres">
      <dgm:prSet presAssocID="{216E60AB-FE24-4301-BC34-5B44606F5554}" presName="composite" presStyleCnt="0"/>
      <dgm:spPr/>
    </dgm:pt>
    <dgm:pt modelId="{00F173F5-A8FE-469A-8120-58A7BC20E6AA}" type="pres">
      <dgm:prSet presAssocID="{216E60AB-FE24-4301-BC34-5B44606F5554}" presName="parTx" presStyleLbl="node1" presStyleIdx="0" presStyleCnt="3">
        <dgm:presLayoutVars>
          <dgm:chMax val="0"/>
          <dgm:chPref val="0"/>
          <dgm:bulletEnabled val="1"/>
        </dgm:presLayoutVars>
      </dgm:prSet>
      <dgm:spPr/>
    </dgm:pt>
    <dgm:pt modelId="{9F387521-48B9-4E6A-A7DF-E0011E0E1F37}" type="pres">
      <dgm:prSet presAssocID="{216E60AB-FE24-4301-BC34-5B44606F5554}" presName="parSh" presStyleLbl="node1" presStyleIdx="1" presStyleCnt="3"/>
      <dgm:spPr/>
    </dgm:pt>
    <dgm:pt modelId="{951A689A-8771-49AA-9899-B7CA4DAC021A}" type="pres">
      <dgm:prSet presAssocID="{216E60AB-FE24-4301-BC34-5B44606F5554}" presName="desTx" presStyleLbl="fgAcc1" presStyleIdx="1" presStyleCnt="3">
        <dgm:presLayoutVars>
          <dgm:bulletEnabled val="1"/>
        </dgm:presLayoutVars>
      </dgm:prSet>
      <dgm:spPr/>
    </dgm:pt>
    <dgm:pt modelId="{3D64E898-4B07-4F48-A34A-2966B24FEB1D}" type="pres">
      <dgm:prSet presAssocID="{29A95E48-C669-48B0-8144-9AAD31E41B54}" presName="sibTrans" presStyleLbl="sibTrans2D1" presStyleIdx="1" presStyleCnt="2"/>
      <dgm:spPr/>
    </dgm:pt>
    <dgm:pt modelId="{16BDFBFD-B7BF-4678-A527-5535B76696CF}" type="pres">
      <dgm:prSet presAssocID="{29A95E48-C669-48B0-8144-9AAD31E41B54}" presName="connTx" presStyleLbl="sibTrans2D1" presStyleIdx="1" presStyleCnt="2"/>
      <dgm:spPr/>
    </dgm:pt>
    <dgm:pt modelId="{50D22F90-E8FD-487D-9B3E-C6A571EE70CE}" type="pres">
      <dgm:prSet presAssocID="{9DE6C4DF-56C6-4D34-B5CB-7F5F8590E6CA}" presName="composite" presStyleCnt="0"/>
      <dgm:spPr/>
    </dgm:pt>
    <dgm:pt modelId="{A5575A3A-AE98-4BDA-91C4-612F2EF279C7}" type="pres">
      <dgm:prSet presAssocID="{9DE6C4DF-56C6-4D34-B5CB-7F5F8590E6CA}" presName="parTx" presStyleLbl="node1" presStyleIdx="1" presStyleCnt="3">
        <dgm:presLayoutVars>
          <dgm:chMax val="0"/>
          <dgm:chPref val="0"/>
          <dgm:bulletEnabled val="1"/>
        </dgm:presLayoutVars>
      </dgm:prSet>
      <dgm:spPr/>
    </dgm:pt>
    <dgm:pt modelId="{9B72AA96-692B-477F-A544-B2C65A0B3B48}" type="pres">
      <dgm:prSet presAssocID="{9DE6C4DF-56C6-4D34-B5CB-7F5F8590E6CA}" presName="parSh" presStyleLbl="node1" presStyleIdx="2" presStyleCnt="3"/>
      <dgm:spPr/>
    </dgm:pt>
    <dgm:pt modelId="{3F03BB76-FF42-4A40-BE38-522FB59A0C11}" type="pres">
      <dgm:prSet presAssocID="{9DE6C4DF-56C6-4D34-B5CB-7F5F8590E6CA}" presName="desTx" presStyleLbl="fgAcc1" presStyleIdx="2" presStyleCnt="3">
        <dgm:presLayoutVars>
          <dgm:bulletEnabled val="1"/>
        </dgm:presLayoutVars>
      </dgm:prSet>
      <dgm:spPr/>
    </dgm:pt>
  </dgm:ptLst>
  <dgm:cxnLst>
    <dgm:cxn modelId="{C0E43F02-A78B-48D2-9671-3F1BA792AECD}" srcId="{216E60AB-FE24-4301-BC34-5B44606F5554}" destId="{C637FE94-D24F-4441-A987-A3C3204C5C67}" srcOrd="1" destOrd="0" parTransId="{74A94CCB-4EA8-4C94-ACE0-C4BB0F49D8B7}" sibTransId="{E2C487E2-D1BB-4C01-8CD2-B78DA1B46C0C}"/>
    <dgm:cxn modelId="{FA10E00B-C586-487E-8459-E8CDF0BEE489}" type="presOf" srcId="{9DE6C4DF-56C6-4D34-B5CB-7F5F8590E6CA}" destId="{A5575A3A-AE98-4BDA-91C4-612F2EF279C7}" srcOrd="0" destOrd="0" presId="urn:microsoft.com/office/officeart/2005/8/layout/process3"/>
    <dgm:cxn modelId="{9ED24413-89CE-4BCE-A36B-0621EC367DE6}" srcId="{9DE6C4DF-56C6-4D34-B5CB-7F5F8590E6CA}" destId="{9748A227-0738-46BE-8478-8F211AA1B40C}" srcOrd="0" destOrd="0" parTransId="{F2369D66-AA15-44A9-8536-16CF0C156833}" sibTransId="{CA44A55A-99D2-426F-B4B3-2E059E76A513}"/>
    <dgm:cxn modelId="{A1F1CC13-4EFB-4ACE-BAFE-724EC557D51E}" type="presOf" srcId="{E5D32111-E31E-4274-8A8D-A868865CB73A}" destId="{3F03BB76-FF42-4A40-BE38-522FB59A0C11}" srcOrd="0" destOrd="2" presId="urn:microsoft.com/office/officeart/2005/8/layout/process3"/>
    <dgm:cxn modelId="{D9F2711F-B82F-41BC-9E4E-C1CB8887C79E}" type="presOf" srcId="{CD9EF8F6-4428-4C32-9475-D7907957D85A}" destId="{BD9E0199-D534-493E-99A3-78E7EE52F453}" srcOrd="0" destOrd="1" presId="urn:microsoft.com/office/officeart/2005/8/layout/process3"/>
    <dgm:cxn modelId="{9690E12F-AED8-41F8-BD79-D646652C1D49}" type="presOf" srcId="{29A95E48-C669-48B0-8144-9AAD31E41B54}" destId="{16BDFBFD-B7BF-4678-A527-5535B76696CF}" srcOrd="1" destOrd="0" presId="urn:microsoft.com/office/officeart/2005/8/layout/process3"/>
    <dgm:cxn modelId="{0B263F31-90CC-4C52-85D4-77820597A611}" type="presOf" srcId="{C637FE94-D24F-4441-A987-A3C3204C5C67}" destId="{951A689A-8771-49AA-9899-B7CA4DAC021A}" srcOrd="0" destOrd="1" presId="urn:microsoft.com/office/officeart/2005/8/layout/process3"/>
    <dgm:cxn modelId="{EA0D2536-9776-4C8C-A69D-E20DAAB27EF2}" type="presOf" srcId="{3CCFC698-09CF-4D73-81F3-7144F1DCB75A}" destId="{C2C5B432-82CD-4E09-842F-A4F90F3C6994}" srcOrd="1" destOrd="0" presId="urn:microsoft.com/office/officeart/2005/8/layout/process3"/>
    <dgm:cxn modelId="{4442D938-1F0D-410D-AE6C-FE865C9DA77E}" type="presOf" srcId="{216E60AB-FE24-4301-BC34-5B44606F5554}" destId="{00F173F5-A8FE-469A-8120-58A7BC20E6AA}" srcOrd="0" destOrd="0" presId="urn:microsoft.com/office/officeart/2005/8/layout/process3"/>
    <dgm:cxn modelId="{FA56DA3A-DB53-4940-A36F-0A40A21A94F2}" srcId="{976329E4-8EED-4669-B123-2E9A3B05B516}" destId="{6C721DD9-C209-4C15-87E5-BE7278AF9096}" srcOrd="0" destOrd="0" parTransId="{DC6DFD63-1CCA-4748-B2C8-461BC04677CC}" sibTransId="{3CCFC698-09CF-4D73-81F3-7144F1DCB75A}"/>
    <dgm:cxn modelId="{D32C3273-BB57-4004-859B-C94D9074C108}" type="presOf" srcId="{9748A227-0738-46BE-8478-8F211AA1B40C}" destId="{3F03BB76-FF42-4A40-BE38-522FB59A0C11}" srcOrd="0" destOrd="0" presId="urn:microsoft.com/office/officeart/2005/8/layout/process3"/>
    <dgm:cxn modelId="{5ECC5473-E9D4-43B5-BE13-3D81193B11E9}" srcId="{9DE6C4DF-56C6-4D34-B5CB-7F5F8590E6CA}" destId="{9EDEFA32-54D5-4909-A6A4-B70A29755A5C}" srcOrd="1" destOrd="0" parTransId="{70C864A1-EA3E-45A3-A42E-997C8135FE5D}" sibTransId="{0CD1FDD4-80C7-4F10-A5BD-5E6969A28569}"/>
    <dgm:cxn modelId="{33C4CF73-D6DE-4724-B425-967C6BE413C4}" type="presOf" srcId="{ABA196C8-14C0-4533-98AD-B4291E0C9FAB}" destId="{951A689A-8771-49AA-9899-B7CA4DAC021A}" srcOrd="0" destOrd="0" presId="urn:microsoft.com/office/officeart/2005/8/layout/process3"/>
    <dgm:cxn modelId="{74DED554-F6FF-4921-9614-E801A8D68B80}" type="presOf" srcId="{9EDEFA32-54D5-4909-A6A4-B70A29755A5C}" destId="{3F03BB76-FF42-4A40-BE38-522FB59A0C11}" srcOrd="0" destOrd="1" presId="urn:microsoft.com/office/officeart/2005/8/layout/process3"/>
    <dgm:cxn modelId="{3CE75E81-074A-45AC-BCE8-4ECDDD445335}" srcId="{216E60AB-FE24-4301-BC34-5B44606F5554}" destId="{ABA196C8-14C0-4533-98AD-B4291E0C9FAB}" srcOrd="0" destOrd="0" parTransId="{A25935A9-3461-47E6-B3AA-6475FE9B2C28}" sibTransId="{288A8B59-B9E9-4498-BBF6-2C34A2C05BF0}"/>
    <dgm:cxn modelId="{869FEA85-4582-4D39-84FC-087E1A52674C}" type="presOf" srcId="{6C721DD9-C209-4C15-87E5-BE7278AF9096}" destId="{C9869CE6-799D-4A43-B109-A88887DE97F9}" srcOrd="0" destOrd="0" presId="urn:microsoft.com/office/officeart/2005/8/layout/process3"/>
    <dgm:cxn modelId="{23B00E88-ACE4-4CEA-A1C5-093FF0AA7BE1}" type="presOf" srcId="{976329E4-8EED-4669-B123-2E9A3B05B516}" destId="{A7545CD7-26A6-4350-BC6F-06319FFB3399}" srcOrd="0" destOrd="0" presId="urn:microsoft.com/office/officeart/2005/8/layout/process3"/>
    <dgm:cxn modelId="{C759A591-454C-435A-9926-C4144F40515A}" type="presOf" srcId="{9DE6C4DF-56C6-4D34-B5CB-7F5F8590E6CA}" destId="{9B72AA96-692B-477F-A544-B2C65A0B3B48}" srcOrd="1" destOrd="0" presId="urn:microsoft.com/office/officeart/2005/8/layout/process3"/>
    <dgm:cxn modelId="{C7EF2296-D2CF-4916-8694-13FEF4DEA7EE}" srcId="{9DE6C4DF-56C6-4D34-B5CB-7F5F8590E6CA}" destId="{E5D32111-E31E-4274-8A8D-A868865CB73A}" srcOrd="2" destOrd="0" parTransId="{CF479D38-25BA-49E4-815A-9598153962A5}" sibTransId="{D3FE5FC4-656E-4639-AB37-08BCD4CCDEF2}"/>
    <dgm:cxn modelId="{612AE3A2-EB50-4073-9402-69C6AA4335C8}" type="presOf" srcId="{6C721DD9-C209-4C15-87E5-BE7278AF9096}" destId="{12F1957C-A62D-43E7-AF9C-DFB4BD63458A}" srcOrd="1" destOrd="0" presId="urn:microsoft.com/office/officeart/2005/8/layout/process3"/>
    <dgm:cxn modelId="{669250A7-0852-493F-936A-0817246ECC67}" type="presOf" srcId="{3CCFC698-09CF-4D73-81F3-7144F1DCB75A}" destId="{9DD88A0D-4773-4268-AD66-BF6D3209DFF1}" srcOrd="0" destOrd="0" presId="urn:microsoft.com/office/officeart/2005/8/layout/process3"/>
    <dgm:cxn modelId="{401D87B9-C578-4293-BEC0-8ADF5A76E239}" type="presOf" srcId="{29A95E48-C669-48B0-8144-9AAD31E41B54}" destId="{3D64E898-4B07-4F48-A34A-2966B24FEB1D}" srcOrd="0" destOrd="0" presId="urn:microsoft.com/office/officeart/2005/8/layout/process3"/>
    <dgm:cxn modelId="{93B438C7-7158-47C2-BF3E-436AD6C3521A}" type="presOf" srcId="{216E60AB-FE24-4301-BC34-5B44606F5554}" destId="{9F387521-48B9-4E6A-A7DF-E0011E0E1F37}" srcOrd="1" destOrd="0" presId="urn:microsoft.com/office/officeart/2005/8/layout/process3"/>
    <dgm:cxn modelId="{5412A5CF-9003-4235-8C15-C0ADB66CA238}" srcId="{6C721DD9-C209-4C15-87E5-BE7278AF9096}" destId="{0204935F-12B4-49A5-98D2-5A405DD99CD9}" srcOrd="0" destOrd="0" parTransId="{43E06752-945D-40A6-9F9E-BF137348E7F6}" sibTransId="{672017CE-F3D3-41B9-AAFC-E99419E1059C}"/>
    <dgm:cxn modelId="{58DAC9D1-B278-4AF4-9E5E-FE5049395218}" type="presOf" srcId="{0204935F-12B4-49A5-98D2-5A405DD99CD9}" destId="{BD9E0199-D534-493E-99A3-78E7EE52F453}" srcOrd="0" destOrd="0" presId="urn:microsoft.com/office/officeart/2005/8/layout/process3"/>
    <dgm:cxn modelId="{E81B2BE9-68CD-4B0A-938D-DCF09FA67071}" srcId="{976329E4-8EED-4669-B123-2E9A3B05B516}" destId="{9DE6C4DF-56C6-4D34-B5CB-7F5F8590E6CA}" srcOrd="2" destOrd="0" parTransId="{A30DD088-9D1C-4F6B-84C8-8E580D5CFEF3}" sibTransId="{F49F4305-AEB6-437D-ADFD-41506CE7D86C}"/>
    <dgm:cxn modelId="{26C553EF-7A0C-41F5-9C2D-8FCE5FB8A060}" srcId="{6C721DD9-C209-4C15-87E5-BE7278AF9096}" destId="{CD9EF8F6-4428-4C32-9475-D7907957D85A}" srcOrd="1" destOrd="0" parTransId="{F10D6A75-4705-4112-AFBD-EDF2B6B1F9FC}" sibTransId="{E4A31D10-C118-461C-9B7F-F43472446BE6}"/>
    <dgm:cxn modelId="{E4874FFA-52B4-4A07-A3EE-28D644C15765}" srcId="{976329E4-8EED-4669-B123-2E9A3B05B516}" destId="{216E60AB-FE24-4301-BC34-5B44606F5554}" srcOrd="1" destOrd="0" parTransId="{302705C0-9936-4BFF-84E0-42AEA1A922DB}" sibTransId="{29A95E48-C669-48B0-8144-9AAD31E41B54}"/>
    <dgm:cxn modelId="{B25CB202-7586-416A-B25E-7E2AFA342894}" type="presParOf" srcId="{A7545CD7-26A6-4350-BC6F-06319FFB3399}" destId="{ADB02C1C-F4BE-4E8C-84EC-0B26D76A40E0}" srcOrd="0" destOrd="0" presId="urn:microsoft.com/office/officeart/2005/8/layout/process3"/>
    <dgm:cxn modelId="{DFE58177-6C0D-4E56-B3BE-48A8471820BF}" type="presParOf" srcId="{ADB02C1C-F4BE-4E8C-84EC-0B26D76A40E0}" destId="{C9869CE6-799D-4A43-B109-A88887DE97F9}" srcOrd="0" destOrd="0" presId="urn:microsoft.com/office/officeart/2005/8/layout/process3"/>
    <dgm:cxn modelId="{1EFD2F24-3287-4BDC-A7DF-28E3143496C3}" type="presParOf" srcId="{ADB02C1C-F4BE-4E8C-84EC-0B26D76A40E0}" destId="{12F1957C-A62D-43E7-AF9C-DFB4BD63458A}" srcOrd="1" destOrd="0" presId="urn:microsoft.com/office/officeart/2005/8/layout/process3"/>
    <dgm:cxn modelId="{7E866D16-11DF-4F9D-B6D6-19F37A7B1777}" type="presParOf" srcId="{ADB02C1C-F4BE-4E8C-84EC-0B26D76A40E0}" destId="{BD9E0199-D534-493E-99A3-78E7EE52F453}" srcOrd="2" destOrd="0" presId="urn:microsoft.com/office/officeart/2005/8/layout/process3"/>
    <dgm:cxn modelId="{B61D7A95-FD8B-48B3-8D04-B68684132699}" type="presParOf" srcId="{A7545CD7-26A6-4350-BC6F-06319FFB3399}" destId="{9DD88A0D-4773-4268-AD66-BF6D3209DFF1}" srcOrd="1" destOrd="0" presId="urn:microsoft.com/office/officeart/2005/8/layout/process3"/>
    <dgm:cxn modelId="{74F96D01-8312-435C-9253-542D9FB2452A}" type="presParOf" srcId="{9DD88A0D-4773-4268-AD66-BF6D3209DFF1}" destId="{C2C5B432-82CD-4E09-842F-A4F90F3C6994}" srcOrd="0" destOrd="0" presId="urn:microsoft.com/office/officeart/2005/8/layout/process3"/>
    <dgm:cxn modelId="{273D579C-BD50-4CB5-91FC-2D65D8E5C60C}" type="presParOf" srcId="{A7545CD7-26A6-4350-BC6F-06319FFB3399}" destId="{2A73EDE8-41CD-49A0-8E6F-594A74AC4D02}" srcOrd="2" destOrd="0" presId="urn:microsoft.com/office/officeart/2005/8/layout/process3"/>
    <dgm:cxn modelId="{BB89C840-1311-4956-9173-BA588DDBAF97}" type="presParOf" srcId="{2A73EDE8-41CD-49A0-8E6F-594A74AC4D02}" destId="{00F173F5-A8FE-469A-8120-58A7BC20E6AA}" srcOrd="0" destOrd="0" presId="urn:microsoft.com/office/officeart/2005/8/layout/process3"/>
    <dgm:cxn modelId="{75DF4D63-9A6E-4831-BE71-37CC93B5E7D6}" type="presParOf" srcId="{2A73EDE8-41CD-49A0-8E6F-594A74AC4D02}" destId="{9F387521-48B9-4E6A-A7DF-E0011E0E1F37}" srcOrd="1" destOrd="0" presId="urn:microsoft.com/office/officeart/2005/8/layout/process3"/>
    <dgm:cxn modelId="{71F5AF44-0E35-4A0F-9CB6-408311CA1BC7}" type="presParOf" srcId="{2A73EDE8-41CD-49A0-8E6F-594A74AC4D02}" destId="{951A689A-8771-49AA-9899-B7CA4DAC021A}" srcOrd="2" destOrd="0" presId="urn:microsoft.com/office/officeart/2005/8/layout/process3"/>
    <dgm:cxn modelId="{E99FACF0-BB72-4FEE-92F5-8B1CEC8D72AB}" type="presParOf" srcId="{A7545CD7-26A6-4350-BC6F-06319FFB3399}" destId="{3D64E898-4B07-4F48-A34A-2966B24FEB1D}" srcOrd="3" destOrd="0" presId="urn:microsoft.com/office/officeart/2005/8/layout/process3"/>
    <dgm:cxn modelId="{160DE45E-AFC4-47C1-86F4-4482E70DF07B}" type="presParOf" srcId="{3D64E898-4B07-4F48-A34A-2966B24FEB1D}" destId="{16BDFBFD-B7BF-4678-A527-5535B76696CF}" srcOrd="0" destOrd="0" presId="urn:microsoft.com/office/officeart/2005/8/layout/process3"/>
    <dgm:cxn modelId="{C6A42A5B-492F-471B-A66D-407063B7C8FD}" type="presParOf" srcId="{A7545CD7-26A6-4350-BC6F-06319FFB3399}" destId="{50D22F90-E8FD-487D-9B3E-C6A571EE70CE}" srcOrd="4" destOrd="0" presId="urn:microsoft.com/office/officeart/2005/8/layout/process3"/>
    <dgm:cxn modelId="{47D32E5E-E8F4-414C-8CEB-401CDD4BC757}" type="presParOf" srcId="{50D22F90-E8FD-487D-9B3E-C6A571EE70CE}" destId="{A5575A3A-AE98-4BDA-91C4-612F2EF279C7}" srcOrd="0" destOrd="0" presId="urn:microsoft.com/office/officeart/2005/8/layout/process3"/>
    <dgm:cxn modelId="{2F62D20B-8F02-4FEB-BC77-E88E8D87C360}" type="presParOf" srcId="{50D22F90-E8FD-487D-9B3E-C6A571EE70CE}" destId="{9B72AA96-692B-477F-A544-B2C65A0B3B48}" srcOrd="1" destOrd="0" presId="urn:microsoft.com/office/officeart/2005/8/layout/process3"/>
    <dgm:cxn modelId="{0DF3237A-0C4C-4E79-9E79-38713B1B2FE3}" type="presParOf" srcId="{50D22F90-E8FD-487D-9B3E-C6A571EE70CE}" destId="{3F03BB76-FF42-4A40-BE38-522FB59A0C1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A497CB-83BC-4630-BF7F-65E19494010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fr-FR"/>
        </a:p>
      </dgm:t>
    </dgm:pt>
    <dgm:pt modelId="{3BE6577F-0CBB-4075-A196-4488FED5AEC2}">
      <dgm:prSet phldrT="[Texte]" custT="1"/>
      <dgm:spPr/>
      <dgm:t>
        <a:bodyPr/>
        <a:lstStyle/>
        <a:p>
          <a:r>
            <a:rPr lang="fr-FR" sz="1600" dirty="0"/>
            <a:t>Faciliter le partage d’informations et d’expériences…</a:t>
          </a:r>
        </a:p>
      </dgm:t>
    </dgm:pt>
    <dgm:pt modelId="{007AC784-A42E-41F0-9184-174E8F6EE1CA}" type="parTrans" cxnId="{3D4311D9-4F12-4D3D-AD83-1EC0E06981F4}">
      <dgm:prSet/>
      <dgm:spPr/>
      <dgm:t>
        <a:bodyPr/>
        <a:lstStyle/>
        <a:p>
          <a:endParaRPr lang="fr-FR" sz="1600"/>
        </a:p>
      </dgm:t>
    </dgm:pt>
    <dgm:pt modelId="{39F7E54F-8FF5-4A09-B96B-A09864AC6C61}" type="sibTrans" cxnId="{3D4311D9-4F12-4D3D-AD83-1EC0E06981F4}">
      <dgm:prSet/>
      <dgm:spPr/>
      <dgm:t>
        <a:bodyPr/>
        <a:lstStyle/>
        <a:p>
          <a:endParaRPr lang="fr-FR" sz="1600"/>
        </a:p>
      </dgm:t>
    </dgm:pt>
    <dgm:pt modelId="{CECC9FDD-4724-4485-99D3-99FE4D3195E4}">
      <dgm:prSet phldrT="[Texte]" custT="1"/>
      <dgm:spPr/>
      <dgm:t>
        <a:bodyPr/>
        <a:lstStyle/>
        <a:p>
          <a:r>
            <a:rPr lang="fr-FR" sz="1600" dirty="0"/>
            <a:t>Identifier les interlocuteurs utiles et les entreprises partenaires…</a:t>
          </a:r>
        </a:p>
      </dgm:t>
    </dgm:pt>
    <dgm:pt modelId="{E1CFD0DE-F20F-4869-B7D8-DF935B094C67}" type="parTrans" cxnId="{8B3E1427-1DC6-46C3-98A5-1CFBF1B52135}">
      <dgm:prSet/>
      <dgm:spPr/>
      <dgm:t>
        <a:bodyPr/>
        <a:lstStyle/>
        <a:p>
          <a:endParaRPr lang="fr-FR" sz="1600"/>
        </a:p>
      </dgm:t>
    </dgm:pt>
    <dgm:pt modelId="{71257A53-D13B-4651-ABC9-536F443A57D9}" type="sibTrans" cxnId="{8B3E1427-1DC6-46C3-98A5-1CFBF1B52135}">
      <dgm:prSet/>
      <dgm:spPr/>
      <dgm:t>
        <a:bodyPr/>
        <a:lstStyle/>
        <a:p>
          <a:endParaRPr lang="fr-FR" sz="1600"/>
        </a:p>
      </dgm:t>
    </dgm:pt>
    <dgm:pt modelId="{C0D28A4E-E7B9-4C12-A0D9-0262A783F775}">
      <dgm:prSet custT="1"/>
      <dgm:spPr/>
      <dgm:t>
        <a:bodyPr/>
        <a:lstStyle/>
        <a:p>
          <a:r>
            <a:rPr lang="fr-FR" sz="1600" dirty="0"/>
            <a:t>Favoriser la mise en œuvre de projets communs</a:t>
          </a:r>
        </a:p>
      </dgm:t>
    </dgm:pt>
    <dgm:pt modelId="{36E2206E-FC8A-4B41-8FBA-A9EA34492903}" type="parTrans" cxnId="{5323F70F-04DC-42E5-A8B6-3C157A3A8C09}">
      <dgm:prSet/>
      <dgm:spPr/>
      <dgm:t>
        <a:bodyPr/>
        <a:lstStyle/>
        <a:p>
          <a:endParaRPr lang="fr-FR" sz="1600"/>
        </a:p>
      </dgm:t>
    </dgm:pt>
    <dgm:pt modelId="{ED207E31-9122-443D-930E-9E8F46AD292A}" type="sibTrans" cxnId="{5323F70F-04DC-42E5-A8B6-3C157A3A8C09}">
      <dgm:prSet/>
      <dgm:spPr/>
      <dgm:t>
        <a:bodyPr/>
        <a:lstStyle/>
        <a:p>
          <a:endParaRPr lang="fr-FR" sz="1600"/>
        </a:p>
      </dgm:t>
    </dgm:pt>
    <dgm:pt modelId="{C7AAA8F8-581F-4E26-A2B7-CE4682F41F2A}" type="pres">
      <dgm:prSet presAssocID="{9BA497CB-83BC-4630-BF7F-65E19494010B}" presName="diagram" presStyleCnt="0">
        <dgm:presLayoutVars>
          <dgm:dir/>
          <dgm:resizeHandles val="exact"/>
        </dgm:presLayoutVars>
      </dgm:prSet>
      <dgm:spPr/>
    </dgm:pt>
    <dgm:pt modelId="{44970416-493D-4957-A169-CCC4E737A5EC}" type="pres">
      <dgm:prSet presAssocID="{3BE6577F-0CBB-4075-A196-4488FED5AEC2}" presName="node" presStyleLbl="node1" presStyleIdx="0" presStyleCnt="3">
        <dgm:presLayoutVars>
          <dgm:bulletEnabled val="1"/>
        </dgm:presLayoutVars>
      </dgm:prSet>
      <dgm:spPr/>
    </dgm:pt>
    <dgm:pt modelId="{FE8B2F4E-1986-40CE-9B8D-9E2C54E002AD}" type="pres">
      <dgm:prSet presAssocID="{39F7E54F-8FF5-4A09-B96B-A09864AC6C61}" presName="sibTrans" presStyleCnt="0"/>
      <dgm:spPr/>
    </dgm:pt>
    <dgm:pt modelId="{E23780E4-82F3-436A-8F73-D2B88B039BB3}" type="pres">
      <dgm:prSet presAssocID="{CECC9FDD-4724-4485-99D3-99FE4D3195E4}" presName="node" presStyleLbl="node1" presStyleIdx="1" presStyleCnt="3">
        <dgm:presLayoutVars>
          <dgm:bulletEnabled val="1"/>
        </dgm:presLayoutVars>
      </dgm:prSet>
      <dgm:spPr/>
    </dgm:pt>
    <dgm:pt modelId="{567CCBA7-7CAF-4248-B4FE-6C42F434E65A}" type="pres">
      <dgm:prSet presAssocID="{71257A53-D13B-4651-ABC9-536F443A57D9}" presName="sibTrans" presStyleCnt="0"/>
      <dgm:spPr/>
    </dgm:pt>
    <dgm:pt modelId="{60A5F015-74B6-4912-AE9B-F44B8FEC6FB0}" type="pres">
      <dgm:prSet presAssocID="{C0D28A4E-E7B9-4C12-A0D9-0262A783F775}" presName="node" presStyleLbl="node1" presStyleIdx="2" presStyleCnt="3">
        <dgm:presLayoutVars>
          <dgm:bulletEnabled val="1"/>
        </dgm:presLayoutVars>
      </dgm:prSet>
      <dgm:spPr/>
    </dgm:pt>
  </dgm:ptLst>
  <dgm:cxnLst>
    <dgm:cxn modelId="{5323F70F-04DC-42E5-A8B6-3C157A3A8C09}" srcId="{9BA497CB-83BC-4630-BF7F-65E19494010B}" destId="{C0D28A4E-E7B9-4C12-A0D9-0262A783F775}" srcOrd="2" destOrd="0" parTransId="{36E2206E-FC8A-4B41-8FBA-A9EA34492903}" sibTransId="{ED207E31-9122-443D-930E-9E8F46AD292A}"/>
    <dgm:cxn modelId="{A9F4CF18-BA03-4233-AEDD-21D823361617}" type="presOf" srcId="{3BE6577F-0CBB-4075-A196-4488FED5AEC2}" destId="{44970416-493D-4957-A169-CCC4E737A5EC}" srcOrd="0" destOrd="0" presId="urn:microsoft.com/office/officeart/2005/8/layout/default"/>
    <dgm:cxn modelId="{3DAB8C1F-77A8-4FE9-BF6C-1A5E306AB0E6}" type="presOf" srcId="{C0D28A4E-E7B9-4C12-A0D9-0262A783F775}" destId="{60A5F015-74B6-4912-AE9B-F44B8FEC6FB0}" srcOrd="0" destOrd="0" presId="urn:microsoft.com/office/officeart/2005/8/layout/default"/>
    <dgm:cxn modelId="{8B3E1427-1DC6-46C3-98A5-1CFBF1B52135}" srcId="{9BA497CB-83BC-4630-BF7F-65E19494010B}" destId="{CECC9FDD-4724-4485-99D3-99FE4D3195E4}" srcOrd="1" destOrd="0" parTransId="{E1CFD0DE-F20F-4869-B7D8-DF935B094C67}" sibTransId="{71257A53-D13B-4651-ABC9-536F443A57D9}"/>
    <dgm:cxn modelId="{FAEDE566-1377-4A4A-A4B4-C69A444F3C83}" type="presOf" srcId="{CECC9FDD-4724-4485-99D3-99FE4D3195E4}" destId="{E23780E4-82F3-436A-8F73-D2B88B039BB3}" srcOrd="0" destOrd="0" presId="urn:microsoft.com/office/officeart/2005/8/layout/default"/>
    <dgm:cxn modelId="{380651B7-F352-4179-A7A2-FD7512E8F431}" type="presOf" srcId="{9BA497CB-83BC-4630-BF7F-65E19494010B}" destId="{C7AAA8F8-581F-4E26-A2B7-CE4682F41F2A}" srcOrd="0" destOrd="0" presId="urn:microsoft.com/office/officeart/2005/8/layout/default"/>
    <dgm:cxn modelId="{3D4311D9-4F12-4D3D-AD83-1EC0E06981F4}" srcId="{9BA497CB-83BC-4630-BF7F-65E19494010B}" destId="{3BE6577F-0CBB-4075-A196-4488FED5AEC2}" srcOrd="0" destOrd="0" parTransId="{007AC784-A42E-41F0-9184-174E8F6EE1CA}" sibTransId="{39F7E54F-8FF5-4A09-B96B-A09864AC6C61}"/>
    <dgm:cxn modelId="{BB414B26-8C1C-4236-80DE-59D027858835}" type="presParOf" srcId="{C7AAA8F8-581F-4E26-A2B7-CE4682F41F2A}" destId="{44970416-493D-4957-A169-CCC4E737A5EC}" srcOrd="0" destOrd="0" presId="urn:microsoft.com/office/officeart/2005/8/layout/default"/>
    <dgm:cxn modelId="{B38741CF-2251-44D9-BEFB-988391807A04}" type="presParOf" srcId="{C7AAA8F8-581F-4E26-A2B7-CE4682F41F2A}" destId="{FE8B2F4E-1986-40CE-9B8D-9E2C54E002AD}" srcOrd="1" destOrd="0" presId="urn:microsoft.com/office/officeart/2005/8/layout/default"/>
    <dgm:cxn modelId="{C959F32C-D2CB-48A2-AEB2-BF8BCC360736}" type="presParOf" srcId="{C7AAA8F8-581F-4E26-A2B7-CE4682F41F2A}" destId="{E23780E4-82F3-436A-8F73-D2B88B039BB3}" srcOrd="2" destOrd="0" presId="urn:microsoft.com/office/officeart/2005/8/layout/default"/>
    <dgm:cxn modelId="{5067D2D2-C143-42A0-9D8E-4808379E9CA5}" type="presParOf" srcId="{C7AAA8F8-581F-4E26-A2B7-CE4682F41F2A}" destId="{567CCBA7-7CAF-4248-B4FE-6C42F434E65A}" srcOrd="3" destOrd="0" presId="urn:microsoft.com/office/officeart/2005/8/layout/default"/>
    <dgm:cxn modelId="{2E31EBFF-6D2D-41FB-BB39-5DCFB2C46EB5}" type="presParOf" srcId="{C7AAA8F8-581F-4E26-A2B7-CE4682F41F2A}" destId="{60A5F015-74B6-4912-AE9B-F44B8FEC6FB0}"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B2E059-F14B-4B08-BD3F-7BDA7B25066B}"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fr-FR"/>
        </a:p>
      </dgm:t>
    </dgm:pt>
    <dgm:pt modelId="{E00DA793-E406-4B7E-BAC2-F38C5B287316}">
      <dgm:prSet phldrT="[Texte]"/>
      <dgm:spPr/>
      <dgm:t>
        <a:bodyPr/>
        <a:lstStyle/>
        <a:p>
          <a:r>
            <a:rPr lang="fr-FR" b="1" dirty="0"/>
            <a:t>A l’entrée de la formation</a:t>
          </a:r>
        </a:p>
      </dgm:t>
    </dgm:pt>
    <dgm:pt modelId="{31A717BB-D6C4-4976-8B7E-BFC9CA14F7D4}" type="parTrans" cxnId="{2FF40917-0D1C-447D-80DB-B32277B2E3A9}">
      <dgm:prSet/>
      <dgm:spPr/>
      <dgm:t>
        <a:bodyPr/>
        <a:lstStyle/>
        <a:p>
          <a:endParaRPr lang="fr-FR"/>
        </a:p>
      </dgm:t>
    </dgm:pt>
    <dgm:pt modelId="{73E7D150-3695-4C79-B35E-214E7E63BCB1}" type="sibTrans" cxnId="{2FF40917-0D1C-447D-80DB-B32277B2E3A9}">
      <dgm:prSet/>
      <dgm:spPr/>
      <dgm:t>
        <a:bodyPr/>
        <a:lstStyle/>
        <a:p>
          <a:endParaRPr lang="fr-FR"/>
        </a:p>
      </dgm:t>
    </dgm:pt>
    <dgm:pt modelId="{7850885F-730D-4CAE-8C4B-5156D503E497}">
      <dgm:prSet phldrT="[Texte]"/>
      <dgm:spPr/>
      <dgm:t>
        <a:bodyPr/>
        <a:lstStyle/>
        <a:p>
          <a:r>
            <a:rPr lang="fr-FR" b="1" dirty="0"/>
            <a:t>En formation</a:t>
          </a:r>
        </a:p>
      </dgm:t>
    </dgm:pt>
    <dgm:pt modelId="{369D0194-07B4-4C82-B746-6E8E6A858563}" type="parTrans" cxnId="{199EC0A8-4B93-4CFA-A4ED-B7F7B2887503}">
      <dgm:prSet/>
      <dgm:spPr/>
      <dgm:t>
        <a:bodyPr/>
        <a:lstStyle/>
        <a:p>
          <a:endParaRPr lang="fr-FR"/>
        </a:p>
      </dgm:t>
    </dgm:pt>
    <dgm:pt modelId="{1523AD11-A21F-4083-9B6F-EA7F571CCF11}" type="sibTrans" cxnId="{199EC0A8-4B93-4CFA-A4ED-B7F7B2887503}">
      <dgm:prSet/>
      <dgm:spPr/>
      <dgm:t>
        <a:bodyPr/>
        <a:lstStyle/>
        <a:p>
          <a:endParaRPr lang="fr-FR"/>
        </a:p>
      </dgm:t>
    </dgm:pt>
    <dgm:pt modelId="{CA5C67EE-948D-4A53-81ED-2D60EA5E575E}">
      <dgm:prSet phldrT="[Texte]"/>
      <dgm:spPr/>
      <dgm:t>
        <a:bodyPr/>
        <a:lstStyle/>
        <a:p>
          <a:r>
            <a:rPr lang="fr-FR" b="1" dirty="0"/>
            <a:t>En entreprise</a:t>
          </a:r>
        </a:p>
      </dgm:t>
    </dgm:pt>
    <dgm:pt modelId="{39CF3585-BAF2-44E2-9D4B-BD30198A114B}" type="parTrans" cxnId="{FB9A2FAA-07EE-434A-82FC-A4D013D16951}">
      <dgm:prSet/>
      <dgm:spPr/>
      <dgm:t>
        <a:bodyPr/>
        <a:lstStyle/>
        <a:p>
          <a:endParaRPr lang="fr-FR"/>
        </a:p>
      </dgm:t>
    </dgm:pt>
    <dgm:pt modelId="{B0493A91-D40F-4A11-B446-1E458A538B37}" type="sibTrans" cxnId="{FB9A2FAA-07EE-434A-82FC-A4D013D16951}">
      <dgm:prSet/>
      <dgm:spPr/>
      <dgm:t>
        <a:bodyPr/>
        <a:lstStyle/>
        <a:p>
          <a:endParaRPr lang="fr-FR"/>
        </a:p>
      </dgm:t>
    </dgm:pt>
    <dgm:pt modelId="{FC58D4AC-5033-4F43-9280-EC74391140F7}">
      <dgm:prSet/>
      <dgm:spPr/>
      <dgm:t>
        <a:bodyPr/>
        <a:lstStyle/>
        <a:p>
          <a:r>
            <a:rPr lang="fr-FR" b="1" cap="small" baseline="0" dirty="0"/>
            <a:t>Financer la compensation du handicap en formation </a:t>
          </a:r>
        </a:p>
        <a:p>
          <a:r>
            <a:rPr lang="fr-FR" dirty="0"/>
            <a:t>- Majoration du niveau de prise en charge par l’OPCO</a:t>
          </a:r>
        </a:p>
        <a:p>
          <a:r>
            <a:rPr lang="fr-FR" dirty="0"/>
            <a:t>- Aide à l’adaptation des situations de formation</a:t>
          </a:r>
        </a:p>
        <a:p>
          <a:r>
            <a:rPr lang="fr-FR" dirty="0"/>
            <a:t>+ Aides à la personne mobilisables </a:t>
          </a:r>
          <a:r>
            <a:rPr lang="fr-FR" u="sng" dirty="0"/>
            <a:t>par le bénéficiaire</a:t>
          </a:r>
          <a:r>
            <a:rPr lang="fr-FR" dirty="0"/>
            <a:t> (aide technique, aide au déplacement en compensation du handicap, aide à l’achat de prothèse auditive, ..) </a:t>
          </a:r>
        </a:p>
      </dgm:t>
    </dgm:pt>
    <dgm:pt modelId="{7DAC1DBD-6CC7-417C-80D5-413EA1806C49}" type="parTrans" cxnId="{A0856E89-8BDF-417E-8544-23C626A80A6E}">
      <dgm:prSet/>
      <dgm:spPr/>
      <dgm:t>
        <a:bodyPr/>
        <a:lstStyle/>
        <a:p>
          <a:endParaRPr lang="fr-FR"/>
        </a:p>
      </dgm:t>
    </dgm:pt>
    <dgm:pt modelId="{236EC73E-5D3A-425C-9CC9-446FB388052A}" type="sibTrans" cxnId="{A0856E89-8BDF-417E-8544-23C626A80A6E}">
      <dgm:prSet/>
      <dgm:spPr/>
      <dgm:t>
        <a:bodyPr/>
        <a:lstStyle/>
        <a:p>
          <a:endParaRPr lang="fr-FR"/>
        </a:p>
      </dgm:t>
    </dgm:pt>
    <dgm:pt modelId="{1497CE55-9813-4381-9E08-E600E91ADAD9}">
      <dgm:prSet/>
      <dgm:spPr>
        <a:blipFill rotWithShape="0">
          <a:blip xmlns:r="http://schemas.openxmlformats.org/officeDocument/2006/relationships" r:embed="rId1"/>
          <a:srcRect/>
          <a:stretch>
            <a:fillRect l="-246000" r="-246000"/>
          </a:stretch>
        </a:blipFill>
      </dgm:spPr>
      <dgm:t>
        <a:bodyPr/>
        <a:lstStyle/>
        <a:p>
          <a:r>
            <a:rPr lang="fr-FR" b="1" cap="small" baseline="0" dirty="0"/>
            <a:t>Faciliter l’émergence de solutions pour adapter le parcours de formation</a:t>
          </a:r>
        </a:p>
      </dgm:t>
    </dgm:pt>
    <dgm:pt modelId="{9A515D8A-441F-4407-B64F-B7EC5A002A32}" type="parTrans" cxnId="{9D7BF0C9-6DDF-426C-BD79-0E759A5F0459}">
      <dgm:prSet/>
      <dgm:spPr/>
      <dgm:t>
        <a:bodyPr/>
        <a:lstStyle/>
        <a:p>
          <a:endParaRPr lang="fr-FR"/>
        </a:p>
      </dgm:t>
    </dgm:pt>
    <dgm:pt modelId="{FD192E67-0D98-4836-835D-F9DF9F7014C2}" type="sibTrans" cxnId="{9D7BF0C9-6DDF-426C-BD79-0E759A5F0459}">
      <dgm:prSet/>
      <dgm:spPr/>
      <dgm:t>
        <a:bodyPr/>
        <a:lstStyle/>
        <a:p>
          <a:endParaRPr lang="fr-FR"/>
        </a:p>
      </dgm:t>
    </dgm:pt>
    <dgm:pt modelId="{2B2E49E9-C8AB-487D-B4B5-104E791FFD96}">
      <dgm:prSet/>
      <dgm:spPr/>
      <dgm:t>
        <a:bodyPr/>
        <a:lstStyle/>
        <a:p>
          <a:r>
            <a:rPr lang="fr-FR" b="1" cap="small" baseline="0" dirty="0"/>
            <a:t>Soutenir l’employeur</a:t>
          </a:r>
        </a:p>
        <a:p>
          <a:r>
            <a:rPr lang="fr-FR" b="0" cap="none" baseline="0" dirty="0"/>
            <a:t>-Aide à l’embauche en alternance</a:t>
          </a:r>
        </a:p>
        <a:p>
          <a:r>
            <a:rPr lang="fr-FR" b="0" cap="none" baseline="0" dirty="0"/>
            <a:t>-Aide à l’accueil et à l’intégration</a:t>
          </a:r>
        </a:p>
        <a:p>
          <a:r>
            <a:rPr lang="fr-FR" b="0" cap="none" baseline="0" dirty="0"/>
            <a:t>- Aide à l’adaptation des situations de travail</a:t>
          </a:r>
        </a:p>
        <a:p>
          <a:endParaRPr lang="fr-FR" b="1" cap="small" baseline="0" dirty="0"/>
        </a:p>
      </dgm:t>
    </dgm:pt>
    <dgm:pt modelId="{CE28CFDA-4279-4219-B72B-3FDE73821FCD}" type="parTrans" cxnId="{51738289-F70B-4A29-BA65-763D947FC43B}">
      <dgm:prSet/>
      <dgm:spPr/>
      <dgm:t>
        <a:bodyPr/>
        <a:lstStyle/>
        <a:p>
          <a:endParaRPr lang="fr-FR"/>
        </a:p>
      </dgm:t>
    </dgm:pt>
    <dgm:pt modelId="{6A69DD6E-32D7-4C4D-BC40-9157B77F7420}" type="sibTrans" cxnId="{51738289-F70B-4A29-BA65-763D947FC43B}">
      <dgm:prSet/>
      <dgm:spPr/>
      <dgm:t>
        <a:bodyPr/>
        <a:lstStyle/>
        <a:p>
          <a:endParaRPr lang="fr-FR"/>
        </a:p>
      </dgm:t>
    </dgm:pt>
    <dgm:pt modelId="{3C7EF907-B24C-476A-8F48-7EF868356B65}">
      <dgm:prSet/>
      <dgm:spPr/>
      <dgm:t>
        <a:bodyPr/>
        <a:lstStyle/>
        <a:p>
          <a:r>
            <a:rPr lang="fr-FR" dirty="0"/>
            <a:t>Etc..</a:t>
          </a:r>
        </a:p>
      </dgm:t>
    </dgm:pt>
    <dgm:pt modelId="{7086B72C-3E38-4C42-8887-C78AAEDE9045}" type="parTrans" cxnId="{FCC94CC9-3DFA-483A-9DDF-C5000D07AC8C}">
      <dgm:prSet/>
      <dgm:spPr/>
      <dgm:t>
        <a:bodyPr/>
        <a:lstStyle/>
        <a:p>
          <a:endParaRPr lang="fr-FR"/>
        </a:p>
      </dgm:t>
    </dgm:pt>
    <dgm:pt modelId="{620BBFF3-F727-4EF4-B34A-8F69B205C982}" type="sibTrans" cxnId="{FCC94CC9-3DFA-483A-9DDF-C5000D07AC8C}">
      <dgm:prSet/>
      <dgm:spPr/>
      <dgm:t>
        <a:bodyPr/>
        <a:lstStyle/>
        <a:p>
          <a:endParaRPr lang="fr-FR"/>
        </a:p>
      </dgm:t>
    </dgm:pt>
    <dgm:pt modelId="{0731EE2C-60A6-4757-A2E8-F905400BB4FE}" type="pres">
      <dgm:prSet presAssocID="{90B2E059-F14B-4B08-BD3F-7BDA7B25066B}" presName="Name0" presStyleCnt="0">
        <dgm:presLayoutVars>
          <dgm:dir/>
          <dgm:animLvl val="lvl"/>
          <dgm:resizeHandles val="exact"/>
        </dgm:presLayoutVars>
      </dgm:prSet>
      <dgm:spPr/>
    </dgm:pt>
    <dgm:pt modelId="{1D389E3D-6A95-4E3E-961F-C2B3BEF777FB}" type="pres">
      <dgm:prSet presAssocID="{90B2E059-F14B-4B08-BD3F-7BDA7B25066B}" presName="dummy" presStyleCnt="0"/>
      <dgm:spPr/>
    </dgm:pt>
    <dgm:pt modelId="{F57DF3C6-98A5-41BF-9A64-74CAEA3F0D83}" type="pres">
      <dgm:prSet presAssocID="{90B2E059-F14B-4B08-BD3F-7BDA7B25066B}" presName="linH" presStyleCnt="0"/>
      <dgm:spPr/>
    </dgm:pt>
    <dgm:pt modelId="{41F72308-50D8-4A78-8244-760E2A6200C8}" type="pres">
      <dgm:prSet presAssocID="{90B2E059-F14B-4B08-BD3F-7BDA7B25066B}" presName="padding1" presStyleCnt="0"/>
      <dgm:spPr/>
    </dgm:pt>
    <dgm:pt modelId="{EABA3843-7E2C-4765-8358-5F77F0CA6E69}" type="pres">
      <dgm:prSet presAssocID="{E00DA793-E406-4B7E-BAC2-F38C5B287316}" presName="linV" presStyleCnt="0"/>
      <dgm:spPr/>
    </dgm:pt>
    <dgm:pt modelId="{9AEB94A1-8C2A-4F13-80FE-3D28755443DF}" type="pres">
      <dgm:prSet presAssocID="{E00DA793-E406-4B7E-BAC2-F38C5B287316}" presName="spVertical1" presStyleCnt="0"/>
      <dgm:spPr/>
    </dgm:pt>
    <dgm:pt modelId="{540BDF00-9A51-4F29-8427-8E05581A87DC}" type="pres">
      <dgm:prSet presAssocID="{E00DA793-E406-4B7E-BAC2-F38C5B287316}" presName="parTx" presStyleLbl="revTx" presStyleIdx="0" presStyleCnt="6">
        <dgm:presLayoutVars>
          <dgm:chMax val="0"/>
          <dgm:chPref val="0"/>
          <dgm:bulletEnabled val="1"/>
        </dgm:presLayoutVars>
      </dgm:prSet>
      <dgm:spPr/>
    </dgm:pt>
    <dgm:pt modelId="{806FCF4B-08AB-45DC-8DE1-C6076679DDB4}" type="pres">
      <dgm:prSet presAssocID="{E00DA793-E406-4B7E-BAC2-F38C5B287316}" presName="spVertical2" presStyleCnt="0"/>
      <dgm:spPr/>
    </dgm:pt>
    <dgm:pt modelId="{D801A30E-42E2-4347-86F3-670009C101C2}" type="pres">
      <dgm:prSet presAssocID="{E00DA793-E406-4B7E-BAC2-F38C5B287316}" presName="spVertical3" presStyleCnt="0"/>
      <dgm:spPr/>
    </dgm:pt>
    <dgm:pt modelId="{80E68EF7-3342-410B-8E98-44F18F22F22B}" type="pres">
      <dgm:prSet presAssocID="{E00DA793-E406-4B7E-BAC2-F38C5B287316}" presName="desTx" presStyleLbl="revTx" presStyleIdx="1" presStyleCnt="6">
        <dgm:presLayoutVars>
          <dgm:bulletEnabled val="1"/>
        </dgm:presLayoutVars>
      </dgm:prSet>
      <dgm:spPr/>
    </dgm:pt>
    <dgm:pt modelId="{9C3AD618-7053-4BB1-A040-6701D07D8604}" type="pres">
      <dgm:prSet presAssocID="{73E7D150-3695-4C79-B35E-214E7E63BCB1}" presName="space" presStyleCnt="0"/>
      <dgm:spPr/>
    </dgm:pt>
    <dgm:pt modelId="{7C66C93D-86CD-4FA6-A02C-EF18516C532F}" type="pres">
      <dgm:prSet presAssocID="{7850885F-730D-4CAE-8C4B-5156D503E497}" presName="linV" presStyleCnt="0"/>
      <dgm:spPr/>
    </dgm:pt>
    <dgm:pt modelId="{5C7E5AB5-F584-46CA-A684-DB7F184EFD48}" type="pres">
      <dgm:prSet presAssocID="{7850885F-730D-4CAE-8C4B-5156D503E497}" presName="spVertical1" presStyleCnt="0"/>
      <dgm:spPr/>
    </dgm:pt>
    <dgm:pt modelId="{CF621472-D7D1-4919-B1D0-78F2E2F1A2C4}" type="pres">
      <dgm:prSet presAssocID="{7850885F-730D-4CAE-8C4B-5156D503E497}" presName="parTx" presStyleLbl="revTx" presStyleIdx="2" presStyleCnt="6">
        <dgm:presLayoutVars>
          <dgm:chMax val="0"/>
          <dgm:chPref val="0"/>
          <dgm:bulletEnabled val="1"/>
        </dgm:presLayoutVars>
      </dgm:prSet>
      <dgm:spPr/>
    </dgm:pt>
    <dgm:pt modelId="{B027C86A-8C73-4D73-91CC-8123A69B354E}" type="pres">
      <dgm:prSet presAssocID="{7850885F-730D-4CAE-8C4B-5156D503E497}" presName="spVertical2" presStyleCnt="0"/>
      <dgm:spPr/>
    </dgm:pt>
    <dgm:pt modelId="{4F94F2A1-E0CB-4ACF-B48C-BD69FCA99118}" type="pres">
      <dgm:prSet presAssocID="{7850885F-730D-4CAE-8C4B-5156D503E497}" presName="spVertical3" presStyleCnt="0"/>
      <dgm:spPr/>
    </dgm:pt>
    <dgm:pt modelId="{861A983B-3581-412B-A026-5FC8A7083DAA}" type="pres">
      <dgm:prSet presAssocID="{7850885F-730D-4CAE-8C4B-5156D503E497}" presName="desTx" presStyleLbl="revTx" presStyleIdx="3" presStyleCnt="6" custLinFactNeighborX="-924" custLinFactNeighborY="-16290">
        <dgm:presLayoutVars>
          <dgm:bulletEnabled val="1"/>
        </dgm:presLayoutVars>
      </dgm:prSet>
      <dgm:spPr/>
    </dgm:pt>
    <dgm:pt modelId="{5F7C5784-3380-493F-B288-FF4CA1556DCD}" type="pres">
      <dgm:prSet presAssocID="{1523AD11-A21F-4083-9B6F-EA7F571CCF11}" presName="space" presStyleCnt="0"/>
      <dgm:spPr/>
    </dgm:pt>
    <dgm:pt modelId="{82754189-FCF1-4153-B5A2-7A1C2BB1045B}" type="pres">
      <dgm:prSet presAssocID="{CA5C67EE-948D-4A53-81ED-2D60EA5E575E}" presName="linV" presStyleCnt="0"/>
      <dgm:spPr/>
    </dgm:pt>
    <dgm:pt modelId="{F9B70710-3BF1-43B0-B9E1-0337C1F77BA7}" type="pres">
      <dgm:prSet presAssocID="{CA5C67EE-948D-4A53-81ED-2D60EA5E575E}" presName="spVertical1" presStyleCnt="0"/>
      <dgm:spPr/>
    </dgm:pt>
    <dgm:pt modelId="{CBB8977C-3E48-4A78-B1BC-E13C7BF7B38A}" type="pres">
      <dgm:prSet presAssocID="{CA5C67EE-948D-4A53-81ED-2D60EA5E575E}" presName="parTx" presStyleLbl="revTx" presStyleIdx="4" presStyleCnt="6">
        <dgm:presLayoutVars>
          <dgm:chMax val="0"/>
          <dgm:chPref val="0"/>
          <dgm:bulletEnabled val="1"/>
        </dgm:presLayoutVars>
      </dgm:prSet>
      <dgm:spPr/>
    </dgm:pt>
    <dgm:pt modelId="{01DB7CF5-7241-4BE4-93A4-74DE89C6B83C}" type="pres">
      <dgm:prSet presAssocID="{CA5C67EE-948D-4A53-81ED-2D60EA5E575E}" presName="spVertical2" presStyleCnt="0"/>
      <dgm:spPr/>
    </dgm:pt>
    <dgm:pt modelId="{DE0316D9-55FA-4723-B62F-E975D8A077F8}" type="pres">
      <dgm:prSet presAssocID="{CA5C67EE-948D-4A53-81ED-2D60EA5E575E}" presName="spVertical3" presStyleCnt="0"/>
      <dgm:spPr/>
    </dgm:pt>
    <dgm:pt modelId="{1C73B34F-D034-4FF8-837D-78F1283F531E}" type="pres">
      <dgm:prSet presAssocID="{CA5C67EE-948D-4A53-81ED-2D60EA5E575E}" presName="desTx" presStyleLbl="revTx" presStyleIdx="5" presStyleCnt="6">
        <dgm:presLayoutVars>
          <dgm:bulletEnabled val="1"/>
        </dgm:presLayoutVars>
      </dgm:prSet>
      <dgm:spPr/>
    </dgm:pt>
    <dgm:pt modelId="{8CB2DA89-9240-4F1E-946A-997EA9D3175C}" type="pres">
      <dgm:prSet presAssocID="{90B2E059-F14B-4B08-BD3F-7BDA7B25066B}" presName="padding2" presStyleCnt="0"/>
      <dgm:spPr/>
    </dgm:pt>
    <dgm:pt modelId="{5376A6E7-744C-4C64-A7DB-5012F9BF230C}" type="pres">
      <dgm:prSet presAssocID="{90B2E059-F14B-4B08-BD3F-7BDA7B25066B}" presName="negArrow" presStyleCnt="0"/>
      <dgm:spPr/>
    </dgm:pt>
    <dgm:pt modelId="{50622582-9D3D-43F4-9B45-07FFD3F81D0B}" type="pres">
      <dgm:prSet presAssocID="{90B2E059-F14B-4B08-BD3F-7BDA7B25066B}" presName="backgroundArrow" presStyleLbl="node1" presStyleIdx="0" presStyleCnt="1" custLinFactNeighborX="2174" custLinFactNeighborY="2157"/>
      <dgm:spPr>
        <a:solidFill>
          <a:schemeClr val="bg2">
            <a:lumMod val="75000"/>
          </a:schemeClr>
        </a:solidFill>
      </dgm:spPr>
    </dgm:pt>
  </dgm:ptLst>
  <dgm:cxnLst>
    <dgm:cxn modelId="{FB32110A-0E88-4D0B-A963-B4EF80045993}" type="presOf" srcId="{90B2E059-F14B-4B08-BD3F-7BDA7B25066B}" destId="{0731EE2C-60A6-4757-A2E8-F905400BB4FE}" srcOrd="0" destOrd="0" presId="urn:microsoft.com/office/officeart/2005/8/layout/hProcess3"/>
    <dgm:cxn modelId="{2FF40917-0D1C-447D-80DB-B32277B2E3A9}" srcId="{90B2E059-F14B-4B08-BD3F-7BDA7B25066B}" destId="{E00DA793-E406-4B7E-BAC2-F38C5B287316}" srcOrd="0" destOrd="0" parTransId="{31A717BB-D6C4-4976-8B7E-BFC9CA14F7D4}" sibTransId="{73E7D150-3695-4C79-B35E-214E7E63BCB1}"/>
    <dgm:cxn modelId="{FC399A3B-8FF5-4541-9D91-6A7BD4DB2464}" type="presOf" srcId="{CA5C67EE-948D-4A53-81ED-2D60EA5E575E}" destId="{CBB8977C-3E48-4A78-B1BC-E13C7BF7B38A}" srcOrd="0" destOrd="0" presId="urn:microsoft.com/office/officeart/2005/8/layout/hProcess3"/>
    <dgm:cxn modelId="{B7461944-7521-4E8A-AD98-B57AB87E674A}" type="presOf" srcId="{2B2E49E9-C8AB-487D-B4B5-104E791FFD96}" destId="{1C73B34F-D034-4FF8-837D-78F1283F531E}" srcOrd="0" destOrd="0" presId="urn:microsoft.com/office/officeart/2005/8/layout/hProcess3"/>
    <dgm:cxn modelId="{81594565-7408-4F2C-B1F6-C0F1EC806D86}" type="presOf" srcId="{FC58D4AC-5033-4F43-9280-EC74391140F7}" destId="{80E68EF7-3342-410B-8E98-44F18F22F22B}" srcOrd="0" destOrd="0" presId="urn:microsoft.com/office/officeart/2005/8/layout/hProcess3"/>
    <dgm:cxn modelId="{9F362F48-4949-4C97-9329-D1205F62B35E}" type="presOf" srcId="{7850885F-730D-4CAE-8C4B-5156D503E497}" destId="{CF621472-D7D1-4919-B1D0-78F2E2F1A2C4}" srcOrd="0" destOrd="0" presId="urn:microsoft.com/office/officeart/2005/8/layout/hProcess3"/>
    <dgm:cxn modelId="{2112A34C-EAB1-48E3-974D-49AEBCA84695}" type="presOf" srcId="{E00DA793-E406-4B7E-BAC2-F38C5B287316}" destId="{540BDF00-9A51-4F29-8427-8E05581A87DC}" srcOrd="0" destOrd="0" presId="urn:microsoft.com/office/officeart/2005/8/layout/hProcess3"/>
    <dgm:cxn modelId="{5B55B381-66F1-4444-9D49-C8EA84AB1A34}" type="presOf" srcId="{1497CE55-9813-4381-9E08-E600E91ADAD9}" destId="{861A983B-3581-412B-A026-5FC8A7083DAA}" srcOrd="0" destOrd="0" presId="urn:microsoft.com/office/officeart/2005/8/layout/hProcess3"/>
    <dgm:cxn modelId="{A0856E89-8BDF-417E-8544-23C626A80A6E}" srcId="{E00DA793-E406-4B7E-BAC2-F38C5B287316}" destId="{FC58D4AC-5033-4F43-9280-EC74391140F7}" srcOrd="0" destOrd="0" parTransId="{7DAC1DBD-6CC7-417C-80D5-413EA1806C49}" sibTransId="{236EC73E-5D3A-425C-9CC9-446FB388052A}"/>
    <dgm:cxn modelId="{51738289-F70B-4A29-BA65-763D947FC43B}" srcId="{CA5C67EE-948D-4A53-81ED-2D60EA5E575E}" destId="{2B2E49E9-C8AB-487D-B4B5-104E791FFD96}" srcOrd="0" destOrd="0" parTransId="{CE28CFDA-4279-4219-B72B-3FDE73821FCD}" sibTransId="{6A69DD6E-32D7-4C4D-BC40-9157B77F7420}"/>
    <dgm:cxn modelId="{199EC0A8-4B93-4CFA-A4ED-B7F7B2887503}" srcId="{90B2E059-F14B-4B08-BD3F-7BDA7B25066B}" destId="{7850885F-730D-4CAE-8C4B-5156D503E497}" srcOrd="1" destOrd="0" parTransId="{369D0194-07B4-4C82-B746-6E8E6A858563}" sibTransId="{1523AD11-A21F-4083-9B6F-EA7F571CCF11}"/>
    <dgm:cxn modelId="{FB9A2FAA-07EE-434A-82FC-A4D013D16951}" srcId="{90B2E059-F14B-4B08-BD3F-7BDA7B25066B}" destId="{CA5C67EE-948D-4A53-81ED-2D60EA5E575E}" srcOrd="2" destOrd="0" parTransId="{39CF3585-BAF2-44E2-9D4B-BD30198A114B}" sibTransId="{B0493A91-D40F-4A11-B446-1E458A538B37}"/>
    <dgm:cxn modelId="{FCC94CC9-3DFA-483A-9DDF-C5000D07AC8C}" srcId="{E00DA793-E406-4B7E-BAC2-F38C5B287316}" destId="{3C7EF907-B24C-476A-8F48-7EF868356B65}" srcOrd="1" destOrd="0" parTransId="{7086B72C-3E38-4C42-8887-C78AAEDE9045}" sibTransId="{620BBFF3-F727-4EF4-B34A-8F69B205C982}"/>
    <dgm:cxn modelId="{9D7BF0C9-6DDF-426C-BD79-0E759A5F0459}" srcId="{7850885F-730D-4CAE-8C4B-5156D503E497}" destId="{1497CE55-9813-4381-9E08-E600E91ADAD9}" srcOrd="0" destOrd="0" parTransId="{9A515D8A-441F-4407-B64F-B7EC5A002A32}" sibTransId="{FD192E67-0D98-4836-835D-F9DF9F7014C2}"/>
    <dgm:cxn modelId="{AB41C8FC-1F43-4E27-9FD8-BA908F049E53}" type="presOf" srcId="{3C7EF907-B24C-476A-8F48-7EF868356B65}" destId="{80E68EF7-3342-410B-8E98-44F18F22F22B}" srcOrd="0" destOrd="1" presId="urn:microsoft.com/office/officeart/2005/8/layout/hProcess3"/>
    <dgm:cxn modelId="{82453772-BEA4-48F9-93B7-89ECF1778006}" type="presParOf" srcId="{0731EE2C-60A6-4757-A2E8-F905400BB4FE}" destId="{1D389E3D-6A95-4E3E-961F-C2B3BEF777FB}" srcOrd="0" destOrd="0" presId="urn:microsoft.com/office/officeart/2005/8/layout/hProcess3"/>
    <dgm:cxn modelId="{33A54B04-B4DC-4963-BD0D-C174DDC05376}" type="presParOf" srcId="{0731EE2C-60A6-4757-A2E8-F905400BB4FE}" destId="{F57DF3C6-98A5-41BF-9A64-74CAEA3F0D83}" srcOrd="1" destOrd="0" presId="urn:microsoft.com/office/officeart/2005/8/layout/hProcess3"/>
    <dgm:cxn modelId="{740933EF-C974-43C2-B3B5-A362C8AEAD45}" type="presParOf" srcId="{F57DF3C6-98A5-41BF-9A64-74CAEA3F0D83}" destId="{41F72308-50D8-4A78-8244-760E2A6200C8}" srcOrd="0" destOrd="0" presId="urn:microsoft.com/office/officeart/2005/8/layout/hProcess3"/>
    <dgm:cxn modelId="{3C1A911E-C0EC-4597-85EE-6280977B54EA}" type="presParOf" srcId="{F57DF3C6-98A5-41BF-9A64-74CAEA3F0D83}" destId="{EABA3843-7E2C-4765-8358-5F77F0CA6E69}" srcOrd="1" destOrd="0" presId="urn:microsoft.com/office/officeart/2005/8/layout/hProcess3"/>
    <dgm:cxn modelId="{33CBF6AB-FBE0-4B69-8355-AC9B9F5A68B6}" type="presParOf" srcId="{EABA3843-7E2C-4765-8358-5F77F0CA6E69}" destId="{9AEB94A1-8C2A-4F13-80FE-3D28755443DF}" srcOrd="0" destOrd="0" presId="urn:microsoft.com/office/officeart/2005/8/layout/hProcess3"/>
    <dgm:cxn modelId="{2C4399FA-488E-4228-ADBC-5294E37A8FF5}" type="presParOf" srcId="{EABA3843-7E2C-4765-8358-5F77F0CA6E69}" destId="{540BDF00-9A51-4F29-8427-8E05581A87DC}" srcOrd="1" destOrd="0" presId="urn:microsoft.com/office/officeart/2005/8/layout/hProcess3"/>
    <dgm:cxn modelId="{A5339E48-323C-4258-B30F-A8DBF2DB371B}" type="presParOf" srcId="{EABA3843-7E2C-4765-8358-5F77F0CA6E69}" destId="{806FCF4B-08AB-45DC-8DE1-C6076679DDB4}" srcOrd="2" destOrd="0" presId="urn:microsoft.com/office/officeart/2005/8/layout/hProcess3"/>
    <dgm:cxn modelId="{D7A40E06-6489-4454-ADFD-7D2966B0A71C}" type="presParOf" srcId="{EABA3843-7E2C-4765-8358-5F77F0CA6E69}" destId="{D801A30E-42E2-4347-86F3-670009C101C2}" srcOrd="3" destOrd="0" presId="urn:microsoft.com/office/officeart/2005/8/layout/hProcess3"/>
    <dgm:cxn modelId="{CF462C86-5A44-4539-A1CC-5BBE88919D49}" type="presParOf" srcId="{EABA3843-7E2C-4765-8358-5F77F0CA6E69}" destId="{80E68EF7-3342-410B-8E98-44F18F22F22B}" srcOrd="4" destOrd="0" presId="urn:microsoft.com/office/officeart/2005/8/layout/hProcess3"/>
    <dgm:cxn modelId="{65CDC5A4-4437-4CE2-B203-372E2576E025}" type="presParOf" srcId="{F57DF3C6-98A5-41BF-9A64-74CAEA3F0D83}" destId="{9C3AD618-7053-4BB1-A040-6701D07D8604}" srcOrd="2" destOrd="0" presId="urn:microsoft.com/office/officeart/2005/8/layout/hProcess3"/>
    <dgm:cxn modelId="{EFD80423-727C-4306-A6EA-F4880780F5B7}" type="presParOf" srcId="{F57DF3C6-98A5-41BF-9A64-74CAEA3F0D83}" destId="{7C66C93D-86CD-4FA6-A02C-EF18516C532F}" srcOrd="3" destOrd="0" presId="urn:microsoft.com/office/officeart/2005/8/layout/hProcess3"/>
    <dgm:cxn modelId="{88DE2788-67D4-4B74-B4E7-5A9B54949C75}" type="presParOf" srcId="{7C66C93D-86CD-4FA6-A02C-EF18516C532F}" destId="{5C7E5AB5-F584-46CA-A684-DB7F184EFD48}" srcOrd="0" destOrd="0" presId="urn:microsoft.com/office/officeart/2005/8/layout/hProcess3"/>
    <dgm:cxn modelId="{357396C2-038E-438B-897D-005D820E59A5}" type="presParOf" srcId="{7C66C93D-86CD-4FA6-A02C-EF18516C532F}" destId="{CF621472-D7D1-4919-B1D0-78F2E2F1A2C4}" srcOrd="1" destOrd="0" presId="urn:microsoft.com/office/officeart/2005/8/layout/hProcess3"/>
    <dgm:cxn modelId="{4E180DC8-FA18-40A6-A9FD-F33430C3F0B8}" type="presParOf" srcId="{7C66C93D-86CD-4FA6-A02C-EF18516C532F}" destId="{B027C86A-8C73-4D73-91CC-8123A69B354E}" srcOrd="2" destOrd="0" presId="urn:microsoft.com/office/officeart/2005/8/layout/hProcess3"/>
    <dgm:cxn modelId="{9FF0C4F6-1F61-4024-B56B-309BD506031C}" type="presParOf" srcId="{7C66C93D-86CD-4FA6-A02C-EF18516C532F}" destId="{4F94F2A1-E0CB-4ACF-B48C-BD69FCA99118}" srcOrd="3" destOrd="0" presId="urn:microsoft.com/office/officeart/2005/8/layout/hProcess3"/>
    <dgm:cxn modelId="{01F79E81-F22E-4014-9736-F64C1D60DD42}" type="presParOf" srcId="{7C66C93D-86CD-4FA6-A02C-EF18516C532F}" destId="{861A983B-3581-412B-A026-5FC8A7083DAA}" srcOrd="4" destOrd="0" presId="urn:microsoft.com/office/officeart/2005/8/layout/hProcess3"/>
    <dgm:cxn modelId="{881DF640-D33F-4125-BC0A-2EFBEDEACA82}" type="presParOf" srcId="{F57DF3C6-98A5-41BF-9A64-74CAEA3F0D83}" destId="{5F7C5784-3380-493F-B288-FF4CA1556DCD}" srcOrd="4" destOrd="0" presId="urn:microsoft.com/office/officeart/2005/8/layout/hProcess3"/>
    <dgm:cxn modelId="{CB4A141F-4DFD-46EE-941D-2A334D65D8D3}" type="presParOf" srcId="{F57DF3C6-98A5-41BF-9A64-74CAEA3F0D83}" destId="{82754189-FCF1-4153-B5A2-7A1C2BB1045B}" srcOrd="5" destOrd="0" presId="urn:microsoft.com/office/officeart/2005/8/layout/hProcess3"/>
    <dgm:cxn modelId="{978FA76E-CA87-44A5-BD81-6A376CB52DD7}" type="presParOf" srcId="{82754189-FCF1-4153-B5A2-7A1C2BB1045B}" destId="{F9B70710-3BF1-43B0-B9E1-0337C1F77BA7}" srcOrd="0" destOrd="0" presId="urn:microsoft.com/office/officeart/2005/8/layout/hProcess3"/>
    <dgm:cxn modelId="{7F1052B2-69EB-43AC-B558-15AD9CD5DDF1}" type="presParOf" srcId="{82754189-FCF1-4153-B5A2-7A1C2BB1045B}" destId="{CBB8977C-3E48-4A78-B1BC-E13C7BF7B38A}" srcOrd="1" destOrd="0" presId="urn:microsoft.com/office/officeart/2005/8/layout/hProcess3"/>
    <dgm:cxn modelId="{6978C44C-35F7-418F-9836-7ABE34D23157}" type="presParOf" srcId="{82754189-FCF1-4153-B5A2-7A1C2BB1045B}" destId="{01DB7CF5-7241-4BE4-93A4-74DE89C6B83C}" srcOrd="2" destOrd="0" presId="urn:microsoft.com/office/officeart/2005/8/layout/hProcess3"/>
    <dgm:cxn modelId="{96757B55-6ACF-4443-A9CD-207A768CECDA}" type="presParOf" srcId="{82754189-FCF1-4153-B5A2-7A1C2BB1045B}" destId="{DE0316D9-55FA-4723-B62F-E975D8A077F8}" srcOrd="3" destOrd="0" presId="urn:microsoft.com/office/officeart/2005/8/layout/hProcess3"/>
    <dgm:cxn modelId="{CADCE561-1192-40F0-A402-73D793694A9D}" type="presParOf" srcId="{82754189-FCF1-4153-B5A2-7A1C2BB1045B}" destId="{1C73B34F-D034-4FF8-837D-78F1283F531E}" srcOrd="4" destOrd="0" presId="urn:microsoft.com/office/officeart/2005/8/layout/hProcess3"/>
    <dgm:cxn modelId="{0624C788-A886-4CB9-B639-37B5D4545603}" type="presParOf" srcId="{F57DF3C6-98A5-41BF-9A64-74CAEA3F0D83}" destId="{8CB2DA89-9240-4F1E-946A-997EA9D3175C}" srcOrd="6" destOrd="0" presId="urn:microsoft.com/office/officeart/2005/8/layout/hProcess3"/>
    <dgm:cxn modelId="{9F95D03F-F5FF-4B31-98B1-9FB6F6DBBD73}" type="presParOf" srcId="{F57DF3C6-98A5-41BF-9A64-74CAEA3F0D83}" destId="{5376A6E7-744C-4C64-A7DB-5012F9BF230C}" srcOrd="7" destOrd="0" presId="urn:microsoft.com/office/officeart/2005/8/layout/hProcess3"/>
    <dgm:cxn modelId="{99A920FD-1BD0-40C2-AC51-E823B242282E}" type="presParOf" srcId="{F57DF3C6-98A5-41BF-9A64-74CAEA3F0D83}" destId="{50622582-9D3D-43F4-9B45-07FFD3F81D0B}" srcOrd="8"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57C-A62D-43E7-AF9C-DFB4BD63458A}">
      <dsp:nvSpPr>
        <dsp:cNvPr id="0" name=""/>
        <dsp:cNvSpPr/>
      </dsp:nvSpPr>
      <dsp:spPr>
        <a:xfrm>
          <a:off x="10362" y="0"/>
          <a:ext cx="1588604" cy="723972"/>
        </a:xfrm>
        <a:prstGeom prst="roundRect">
          <a:avLst>
            <a:gd name="adj" fmla="val 10000"/>
          </a:avLst>
        </a:prstGeom>
        <a:solidFill>
          <a:srgbClr val="F2743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fr-FR" sz="1800" b="1" kern="1200" dirty="0">
              <a:solidFill>
                <a:sysClr val="window" lastClr="FFFFFF"/>
              </a:solidFill>
              <a:latin typeface="Calibri"/>
              <a:ea typeface="+mn-ea"/>
              <a:cs typeface="+mn-cs"/>
            </a:rPr>
            <a:t>Analyser</a:t>
          </a:r>
        </a:p>
      </dsp:txBody>
      <dsp:txXfrm>
        <a:off x="24498" y="14136"/>
        <a:ext cx="1560332" cy="454376"/>
      </dsp:txXfrm>
    </dsp:sp>
    <dsp:sp modelId="{BD9E0199-D534-493E-99A3-78E7EE52F453}">
      <dsp:nvSpPr>
        <dsp:cNvPr id="0" name=""/>
        <dsp:cNvSpPr/>
      </dsp:nvSpPr>
      <dsp:spPr>
        <a:xfrm>
          <a:off x="335421" y="482648"/>
          <a:ext cx="1588604" cy="3586511"/>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solidFill>
                <a:sysClr val="windowText" lastClr="000000">
                  <a:lumMod val="50000"/>
                </a:sysClr>
              </a:solidFill>
              <a:latin typeface="Calibri"/>
              <a:ea typeface="+mn-ea"/>
              <a:cs typeface="+mn-cs"/>
            </a:rPr>
            <a:t>Les </a:t>
          </a:r>
          <a:r>
            <a:rPr lang="fr-FR" sz="1200" b="1" kern="1200" dirty="0">
              <a:solidFill>
                <a:sysClr val="windowText" lastClr="000000">
                  <a:lumMod val="50000"/>
                </a:sysClr>
              </a:solidFill>
              <a:latin typeface="Calibri"/>
              <a:ea typeface="+mn-ea"/>
              <a:cs typeface="+mn-cs"/>
            </a:rPr>
            <a:t>données quantitatives et qualitatives </a:t>
          </a:r>
          <a:r>
            <a:rPr lang="fr-FR" sz="1200" kern="1200" dirty="0">
              <a:solidFill>
                <a:sysClr val="windowText" lastClr="000000">
                  <a:lumMod val="50000"/>
                </a:sysClr>
              </a:solidFill>
              <a:latin typeface="Calibri"/>
              <a:ea typeface="+mn-ea"/>
              <a:cs typeface="+mn-cs"/>
            </a:rPr>
            <a:t>de l’entreprise et de son écosystème.</a:t>
          </a:r>
        </a:p>
        <a:p>
          <a:pPr marL="114300" lvl="1" indent="-114300" algn="l" defTabSz="533400">
            <a:lnSpc>
              <a:spcPct val="90000"/>
            </a:lnSpc>
            <a:spcBef>
              <a:spcPct val="0"/>
            </a:spcBef>
            <a:spcAft>
              <a:spcPct val="15000"/>
            </a:spcAft>
            <a:buChar char="•"/>
          </a:pPr>
          <a:r>
            <a:rPr lang="fr-FR" sz="1200" kern="1200" dirty="0">
              <a:solidFill>
                <a:sysClr val="windowText" lastClr="000000">
                  <a:lumMod val="50000"/>
                </a:sysClr>
              </a:solidFill>
              <a:latin typeface="Calibri"/>
              <a:ea typeface="+mn-ea"/>
              <a:cs typeface="+mn-cs"/>
            </a:rPr>
            <a:t>Les </a:t>
          </a:r>
          <a:r>
            <a:rPr lang="fr-FR" sz="1200" b="0" kern="1200" dirty="0">
              <a:solidFill>
                <a:sysClr val="windowText" lastClr="000000">
                  <a:lumMod val="50000"/>
                </a:sysClr>
              </a:solidFill>
              <a:latin typeface="Calibri"/>
              <a:ea typeface="+mn-ea"/>
              <a:cs typeface="+mn-cs"/>
            </a:rPr>
            <a:t>informations</a:t>
          </a:r>
          <a:r>
            <a:rPr lang="fr-FR" sz="1200" b="1" kern="1200" dirty="0">
              <a:solidFill>
                <a:sysClr val="windowText" lastClr="000000">
                  <a:lumMod val="50000"/>
                </a:sysClr>
              </a:solidFill>
              <a:latin typeface="Calibri"/>
              <a:ea typeface="+mn-ea"/>
              <a:cs typeface="+mn-cs"/>
            </a:rPr>
            <a:t> </a:t>
          </a:r>
          <a:r>
            <a:rPr lang="fr-FR" sz="1200" kern="1200" dirty="0">
              <a:solidFill>
                <a:sysClr val="windowText" lastClr="000000">
                  <a:lumMod val="50000"/>
                </a:sysClr>
              </a:solidFill>
              <a:latin typeface="Calibri"/>
              <a:ea typeface="+mn-ea"/>
              <a:cs typeface="+mn-cs"/>
            </a:rPr>
            <a:t>issues des entretiens/questionnaires. (identification des pratiques, niveau de maturité, etc…)</a:t>
          </a:r>
        </a:p>
      </dsp:txBody>
      <dsp:txXfrm>
        <a:off x="381950" y="529177"/>
        <a:ext cx="1495546" cy="3493453"/>
      </dsp:txXfrm>
    </dsp:sp>
    <dsp:sp modelId="{9DD88A0D-4773-4268-AD66-BF6D3209DFF1}">
      <dsp:nvSpPr>
        <dsp:cNvPr id="0" name=""/>
        <dsp:cNvSpPr/>
      </dsp:nvSpPr>
      <dsp:spPr>
        <a:xfrm>
          <a:off x="1839687" y="43598"/>
          <a:ext cx="510328" cy="395450"/>
        </a:xfrm>
        <a:prstGeom prst="rightArrow">
          <a:avLst>
            <a:gd name="adj1" fmla="val 60000"/>
            <a:gd name="adj2" fmla="val 50000"/>
          </a:avLst>
        </a:prstGeom>
        <a:solidFill>
          <a:srgbClr val="F2743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solidFill>
              <a:sysClr val="window" lastClr="FFFFFF"/>
            </a:solidFill>
            <a:latin typeface="Calibri"/>
            <a:ea typeface="+mn-ea"/>
            <a:cs typeface="+mn-cs"/>
          </a:endParaRPr>
        </a:p>
      </dsp:txBody>
      <dsp:txXfrm>
        <a:off x="1839687" y="122688"/>
        <a:ext cx="391693" cy="237270"/>
      </dsp:txXfrm>
    </dsp:sp>
    <dsp:sp modelId="{9F387521-48B9-4E6A-A7DF-E0011E0E1F37}">
      <dsp:nvSpPr>
        <dsp:cNvPr id="0" name=""/>
        <dsp:cNvSpPr/>
      </dsp:nvSpPr>
      <dsp:spPr>
        <a:xfrm>
          <a:off x="2561849" y="0"/>
          <a:ext cx="1588604" cy="723972"/>
        </a:xfrm>
        <a:prstGeom prst="roundRect">
          <a:avLst>
            <a:gd name="adj" fmla="val 10000"/>
          </a:avLst>
        </a:prstGeom>
        <a:solidFill>
          <a:srgbClr val="F2743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fr-FR" sz="1800" b="1" kern="1200" dirty="0">
              <a:solidFill>
                <a:sysClr val="window" lastClr="FFFFFF"/>
              </a:solidFill>
              <a:latin typeface="Calibri"/>
              <a:ea typeface="+mn-ea"/>
              <a:cs typeface="+mn-cs"/>
            </a:rPr>
            <a:t>Construire</a:t>
          </a:r>
        </a:p>
      </dsp:txBody>
      <dsp:txXfrm>
        <a:off x="2575985" y="14136"/>
        <a:ext cx="1560332" cy="454376"/>
      </dsp:txXfrm>
    </dsp:sp>
    <dsp:sp modelId="{951A689A-8771-49AA-9899-B7CA4DAC021A}">
      <dsp:nvSpPr>
        <dsp:cNvPr id="0" name=""/>
        <dsp:cNvSpPr/>
      </dsp:nvSpPr>
      <dsp:spPr>
        <a:xfrm>
          <a:off x="2886908" y="482648"/>
          <a:ext cx="1588604" cy="3586511"/>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b="1" u="sng" kern="1200" dirty="0">
              <a:solidFill>
                <a:sysClr val="windowText" lastClr="000000">
                  <a:lumMod val="50000"/>
                </a:sysClr>
              </a:solidFill>
              <a:latin typeface="Calibri"/>
              <a:ea typeface="+mn-ea"/>
              <a:cs typeface="+mn-cs"/>
            </a:rPr>
            <a:t>Construire</a:t>
          </a:r>
          <a:r>
            <a:rPr lang="fr-FR" sz="1200" kern="1200" dirty="0">
              <a:solidFill>
                <a:sysClr val="windowText" lastClr="000000">
                  <a:lumMod val="50000"/>
                </a:sysClr>
              </a:solidFill>
              <a:latin typeface="Calibri"/>
              <a:ea typeface="+mn-ea"/>
              <a:cs typeface="+mn-cs"/>
            </a:rPr>
            <a:t> : Un </a:t>
          </a:r>
          <a:r>
            <a:rPr lang="fr-FR" sz="1200" b="1" kern="1200" dirty="0">
              <a:solidFill>
                <a:sysClr val="windowText" lastClr="000000">
                  <a:lumMod val="50000"/>
                </a:sysClr>
              </a:solidFill>
              <a:latin typeface="Calibri"/>
              <a:ea typeface="+mn-ea"/>
              <a:cs typeface="+mn-cs"/>
            </a:rPr>
            <a:t>plan d’action </a:t>
          </a:r>
          <a:r>
            <a:rPr lang="fr-FR" sz="1200" kern="1200" dirty="0">
              <a:solidFill>
                <a:sysClr val="windowText" lastClr="000000">
                  <a:lumMod val="50000"/>
                </a:sysClr>
              </a:solidFill>
              <a:latin typeface="Calibri"/>
              <a:ea typeface="+mn-ea"/>
              <a:cs typeface="+mn-cs"/>
            </a:rPr>
            <a:t>concret, personnalisé et adapté à mettre en œuvre dans un calendrier défini.</a:t>
          </a:r>
        </a:p>
        <a:p>
          <a:pPr marL="114300" lvl="1" indent="-114300" algn="l" defTabSz="533400">
            <a:lnSpc>
              <a:spcPct val="90000"/>
            </a:lnSpc>
            <a:spcBef>
              <a:spcPct val="0"/>
            </a:spcBef>
            <a:spcAft>
              <a:spcPct val="15000"/>
            </a:spcAft>
            <a:buChar char="•"/>
          </a:pPr>
          <a:r>
            <a:rPr lang="fr-FR" sz="1200" b="1" u="sng" kern="1200" dirty="0">
              <a:solidFill>
                <a:sysClr val="windowText" lastClr="000000">
                  <a:lumMod val="50000"/>
                </a:sysClr>
              </a:solidFill>
              <a:latin typeface="Calibri"/>
              <a:ea typeface="+mn-ea"/>
              <a:cs typeface="+mn-cs"/>
            </a:rPr>
            <a:t>Identifier</a:t>
          </a:r>
          <a:r>
            <a:rPr lang="fr-FR" sz="1200" kern="1200" dirty="0">
              <a:solidFill>
                <a:sysClr val="windowText" lastClr="000000">
                  <a:lumMod val="50000"/>
                </a:sysClr>
              </a:solidFill>
              <a:latin typeface="Calibri"/>
              <a:ea typeface="+mn-ea"/>
              <a:cs typeface="+mn-cs"/>
            </a:rPr>
            <a:t> : Les </a:t>
          </a:r>
          <a:r>
            <a:rPr lang="fr-FR" sz="1200" b="1" kern="1200" dirty="0">
              <a:solidFill>
                <a:sysClr val="windowText" lastClr="000000">
                  <a:lumMod val="50000"/>
                </a:sysClr>
              </a:solidFill>
              <a:latin typeface="Calibri"/>
              <a:ea typeface="+mn-ea"/>
              <a:cs typeface="+mn-cs"/>
            </a:rPr>
            <a:t>freins et les leviers </a:t>
          </a:r>
          <a:r>
            <a:rPr lang="fr-FR" sz="1200" kern="1200" dirty="0">
              <a:solidFill>
                <a:sysClr val="windowText" lastClr="000000">
                  <a:lumMod val="50000"/>
                </a:sysClr>
              </a:solidFill>
              <a:latin typeface="Calibri"/>
              <a:ea typeface="+mn-ea"/>
              <a:cs typeface="+mn-cs"/>
            </a:rPr>
            <a:t>à la mise en œuvre d’une politique handicap, les conditions préalables à la mise en œuvre d’un plan d’actions, Les </a:t>
          </a:r>
          <a:r>
            <a:rPr lang="fr-FR" sz="1200" b="1" kern="1200" dirty="0">
              <a:solidFill>
                <a:sysClr val="windowText" lastClr="000000">
                  <a:lumMod val="50000"/>
                </a:sysClr>
              </a:solidFill>
              <a:latin typeface="Calibri"/>
              <a:ea typeface="+mn-ea"/>
              <a:cs typeface="+mn-cs"/>
            </a:rPr>
            <a:t>acteurs internes et externes </a:t>
          </a:r>
          <a:r>
            <a:rPr lang="fr-FR" sz="1200" kern="1200" dirty="0">
              <a:solidFill>
                <a:sysClr val="windowText" lastClr="000000">
                  <a:lumMod val="50000"/>
                </a:sysClr>
              </a:solidFill>
              <a:latin typeface="Calibri"/>
              <a:ea typeface="+mn-ea"/>
              <a:cs typeface="+mn-cs"/>
            </a:rPr>
            <a:t>à mobiliser</a:t>
          </a:r>
        </a:p>
      </dsp:txBody>
      <dsp:txXfrm>
        <a:off x="2933437" y="529177"/>
        <a:ext cx="1495546" cy="3493453"/>
      </dsp:txXfrm>
    </dsp:sp>
    <dsp:sp modelId="{3D64E898-4B07-4F48-A34A-2966B24FEB1D}">
      <dsp:nvSpPr>
        <dsp:cNvPr id="0" name=""/>
        <dsp:cNvSpPr/>
      </dsp:nvSpPr>
      <dsp:spPr>
        <a:xfrm>
          <a:off x="4391174" y="43598"/>
          <a:ext cx="510328" cy="395450"/>
        </a:xfrm>
        <a:prstGeom prst="rightArrow">
          <a:avLst>
            <a:gd name="adj1" fmla="val 60000"/>
            <a:gd name="adj2" fmla="val 50000"/>
          </a:avLst>
        </a:prstGeom>
        <a:solidFill>
          <a:srgbClr val="F2743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solidFill>
              <a:sysClr val="window" lastClr="FFFFFF"/>
            </a:solidFill>
            <a:latin typeface="Calibri"/>
            <a:ea typeface="+mn-ea"/>
            <a:cs typeface="+mn-cs"/>
          </a:endParaRPr>
        </a:p>
      </dsp:txBody>
      <dsp:txXfrm>
        <a:off x="4391174" y="122688"/>
        <a:ext cx="391693" cy="237270"/>
      </dsp:txXfrm>
    </dsp:sp>
    <dsp:sp modelId="{9B72AA96-692B-477F-A544-B2C65A0B3B48}">
      <dsp:nvSpPr>
        <dsp:cNvPr id="0" name=""/>
        <dsp:cNvSpPr/>
      </dsp:nvSpPr>
      <dsp:spPr>
        <a:xfrm>
          <a:off x="5113337" y="0"/>
          <a:ext cx="1588604" cy="723972"/>
        </a:xfrm>
        <a:prstGeom prst="roundRect">
          <a:avLst>
            <a:gd name="adj" fmla="val 10000"/>
          </a:avLst>
        </a:prstGeom>
        <a:solidFill>
          <a:srgbClr val="F2743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fr-FR" sz="1800" b="1" kern="1200" dirty="0">
              <a:solidFill>
                <a:sysClr val="window" lastClr="FFFFFF"/>
              </a:solidFill>
              <a:latin typeface="Calibri"/>
              <a:ea typeface="+mn-ea"/>
              <a:cs typeface="+mn-cs"/>
            </a:rPr>
            <a:t>Mobiliser</a:t>
          </a:r>
        </a:p>
      </dsp:txBody>
      <dsp:txXfrm>
        <a:off x="5127473" y="14136"/>
        <a:ext cx="1560332" cy="454376"/>
      </dsp:txXfrm>
    </dsp:sp>
    <dsp:sp modelId="{3F03BB76-FF42-4A40-BE38-522FB59A0C11}">
      <dsp:nvSpPr>
        <dsp:cNvPr id="0" name=""/>
        <dsp:cNvSpPr/>
      </dsp:nvSpPr>
      <dsp:spPr>
        <a:xfrm>
          <a:off x="5438396" y="482648"/>
          <a:ext cx="1588604" cy="3586511"/>
        </a:xfrm>
        <a:prstGeom prst="roundRect">
          <a:avLst>
            <a:gd name="adj" fmla="val 10000"/>
          </a:avLst>
        </a:prstGeom>
        <a:solidFill>
          <a:sysClr val="window" lastClr="FFFFFF">
            <a:alpha val="90000"/>
            <a:hueOff val="0"/>
            <a:satOff val="0"/>
            <a:lumOff val="0"/>
            <a:alphaOff val="0"/>
          </a:sysClr>
        </a:solidFill>
        <a:ln w="12700" cap="flat" cmpd="sng" algn="ctr">
          <a:solidFill>
            <a:srgbClr val="F2743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b="1" kern="1200" dirty="0">
              <a:solidFill>
                <a:srgbClr val="000000"/>
              </a:solidFill>
              <a:latin typeface="Calibri"/>
              <a:ea typeface="+mn-ea"/>
              <a:cs typeface="+mn-cs"/>
            </a:rPr>
            <a:t>Impulser une dynamique </a:t>
          </a:r>
          <a:r>
            <a:rPr lang="fr-FR" sz="1200" kern="1200" dirty="0">
              <a:solidFill>
                <a:srgbClr val="000000"/>
              </a:solidFill>
              <a:latin typeface="Calibri"/>
              <a:ea typeface="+mn-ea"/>
              <a:cs typeface="+mn-cs"/>
            </a:rPr>
            <a:t>permettant la mobilisation des acteurs internes </a:t>
          </a:r>
          <a:r>
            <a:rPr lang="fr-FR" sz="1200" i="1" kern="1200" dirty="0">
              <a:solidFill>
                <a:sysClr val="windowText" lastClr="000000">
                  <a:lumMod val="50000"/>
                </a:sysClr>
              </a:solidFill>
              <a:latin typeface="Calibri"/>
              <a:ea typeface="+mn-ea"/>
              <a:cs typeface="+mn-cs"/>
            </a:rPr>
            <a:t>(</a:t>
          </a:r>
          <a:r>
            <a:rPr lang="fr-FR" sz="1200" b="0" i="1" kern="1200" dirty="0">
              <a:solidFill>
                <a:sysClr val="windowText" lastClr="000000">
                  <a:lumMod val="50000"/>
                </a:sysClr>
              </a:solidFill>
              <a:latin typeface="Calibri"/>
              <a:ea typeface="+mn-ea"/>
              <a:cs typeface="+mn-cs"/>
            </a:rPr>
            <a:t>direction générale, RH, IRP, managers, directions opérationnelles, service communication et achat, service de santé au travail, etc.)</a:t>
          </a:r>
          <a:endParaRPr lang="fr-FR" sz="1200" i="1" kern="1200" dirty="0">
            <a:solidFill>
              <a:sysClr val="windowText" lastClr="000000">
                <a:lumMod val="50000"/>
              </a:sysClr>
            </a:solidFill>
            <a:latin typeface="Calibri"/>
            <a:ea typeface="+mn-ea"/>
            <a:cs typeface="+mn-cs"/>
          </a:endParaRPr>
        </a:p>
        <a:p>
          <a:pPr marL="114300" lvl="1" indent="-114300" algn="l" defTabSz="533400">
            <a:lnSpc>
              <a:spcPct val="90000"/>
            </a:lnSpc>
            <a:spcBef>
              <a:spcPct val="0"/>
            </a:spcBef>
            <a:spcAft>
              <a:spcPct val="15000"/>
            </a:spcAft>
            <a:buChar char="•"/>
          </a:pPr>
          <a:r>
            <a:rPr lang="fr-FR" sz="1200" b="1" i="1" kern="1200" dirty="0">
              <a:solidFill>
                <a:sysClr val="windowText" lastClr="000000">
                  <a:lumMod val="50000"/>
                </a:sysClr>
              </a:solidFill>
              <a:latin typeface="Calibri"/>
              <a:ea typeface="+mn-ea"/>
              <a:cs typeface="+mn-cs"/>
            </a:rPr>
            <a:t>Sensibiliser</a:t>
          </a:r>
          <a:r>
            <a:rPr lang="fr-FR" sz="1200" i="1" kern="1200" dirty="0">
              <a:solidFill>
                <a:sysClr val="windowText" lastClr="000000">
                  <a:lumMod val="50000"/>
                </a:sysClr>
              </a:solidFill>
              <a:latin typeface="Calibri"/>
              <a:ea typeface="+mn-ea"/>
              <a:cs typeface="+mn-cs"/>
            </a:rPr>
            <a:t> sur la prise en compte du handicap dans les organisations de travail</a:t>
          </a:r>
        </a:p>
        <a:p>
          <a:pPr marL="114300" lvl="1" indent="-114300" algn="l" defTabSz="533400">
            <a:lnSpc>
              <a:spcPct val="90000"/>
            </a:lnSpc>
            <a:spcBef>
              <a:spcPct val="0"/>
            </a:spcBef>
            <a:spcAft>
              <a:spcPct val="15000"/>
            </a:spcAft>
            <a:buChar char="•"/>
          </a:pPr>
          <a:endParaRPr lang="fr-FR" sz="1200" i="1" kern="1200" dirty="0">
            <a:solidFill>
              <a:sysClr val="windowText" lastClr="000000">
                <a:lumMod val="50000"/>
              </a:sysClr>
            </a:solidFill>
            <a:latin typeface="Calibri"/>
            <a:ea typeface="+mn-ea"/>
            <a:cs typeface="+mn-cs"/>
          </a:endParaRPr>
        </a:p>
      </dsp:txBody>
      <dsp:txXfrm>
        <a:off x="5484925" y="529177"/>
        <a:ext cx="1495546" cy="3493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70416-493D-4957-A169-CCC4E737A5EC}">
      <dsp:nvSpPr>
        <dsp:cNvPr id="0" name=""/>
        <dsp:cNvSpPr/>
      </dsp:nvSpPr>
      <dsp:spPr>
        <a:xfrm>
          <a:off x="741656" y="773"/>
          <a:ext cx="1988221" cy="119293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Faciliter le partage d’informations et d’expériences…</a:t>
          </a:r>
        </a:p>
      </dsp:txBody>
      <dsp:txXfrm>
        <a:off x="741656" y="773"/>
        <a:ext cx="1988221" cy="1192932"/>
      </dsp:txXfrm>
    </dsp:sp>
    <dsp:sp modelId="{E23780E4-82F3-436A-8F73-D2B88B039BB3}">
      <dsp:nvSpPr>
        <dsp:cNvPr id="0" name=""/>
        <dsp:cNvSpPr/>
      </dsp:nvSpPr>
      <dsp:spPr>
        <a:xfrm>
          <a:off x="2928699" y="773"/>
          <a:ext cx="1988221" cy="1192932"/>
        </a:xfrm>
        <a:prstGeom prst="rect">
          <a:avLst/>
        </a:prstGeom>
        <a:solidFill>
          <a:schemeClr val="accent4">
            <a:hueOff val="-8698013"/>
            <a:satOff val="-4950"/>
            <a:lumOff val="11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Identifier les interlocuteurs utiles et les entreprises partenaires…</a:t>
          </a:r>
        </a:p>
      </dsp:txBody>
      <dsp:txXfrm>
        <a:off x="2928699" y="773"/>
        <a:ext cx="1988221" cy="1192932"/>
      </dsp:txXfrm>
    </dsp:sp>
    <dsp:sp modelId="{60A5F015-74B6-4912-AE9B-F44B8FEC6FB0}">
      <dsp:nvSpPr>
        <dsp:cNvPr id="0" name=""/>
        <dsp:cNvSpPr/>
      </dsp:nvSpPr>
      <dsp:spPr>
        <a:xfrm>
          <a:off x="5115743" y="773"/>
          <a:ext cx="1988221" cy="1192932"/>
        </a:xfrm>
        <a:prstGeom prst="rect">
          <a:avLst/>
        </a:prstGeom>
        <a:solidFill>
          <a:schemeClr val="accent4">
            <a:hueOff val="-17396027"/>
            <a:satOff val="-9901"/>
            <a:lumOff val="22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Favoriser la mise en œuvre de projets communs</a:t>
          </a:r>
        </a:p>
      </dsp:txBody>
      <dsp:txXfrm>
        <a:off x="5115743" y="773"/>
        <a:ext cx="1988221" cy="1192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22582-9D3D-43F4-9B45-07FFD3F81D0B}">
      <dsp:nvSpPr>
        <dsp:cNvPr id="0" name=""/>
        <dsp:cNvSpPr/>
      </dsp:nvSpPr>
      <dsp:spPr>
        <a:xfrm>
          <a:off x="0" y="133242"/>
          <a:ext cx="8848165" cy="1658112"/>
        </a:xfrm>
        <a:prstGeom prst="rightArrow">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3B34F-D034-4FF8-837D-78F1283F531E}">
      <dsp:nvSpPr>
        <dsp:cNvPr id="0" name=""/>
        <dsp:cNvSpPr/>
      </dsp:nvSpPr>
      <dsp:spPr>
        <a:xfrm>
          <a:off x="5831234" y="1423966"/>
          <a:ext cx="2132113" cy="26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fr-FR" sz="1300" b="1" kern="1200" cap="small" baseline="0" dirty="0"/>
            <a:t>Soutenir l’employeur</a:t>
          </a:r>
        </a:p>
        <a:p>
          <a:pPr marL="114300" lvl="1" indent="-114300" algn="l" defTabSz="577850">
            <a:lnSpc>
              <a:spcPct val="90000"/>
            </a:lnSpc>
            <a:spcBef>
              <a:spcPct val="0"/>
            </a:spcBef>
            <a:spcAft>
              <a:spcPct val="15000"/>
            </a:spcAft>
            <a:buChar char="•"/>
          </a:pPr>
          <a:r>
            <a:rPr lang="fr-FR" sz="1300" b="0" kern="1200" cap="none" baseline="0" dirty="0"/>
            <a:t>-Aide à l’embauche en alternance</a:t>
          </a:r>
        </a:p>
        <a:p>
          <a:pPr marL="114300" lvl="1" indent="-114300" algn="l" defTabSz="577850">
            <a:lnSpc>
              <a:spcPct val="90000"/>
            </a:lnSpc>
            <a:spcBef>
              <a:spcPct val="0"/>
            </a:spcBef>
            <a:spcAft>
              <a:spcPct val="15000"/>
            </a:spcAft>
            <a:buChar char="•"/>
          </a:pPr>
          <a:r>
            <a:rPr lang="fr-FR" sz="1300" b="0" kern="1200" cap="none" baseline="0" dirty="0"/>
            <a:t>-Aide à l’accueil et à l’intégration</a:t>
          </a:r>
        </a:p>
        <a:p>
          <a:pPr marL="114300" lvl="1" indent="-114300" algn="l" defTabSz="577850">
            <a:lnSpc>
              <a:spcPct val="90000"/>
            </a:lnSpc>
            <a:spcBef>
              <a:spcPct val="0"/>
            </a:spcBef>
            <a:spcAft>
              <a:spcPct val="15000"/>
            </a:spcAft>
            <a:buChar char="•"/>
          </a:pPr>
          <a:r>
            <a:rPr lang="fr-FR" sz="1300" b="0" kern="1200" cap="none" baseline="0" dirty="0"/>
            <a:t>- Aide à l’adaptation des situations de travail</a:t>
          </a:r>
        </a:p>
        <a:p>
          <a:pPr marL="114300" lvl="1" indent="-114300" algn="l" defTabSz="577850">
            <a:lnSpc>
              <a:spcPct val="90000"/>
            </a:lnSpc>
            <a:spcBef>
              <a:spcPct val="0"/>
            </a:spcBef>
            <a:spcAft>
              <a:spcPct val="15000"/>
            </a:spcAft>
            <a:buChar char="•"/>
          </a:pPr>
          <a:endParaRPr lang="fr-FR" sz="1300" b="1" kern="1200" cap="small" baseline="0" dirty="0"/>
        </a:p>
      </dsp:txBody>
      <dsp:txXfrm>
        <a:off x="5831234" y="1423966"/>
        <a:ext cx="2132113" cy="2677500"/>
      </dsp:txXfrm>
    </dsp:sp>
    <dsp:sp modelId="{CBB8977C-3E48-4A78-B1BC-E13C7BF7B38A}">
      <dsp:nvSpPr>
        <dsp:cNvPr id="0" name=""/>
        <dsp:cNvSpPr/>
      </dsp:nvSpPr>
      <dsp:spPr>
        <a:xfrm>
          <a:off x="5831234" y="512005"/>
          <a:ext cx="2132113" cy="829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2720" rIns="0" bIns="172720" numCol="1" spcCol="1270" anchor="ctr" anchorCtr="0">
          <a:noAutofit/>
        </a:bodyPr>
        <a:lstStyle/>
        <a:p>
          <a:pPr marL="0" lvl="0" indent="0" algn="l" defTabSz="755650">
            <a:lnSpc>
              <a:spcPct val="90000"/>
            </a:lnSpc>
            <a:spcBef>
              <a:spcPct val="0"/>
            </a:spcBef>
            <a:spcAft>
              <a:spcPct val="35000"/>
            </a:spcAft>
            <a:buNone/>
          </a:pPr>
          <a:r>
            <a:rPr lang="fr-FR" sz="1700" b="1" kern="1200" dirty="0"/>
            <a:t>En entreprise</a:t>
          </a:r>
        </a:p>
      </dsp:txBody>
      <dsp:txXfrm>
        <a:off x="5831234" y="512005"/>
        <a:ext cx="2132113" cy="829056"/>
      </dsp:txXfrm>
    </dsp:sp>
    <dsp:sp modelId="{861A983B-3581-412B-A026-5FC8A7083DAA}">
      <dsp:nvSpPr>
        <dsp:cNvPr id="0" name=""/>
        <dsp:cNvSpPr/>
      </dsp:nvSpPr>
      <dsp:spPr>
        <a:xfrm>
          <a:off x="3252997" y="1369945"/>
          <a:ext cx="2132113" cy="2677500"/>
        </a:xfrm>
        <a:prstGeom prst="rect">
          <a:avLst/>
        </a:prstGeom>
        <a:blipFill rotWithShape="0">
          <a:blip xmlns:r="http://schemas.openxmlformats.org/officeDocument/2006/relationships" r:embed="rId1"/>
          <a:srcRect/>
          <a:stretch>
            <a:fillRect l="-246000" r="-246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fr-FR" sz="1300" b="1" kern="1200" cap="small" baseline="0" dirty="0"/>
            <a:t>Faciliter l’émergence de solutions pour adapter le parcours de formation</a:t>
          </a:r>
        </a:p>
      </dsp:txBody>
      <dsp:txXfrm>
        <a:off x="3252997" y="1369945"/>
        <a:ext cx="2132113" cy="2677500"/>
      </dsp:txXfrm>
    </dsp:sp>
    <dsp:sp modelId="{CF621472-D7D1-4919-B1D0-78F2E2F1A2C4}">
      <dsp:nvSpPr>
        <dsp:cNvPr id="0" name=""/>
        <dsp:cNvSpPr/>
      </dsp:nvSpPr>
      <dsp:spPr>
        <a:xfrm>
          <a:off x="3272697" y="512005"/>
          <a:ext cx="2132113" cy="829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2720" rIns="0" bIns="172720" numCol="1" spcCol="1270" anchor="ctr" anchorCtr="0">
          <a:noAutofit/>
        </a:bodyPr>
        <a:lstStyle/>
        <a:p>
          <a:pPr marL="0" lvl="0" indent="0" algn="l" defTabSz="755650">
            <a:lnSpc>
              <a:spcPct val="90000"/>
            </a:lnSpc>
            <a:spcBef>
              <a:spcPct val="0"/>
            </a:spcBef>
            <a:spcAft>
              <a:spcPct val="35000"/>
            </a:spcAft>
            <a:buNone/>
          </a:pPr>
          <a:r>
            <a:rPr lang="fr-FR" sz="1700" b="1" kern="1200" dirty="0"/>
            <a:t>En formation</a:t>
          </a:r>
        </a:p>
      </dsp:txBody>
      <dsp:txXfrm>
        <a:off x="3272697" y="512005"/>
        <a:ext cx="2132113" cy="829056"/>
      </dsp:txXfrm>
    </dsp:sp>
    <dsp:sp modelId="{80E68EF7-3342-410B-8E98-44F18F22F22B}">
      <dsp:nvSpPr>
        <dsp:cNvPr id="0" name=""/>
        <dsp:cNvSpPr/>
      </dsp:nvSpPr>
      <dsp:spPr>
        <a:xfrm>
          <a:off x="714160" y="1423966"/>
          <a:ext cx="2132113" cy="26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fr-FR" sz="1300" b="1" kern="1200" cap="small" baseline="0" dirty="0"/>
            <a:t>Financer la compensation du handicap en formation </a:t>
          </a:r>
        </a:p>
        <a:p>
          <a:pPr marL="114300" lvl="1" indent="-114300" algn="l" defTabSz="577850">
            <a:lnSpc>
              <a:spcPct val="90000"/>
            </a:lnSpc>
            <a:spcBef>
              <a:spcPct val="0"/>
            </a:spcBef>
            <a:spcAft>
              <a:spcPct val="15000"/>
            </a:spcAft>
            <a:buChar char="•"/>
          </a:pPr>
          <a:r>
            <a:rPr lang="fr-FR" sz="1300" kern="1200" dirty="0"/>
            <a:t>- Majoration du niveau de prise en charge par l’OPCO</a:t>
          </a:r>
        </a:p>
        <a:p>
          <a:pPr marL="114300" lvl="1" indent="-114300" algn="l" defTabSz="577850">
            <a:lnSpc>
              <a:spcPct val="90000"/>
            </a:lnSpc>
            <a:spcBef>
              <a:spcPct val="0"/>
            </a:spcBef>
            <a:spcAft>
              <a:spcPct val="15000"/>
            </a:spcAft>
            <a:buChar char="•"/>
          </a:pPr>
          <a:r>
            <a:rPr lang="fr-FR" sz="1300" kern="1200" dirty="0"/>
            <a:t>- Aide à l’adaptation des situations de formation</a:t>
          </a:r>
        </a:p>
        <a:p>
          <a:pPr marL="114300" lvl="1" indent="-114300" algn="l" defTabSz="577850">
            <a:lnSpc>
              <a:spcPct val="90000"/>
            </a:lnSpc>
            <a:spcBef>
              <a:spcPct val="0"/>
            </a:spcBef>
            <a:spcAft>
              <a:spcPct val="15000"/>
            </a:spcAft>
            <a:buChar char="•"/>
          </a:pPr>
          <a:r>
            <a:rPr lang="fr-FR" sz="1300" kern="1200" dirty="0"/>
            <a:t>+ Aides à la personne mobilisables </a:t>
          </a:r>
          <a:r>
            <a:rPr lang="fr-FR" sz="1300" u="sng" kern="1200" dirty="0"/>
            <a:t>par le bénéficiaire</a:t>
          </a:r>
          <a:r>
            <a:rPr lang="fr-FR" sz="1300" kern="1200" dirty="0"/>
            <a:t> (aide technique, aide au déplacement en compensation du handicap, aide à l’achat de prothèse auditive, ..) </a:t>
          </a:r>
        </a:p>
        <a:p>
          <a:pPr marL="114300" lvl="1" indent="-114300" algn="l" defTabSz="577850">
            <a:lnSpc>
              <a:spcPct val="90000"/>
            </a:lnSpc>
            <a:spcBef>
              <a:spcPct val="0"/>
            </a:spcBef>
            <a:spcAft>
              <a:spcPct val="15000"/>
            </a:spcAft>
            <a:buChar char="•"/>
          </a:pPr>
          <a:r>
            <a:rPr lang="fr-FR" sz="1300" kern="1200" dirty="0"/>
            <a:t>Etc..</a:t>
          </a:r>
        </a:p>
      </dsp:txBody>
      <dsp:txXfrm>
        <a:off x="714160" y="1423966"/>
        <a:ext cx="2132113" cy="2677500"/>
      </dsp:txXfrm>
    </dsp:sp>
    <dsp:sp modelId="{540BDF00-9A51-4F29-8427-8E05581A87DC}">
      <dsp:nvSpPr>
        <dsp:cNvPr id="0" name=""/>
        <dsp:cNvSpPr/>
      </dsp:nvSpPr>
      <dsp:spPr>
        <a:xfrm>
          <a:off x="714160" y="512005"/>
          <a:ext cx="2132113" cy="829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2720" rIns="0" bIns="172720" numCol="1" spcCol="1270" anchor="ctr" anchorCtr="0">
          <a:noAutofit/>
        </a:bodyPr>
        <a:lstStyle/>
        <a:p>
          <a:pPr marL="0" lvl="0" indent="0" algn="l" defTabSz="755650">
            <a:lnSpc>
              <a:spcPct val="90000"/>
            </a:lnSpc>
            <a:spcBef>
              <a:spcPct val="0"/>
            </a:spcBef>
            <a:spcAft>
              <a:spcPct val="35000"/>
            </a:spcAft>
            <a:buNone/>
          </a:pPr>
          <a:r>
            <a:rPr lang="fr-FR" sz="1700" b="1" kern="1200" dirty="0"/>
            <a:t>A l’entrée de la formation</a:t>
          </a:r>
        </a:p>
      </dsp:txBody>
      <dsp:txXfrm>
        <a:off x="714160" y="512005"/>
        <a:ext cx="2132113" cy="8290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1" y="0"/>
            <a:ext cx="4434998" cy="356198"/>
          </a:xfrm>
          <a:prstGeom prst="rect">
            <a:avLst/>
          </a:prstGeom>
        </p:spPr>
        <p:txBody>
          <a:bodyPr vert="horz" lIns="99048" tIns="49524" rIns="99048" bIns="49524" rtlCol="0"/>
          <a:lstStyle>
            <a:lvl1pPr algn="l">
              <a:defRPr sz="1300"/>
            </a:lvl1pPr>
          </a:lstStyle>
          <a:p>
            <a:pPr>
              <a:defRPr/>
            </a:pPr>
            <a:endParaRPr lang="fr-FR"/>
          </a:p>
        </p:txBody>
      </p:sp>
      <p:sp>
        <p:nvSpPr>
          <p:cNvPr id="3" name="Espace réservé de la date 2"/>
          <p:cNvSpPr>
            <a:spLocks noGrp="1"/>
          </p:cNvSpPr>
          <p:nvPr>
            <p:ph type="dt" idx="1"/>
          </p:nvPr>
        </p:nvSpPr>
        <p:spPr bwMode="auto">
          <a:xfrm>
            <a:off x="5797247" y="0"/>
            <a:ext cx="4434998" cy="356198"/>
          </a:xfrm>
          <a:prstGeom prst="rect">
            <a:avLst/>
          </a:prstGeom>
        </p:spPr>
        <p:txBody>
          <a:bodyPr vert="horz" lIns="99048" tIns="49524" rIns="99048" bIns="49524" rtlCol="0"/>
          <a:lstStyle>
            <a:lvl1pPr algn="r">
              <a:defRPr sz="1300"/>
            </a:lvl1pPr>
          </a:lstStyle>
          <a:p>
            <a:pPr>
              <a:defRPr/>
            </a:pPr>
            <a:fld id="{5C8B55BF-2064-4D4A-AEF2-56181486FC2C}" type="datetimeFigureOut">
              <a:rPr lang="fr-FR"/>
              <a:t>01/12/2025</a:t>
            </a:fld>
            <a:endParaRPr lang="fr-FR"/>
          </a:p>
        </p:txBody>
      </p:sp>
      <p:sp>
        <p:nvSpPr>
          <p:cNvPr id="4" name="Espace réservé de l'image des diapositives 3"/>
          <p:cNvSpPr>
            <a:spLocks noGrp="1" noRot="1" noChangeAspect="1"/>
          </p:cNvSpPr>
          <p:nvPr>
            <p:ph type="sldImg" idx="2"/>
          </p:nvPr>
        </p:nvSpPr>
        <p:spPr bwMode="auto">
          <a:xfrm>
            <a:off x="2987675" y="887413"/>
            <a:ext cx="4259263" cy="2395537"/>
          </a:xfrm>
          <a:prstGeom prst="rect">
            <a:avLst/>
          </a:prstGeom>
          <a:noFill/>
          <a:ln w="12700">
            <a:solidFill>
              <a:prstClr val="black"/>
            </a:solidFill>
          </a:ln>
        </p:spPr>
        <p:txBody>
          <a:bodyPr vert="horz" lIns="99048" tIns="49524" rIns="99048" bIns="49524" rtlCol="0" anchor="ctr"/>
          <a:lstStyle/>
          <a:p>
            <a:pPr>
              <a:defRPr/>
            </a:pPr>
            <a:endParaRPr lang="fr-FR"/>
          </a:p>
        </p:txBody>
      </p:sp>
      <p:sp>
        <p:nvSpPr>
          <p:cNvPr id="5" name="Espace réservé des notes 4"/>
          <p:cNvSpPr>
            <a:spLocks noGrp="1"/>
          </p:cNvSpPr>
          <p:nvPr>
            <p:ph type="body" sz="quarter" idx="3"/>
          </p:nvPr>
        </p:nvSpPr>
        <p:spPr bwMode="auto">
          <a:xfrm>
            <a:off x="1023462" y="3416538"/>
            <a:ext cx="8187690" cy="2795349"/>
          </a:xfrm>
          <a:prstGeom prst="rect">
            <a:avLst/>
          </a:prstGeom>
        </p:spPr>
        <p:txBody>
          <a:bodyPr vert="horz" lIns="99048" tIns="49524" rIns="99048" bIns="49524" rtlCol="0"/>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1" y="6743104"/>
            <a:ext cx="4434998" cy="356197"/>
          </a:xfrm>
          <a:prstGeom prst="rect">
            <a:avLst/>
          </a:prstGeom>
        </p:spPr>
        <p:txBody>
          <a:bodyPr vert="horz" lIns="99048" tIns="49524" rIns="99048" bIns="49524" rtlCol="0" anchor="b"/>
          <a:lstStyle>
            <a:lvl1pPr algn="l">
              <a:defRPr sz="1300"/>
            </a:lvl1pPr>
          </a:lstStyle>
          <a:p>
            <a:pPr>
              <a:defRPr/>
            </a:pPr>
            <a:endParaRPr lang="fr-FR"/>
          </a:p>
        </p:txBody>
      </p:sp>
      <p:sp>
        <p:nvSpPr>
          <p:cNvPr id="7" name="Espace réservé du numéro de diapositive 6"/>
          <p:cNvSpPr>
            <a:spLocks noGrp="1"/>
          </p:cNvSpPr>
          <p:nvPr>
            <p:ph type="sldNum" sz="quarter" idx="5"/>
          </p:nvPr>
        </p:nvSpPr>
        <p:spPr bwMode="auto">
          <a:xfrm>
            <a:off x="5797247" y="6743104"/>
            <a:ext cx="4434998" cy="356197"/>
          </a:xfrm>
          <a:prstGeom prst="rect">
            <a:avLst/>
          </a:prstGeom>
        </p:spPr>
        <p:txBody>
          <a:bodyPr vert="horz" lIns="99048" tIns="49524" rIns="99048" bIns="49524" rtlCol="0" anchor="b"/>
          <a:lstStyle>
            <a:lvl1pPr algn="r">
              <a:defRPr sz="1300"/>
            </a:lvl1pPr>
          </a:lstStyle>
          <a:p>
            <a:pPr>
              <a:defRPr/>
            </a:pPr>
            <a:fld id="{7068668A-FA7A-424F-B9F0-758FAE57C4D3}"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eWMYYhJ1jn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gefiph.fr/services-et-aides-financie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solidFill>
            <a:srgbClr val="FFFFFF"/>
          </a:solidFill>
        </p:spPr>
        <p:txBody>
          <a:bodyPr lIns="0" tIns="0" rIns="0" bIns="47625"/>
          <a:lstStyle/>
          <a:p>
            <a:r>
              <a:rPr lang="fr-FR" sz="2000" dirty="0">
                <a:solidFill>
                  <a:srgbClr val="000000"/>
                </a:solidFill>
                <a:latin typeface="Arial"/>
              </a:rPr>
              <a:t>Accueil des participants et présentation des animateurs</a:t>
            </a:r>
          </a:p>
        </p:txBody>
      </p:sp>
      <p:sp>
        <p:nvSpPr>
          <p:cNvPr id="4" name="Espace réservé du numéro de diapositive 3"/>
          <p:cNvSpPr>
            <a:spLocks noGrp="1"/>
          </p:cNvSpPr>
          <p:nvPr>
            <p:ph type="sldNum" sz="quarter" idx="10"/>
          </p:nvPr>
        </p:nvSpPr>
        <p:spPr/>
        <p:txBody>
          <a:bodyPr/>
          <a:lstStyle/>
          <a:p>
            <a:pPr>
              <a:defRPr/>
            </a:pPr>
            <a:fld id="{7068668A-FA7A-424F-B9F0-758FAE57C4D3}" type="slidenum">
              <a:rPr lang="fr-FR" smtClean="0"/>
              <a:t>0</a:t>
            </a:fld>
            <a:endParaRPr lang="fr-FR"/>
          </a:p>
        </p:txBody>
      </p:sp>
    </p:spTree>
    <p:extLst>
      <p:ext uri="{BB962C8B-B14F-4D97-AF65-F5344CB8AC3E}">
        <p14:creationId xmlns:p14="http://schemas.microsoft.com/office/powerpoint/2010/main" val="39318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068668A-FA7A-424F-B9F0-758FAE57C4D3}" type="slidenum">
              <a:rPr lang="fr-FR" smtClean="0"/>
              <a:t>12</a:t>
            </a:fld>
            <a:endParaRPr lang="fr-FR"/>
          </a:p>
        </p:txBody>
      </p:sp>
    </p:spTree>
    <p:extLst>
      <p:ext uri="{BB962C8B-B14F-4D97-AF65-F5344CB8AC3E}">
        <p14:creationId xmlns:p14="http://schemas.microsoft.com/office/powerpoint/2010/main" val="417669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74293-1616-E713-C962-522E8A6100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8606BA-2DC5-F151-8B3C-5C6A8B2ED7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6556A1-931B-FCBF-495B-321A60619555}"/>
              </a:ext>
            </a:extLst>
          </p:cNvPr>
          <p:cNvSpPr>
            <a:spLocks noGrp="1"/>
          </p:cNvSpPr>
          <p:nvPr>
            <p:ph type="body" idx="1"/>
          </p:nvPr>
        </p:nvSpPr>
        <p:spPr/>
        <p:txBody>
          <a:bodyPr/>
          <a:lstStyle/>
          <a:p>
            <a:r>
              <a:rPr lang="fr-FR" b="1" dirty="0">
                <a:effectLst/>
                <a:latin typeface="Segoe UI" panose="020B0502040204020203" pitchFamily="34" charset="0"/>
              </a:rPr>
              <a:t>Module Analyse de la situation : </a:t>
            </a:r>
            <a:r>
              <a:rPr lang="fr-FR" dirty="0">
                <a:effectLst/>
                <a:latin typeface="Segoe UI" panose="020B0502040204020203" pitchFamily="34" charset="0"/>
              </a:rPr>
              <a:t>Il s’agit du seul module pouvant être mobilisé sans l’existence d’un projet professionnel</a:t>
            </a:r>
            <a:br>
              <a:rPr lang="fr-FR" b="1" dirty="0">
                <a:effectLst/>
                <a:latin typeface="Segoe UI" panose="020B0502040204020203" pitchFamily="34" charset="0"/>
              </a:rPr>
            </a:br>
            <a:r>
              <a:rPr lang="fr-FR" b="1" dirty="0">
                <a:effectLst/>
                <a:latin typeface="Segoe UI" panose="020B0502040204020203" pitchFamily="34" charset="0"/>
              </a:rPr>
              <a:t>Objectif : Apporter un premier éclairage global </a:t>
            </a:r>
            <a:r>
              <a:rPr lang="fr-FR" dirty="0">
                <a:effectLst/>
                <a:latin typeface="Segoe UI" panose="020B0502040204020203" pitchFamily="34" charset="0"/>
              </a:rPr>
              <a:t>sur les conséquences du handicap et ses répercussions afin de permettre au prescripteur et à la personne bénéficiaire de prendre en compte ces éléments dans la construction du parcours professionnel / du projet professionnel.</a:t>
            </a:r>
            <a:br>
              <a:rPr lang="fr-FR" dirty="0">
                <a:effectLst/>
                <a:latin typeface="Segoe UI" panose="020B0502040204020203" pitchFamily="34" charset="0"/>
              </a:rPr>
            </a:br>
            <a:br>
              <a:rPr lang="fr-FR" dirty="0">
                <a:effectLst/>
                <a:latin typeface="Segoe UI" panose="020B0502040204020203" pitchFamily="34" charset="0"/>
              </a:rPr>
            </a:br>
            <a:r>
              <a:rPr lang="fr-FR" dirty="0">
                <a:effectLst/>
                <a:latin typeface="Segoe UI" panose="020B0502040204020203" pitchFamily="34" charset="0"/>
              </a:rPr>
              <a:t>Précision importante</a:t>
            </a:r>
            <a:r>
              <a:rPr lang="fr-FR" dirty="0">
                <a:effectLst/>
                <a:latin typeface="Segoe UI" panose="020B0502040204020203" pitchFamily="34" charset="0"/>
                <a:sym typeface="Wingdings" panose="05000000000000000000" pitchFamily="2" charset="2"/>
              </a:rPr>
              <a:t></a:t>
            </a:r>
            <a:r>
              <a:rPr lang="fr-FR" dirty="0">
                <a:effectLst/>
                <a:latin typeface="Segoe UI" panose="020B0502040204020203" pitchFamily="34" charset="0"/>
              </a:rPr>
              <a:t> </a:t>
            </a:r>
            <a:r>
              <a:rPr lang="fr-FR" b="1" dirty="0">
                <a:effectLst/>
                <a:latin typeface="Segoe UI" panose="020B0502040204020203" pitchFamily="34" charset="0"/>
              </a:rPr>
              <a:t>il n’appartient pas au prestataire de construire le projet pro avec la personne ni de se positionner sur l’orientation.</a:t>
            </a:r>
            <a:endParaRPr lang="fr-FR" dirty="0"/>
          </a:p>
        </p:txBody>
      </p:sp>
      <p:sp>
        <p:nvSpPr>
          <p:cNvPr id="4" name="Espace réservé du numéro de diapositive 3">
            <a:extLst>
              <a:ext uri="{FF2B5EF4-FFF2-40B4-BE49-F238E27FC236}">
                <a16:creationId xmlns:a16="http://schemas.microsoft.com/office/drawing/2014/main" id="{6BCFFA9B-8704-CFB1-AA15-7A5BA314DC70}"/>
              </a:ext>
            </a:extLst>
          </p:cNvPr>
          <p:cNvSpPr>
            <a:spLocks noGrp="1"/>
          </p:cNvSpPr>
          <p:nvPr>
            <p:ph type="sldNum" sz="quarter" idx="5"/>
          </p:nvPr>
        </p:nvSpPr>
        <p:spPr/>
        <p:txBody>
          <a:bodyPr/>
          <a:lstStyle/>
          <a:p>
            <a:pPr>
              <a:defRPr/>
            </a:pPr>
            <a:fld id="{7068668A-FA7A-424F-B9F0-758FAE57C4D3}" type="slidenum">
              <a:rPr lang="fr-FR" smtClean="0"/>
              <a:t>13</a:t>
            </a:fld>
            <a:endParaRPr lang="fr-FR"/>
          </a:p>
        </p:txBody>
      </p:sp>
    </p:spTree>
    <p:extLst>
      <p:ext uri="{BB962C8B-B14F-4D97-AF65-F5344CB8AC3E}">
        <p14:creationId xmlns:p14="http://schemas.microsoft.com/office/powerpoint/2010/main" val="221288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95F9-F98D-FF8F-91DC-3FA87D9B8A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86279A-EA36-9C58-F2AA-380E981CA0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152D2D-6A9E-D030-ACE8-08E978A3B4D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184EC57-4305-ACA5-2C78-94ADEB22B579}"/>
              </a:ext>
            </a:extLst>
          </p:cNvPr>
          <p:cNvSpPr>
            <a:spLocks noGrp="1"/>
          </p:cNvSpPr>
          <p:nvPr>
            <p:ph type="sldNum" sz="quarter" idx="5"/>
          </p:nvPr>
        </p:nvSpPr>
        <p:spPr/>
        <p:txBody>
          <a:bodyPr/>
          <a:lstStyle/>
          <a:p>
            <a:pPr>
              <a:defRPr/>
            </a:pPr>
            <a:fld id="{7068668A-FA7A-424F-B9F0-758FAE57C4D3}" type="slidenum">
              <a:rPr lang="fr-FR" smtClean="0"/>
              <a:t>15</a:t>
            </a:fld>
            <a:endParaRPr lang="fr-FR"/>
          </a:p>
        </p:txBody>
      </p:sp>
    </p:spTree>
    <p:extLst>
      <p:ext uri="{BB962C8B-B14F-4D97-AF65-F5344CB8AC3E}">
        <p14:creationId xmlns:p14="http://schemas.microsoft.com/office/powerpoint/2010/main" val="305528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068668A-FA7A-424F-B9F0-758FAE57C4D3}" type="slidenum">
              <a:rPr lang="fr-FR" smtClean="0"/>
              <a:t>16</a:t>
            </a:fld>
            <a:endParaRPr lang="fr-FR"/>
          </a:p>
        </p:txBody>
      </p:sp>
    </p:spTree>
    <p:extLst>
      <p:ext uri="{BB962C8B-B14F-4D97-AF65-F5344CB8AC3E}">
        <p14:creationId xmlns:p14="http://schemas.microsoft.com/office/powerpoint/2010/main" val="4020094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838" y="808038"/>
            <a:ext cx="7188201" cy="4043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9E14-96D8-44EC-9A05-5CF1F0AD7C0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252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838" y="808038"/>
            <a:ext cx="7188201" cy="4043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9E14-96D8-44EC-9A05-5CF1F0AD7C0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95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838" y="808038"/>
            <a:ext cx="7188201" cy="4043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9E14-96D8-44EC-9A05-5CF1F0AD7C0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52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9E14-96D8-44EC-9A05-5CF1F0AD7C0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540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CE6E2-1E82-CB3E-41AC-159AC00C7F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778376-9982-9A8E-EBC2-1792C081DA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098E58-913F-34DF-8084-5C4439E54C7D}"/>
              </a:ext>
            </a:extLst>
          </p:cNvPr>
          <p:cNvSpPr>
            <a:spLocks noGrp="1"/>
          </p:cNvSpPr>
          <p:nvPr>
            <p:ph type="body" idx="1"/>
          </p:nvPr>
        </p:nvSpPr>
        <p:spPr/>
        <p:txBody>
          <a:bodyPr/>
          <a:lstStyle/>
          <a:p>
            <a:r>
              <a:rPr lang="fr-FR" dirty="0"/>
              <a:t>SM</a:t>
            </a:r>
          </a:p>
        </p:txBody>
      </p:sp>
      <p:sp>
        <p:nvSpPr>
          <p:cNvPr id="4" name="Espace réservé du numéro de diapositive 3">
            <a:extLst>
              <a:ext uri="{FF2B5EF4-FFF2-40B4-BE49-F238E27FC236}">
                <a16:creationId xmlns:a16="http://schemas.microsoft.com/office/drawing/2014/main" id="{B9DC0009-9C4E-3A40-D851-8D4A9809DA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9E14-96D8-44EC-9A05-5CF1F0AD7C0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724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 APEPH mobilisable sur prescription par le conseiller référent emploi dans les 30 jours suivants l’entrée en formation.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9E14-96D8-44EC-9A05-5CF1F0AD7C0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7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a:solidFill>
            <a:srgbClr val="FFFFFF"/>
          </a:solidFill>
        </p:spPr>
        <p:txBody>
          <a:bodyPr lIns="0" tIns="0" rIns="0" bIns="47625"/>
          <a:lstStyle/>
          <a:p>
            <a:pPr>
              <a:defRPr/>
            </a:pPr>
            <a:r>
              <a:rPr lang="fr-FR" b="1" u="sng" dirty="0">
                <a:solidFill>
                  <a:srgbClr val="000000"/>
                </a:solidFill>
                <a:latin typeface="Arial"/>
              </a:rPr>
              <a:t>Consigne animation :</a:t>
            </a:r>
            <a:r>
              <a:rPr lang="fr-FR" dirty="0">
                <a:solidFill>
                  <a:srgbClr val="000000"/>
                </a:solidFill>
                <a:latin typeface="Arial"/>
              </a:rPr>
              <a:t> Découverte de l'Agefiph en image</a:t>
            </a:r>
          </a:p>
          <a:p>
            <a:pPr>
              <a:defRPr/>
            </a:pPr>
            <a:endParaRPr lang="fr-FR" dirty="0">
              <a:solidFill>
                <a:srgbClr val="000000"/>
              </a:solidFill>
              <a:latin typeface="Arial"/>
            </a:endParaRPr>
          </a:p>
          <a:p>
            <a:pPr>
              <a:defRPr/>
            </a:pPr>
            <a:r>
              <a:rPr lang="fr-FR" u="sng" strike="noStrike" dirty="0">
                <a:solidFill>
                  <a:srgbClr val="000000"/>
                </a:solidFill>
                <a:latin typeface="Arial"/>
                <a:hlinkClick r:id="rId3" tooltip="https://youtu.be/eWMYYhJ1jnM">
                  <a:extLst>
                    <a:ext uri="{A12FA001-AC4F-418D-AE19-62706E023703}">
                      <ahyp:hlinkClr xmlns:ahyp="http://schemas.microsoft.com/office/drawing/2018/hyperlinkcolor" val="tx"/>
                    </a:ext>
                  </a:extLst>
                </a:hlinkClick>
              </a:rPr>
              <a:t>https://youtu.be/eWMYYhJ1jnM</a:t>
            </a:r>
            <a:endParaRPr lang="fr-FR" u="sng" strike="noStrike" dirty="0">
              <a:solidFill>
                <a:srgbClr val="000000"/>
              </a:solidFill>
              <a:latin typeface="Arial"/>
            </a:endParaRPr>
          </a:p>
          <a:p>
            <a:pPr>
              <a:defRPr/>
            </a:pPr>
            <a:r>
              <a:rPr lang="fr-FR" dirty="0">
                <a:solidFill>
                  <a:srgbClr val="000000"/>
                </a:solidFill>
                <a:latin typeface="Arial"/>
              </a:rPr>
              <a:t>3 minutes</a:t>
            </a:r>
            <a:endParaRPr lang="fr-FR" strike="noStrike" dirty="0">
              <a:solidFill>
                <a:srgbClr val="000000"/>
              </a:solidFill>
              <a:latin typeface="Arial"/>
            </a:endParaRPr>
          </a:p>
          <a:p>
            <a:pPr>
              <a:defRPr/>
            </a:pPr>
            <a:endParaRPr lang="fr-FR" dirty="0">
              <a:solidFill>
                <a:srgbClr val="000000"/>
              </a:solidFill>
              <a:latin typeface="Arial"/>
            </a:endParaRPr>
          </a:p>
          <a:p>
            <a:pPr>
              <a:defRPr/>
            </a:pPr>
            <a:endParaRPr lang="fr-FR" altLang="ko-KR" u="sng" dirty="0">
              <a:solidFill>
                <a:srgbClr val="000000"/>
              </a:solidFill>
              <a:latin typeface="Arial"/>
            </a:endParaRPr>
          </a:p>
        </p:txBody>
      </p:sp>
      <p:sp>
        <p:nvSpPr>
          <p:cNvPr id="4" name="Espace réservé du numéro de diapositive 3"/>
          <p:cNvSpPr>
            <a:spLocks noGrp="1"/>
          </p:cNvSpPr>
          <p:nvPr>
            <p:ph type="sldNum" sz="quarter" idx="5"/>
          </p:nvPr>
        </p:nvSpPr>
        <p:spPr bwMode="auto"/>
        <p:txBody>
          <a:bodyPr/>
          <a:lstStyle/>
          <a:p>
            <a:pPr>
              <a:defRPr/>
            </a:pPr>
            <a:fld id="{7068668A-FA7A-424F-B9F0-758FAE57C4D3}" type="slidenum">
              <a:rPr lang="fr-FR"/>
              <a:t>1</a:t>
            </a:fld>
            <a:endParaRPr lang="fr-FR"/>
          </a:p>
        </p:txBody>
      </p:sp>
    </p:spTree>
    <p:extLst>
      <p:ext uri="{BB962C8B-B14F-4D97-AF65-F5344CB8AC3E}">
        <p14:creationId xmlns:p14="http://schemas.microsoft.com/office/powerpoint/2010/main" val="1778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EF</a:t>
            </a:r>
          </a:p>
        </p:txBody>
      </p:sp>
      <p:sp>
        <p:nvSpPr>
          <p:cNvPr id="4" name="Espace réservé du numéro de diapositive 3"/>
          <p:cNvSpPr>
            <a:spLocks noGrp="1"/>
          </p:cNvSpPr>
          <p:nvPr>
            <p:ph type="sldNum" sz="quarter" idx="5"/>
          </p:nvPr>
        </p:nvSpPr>
        <p:spPr/>
        <p:txBody>
          <a:bodyPr/>
          <a:lstStyle/>
          <a:p>
            <a:fld id="{3CC09E14-96D8-44EC-9A05-5CF1F0AD7C03}" type="slidenum">
              <a:rPr lang="fr-FR" smtClean="0"/>
              <a:t>26</a:t>
            </a:fld>
            <a:endParaRPr lang="fr-FR"/>
          </a:p>
        </p:txBody>
      </p:sp>
    </p:spTree>
    <p:extLst>
      <p:ext uri="{BB962C8B-B14F-4D97-AF65-F5344CB8AC3E}">
        <p14:creationId xmlns:p14="http://schemas.microsoft.com/office/powerpoint/2010/main" val="1526045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EF</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6656B7-8704-49C7-8371-D0699A57FB1F}"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07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SM</a:t>
            </a:r>
          </a:p>
        </p:txBody>
      </p:sp>
      <p:sp>
        <p:nvSpPr>
          <p:cNvPr id="4" name="Espace réservé du numéro de diapositive 3"/>
          <p:cNvSpPr>
            <a:spLocks noGrp="1"/>
          </p:cNvSpPr>
          <p:nvPr>
            <p:ph type="sldNum" sz="quarter" idx="5"/>
          </p:nvPr>
        </p:nvSpPr>
        <p:spPr/>
        <p:txBody>
          <a:bodyPr/>
          <a:lstStyle/>
          <a:p>
            <a:fld id="{3CC09E14-96D8-44EC-9A05-5CF1F0AD7C03}" type="slidenum">
              <a:rPr lang="fr-FR" smtClean="0"/>
              <a:t>28</a:t>
            </a:fld>
            <a:endParaRPr lang="fr-FR"/>
          </a:p>
        </p:txBody>
      </p:sp>
    </p:spTree>
    <p:extLst>
      <p:ext uri="{BB962C8B-B14F-4D97-AF65-F5344CB8AC3E}">
        <p14:creationId xmlns:p14="http://schemas.microsoft.com/office/powerpoint/2010/main" val="2960138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dirty="0">
                <a:solidFill>
                  <a:srgbClr val="000000"/>
                </a:solidFill>
                <a:effectLst/>
                <a:highlight>
                  <a:srgbClr val="FFFFFF"/>
                </a:highlight>
                <a:latin typeface="Arial" panose="020B0604020202020204" pitchFamily="34" charset="0"/>
              </a:rPr>
              <a:t>Développé à partir des compétences de terrain</a:t>
            </a:r>
            <a:r>
              <a:rPr lang="fr-FR" sz="1800" b="0" i="0" strike="sngStrike" dirty="0">
                <a:solidFill>
                  <a:srgbClr val="000000"/>
                </a:solidFill>
                <a:effectLst/>
                <a:highlight>
                  <a:srgbClr val="FFFFFF"/>
                </a:highlight>
                <a:latin typeface="var(--ui-typography-family)"/>
              </a:rPr>
              <a:t> </a:t>
            </a:r>
            <a:r>
              <a:rPr lang="fr-FR" sz="1800" b="0" i="0" dirty="0">
                <a:solidFill>
                  <a:srgbClr val="000000"/>
                </a:solidFill>
                <a:effectLst/>
                <a:highlight>
                  <a:srgbClr val="FFFFFF"/>
                </a:highlight>
                <a:latin typeface="Arial" panose="020B0604020202020204" pitchFamily="34" charset="0"/>
              </a:rPr>
              <a:t>des conseillers du réseau des Missions Locales, animé par des experts et validé par la Délégation Interministérielle à la stratégie nationale pour l’autisme au sein des troubles du neurodéveloppement et les partenaires du programme l'Union nationale des missions locales (UNML), l'Agefiph, la Fondation Orange et le Ministère du travail, le programme propose deux parcours sous forme de capsules vidéo, de quizz et d'outillages concrets.</a:t>
            </a:r>
          </a:p>
          <a:p>
            <a:endParaRPr lang="fr-FR" sz="1800" b="0" i="0" dirty="0">
              <a:solidFill>
                <a:srgbClr val="000000"/>
              </a:solidFill>
              <a:effectLst/>
              <a:highlight>
                <a:srgbClr val="FFFFFF"/>
              </a:highlight>
              <a:latin typeface="Arial" panose="020B0604020202020204" pitchFamily="34" charset="0"/>
            </a:endParaRPr>
          </a:p>
          <a:p>
            <a:r>
              <a:rPr lang="fr-FR" sz="1800" b="0" i="0" dirty="0">
                <a:solidFill>
                  <a:srgbClr val="000000"/>
                </a:solidFill>
                <a:effectLst/>
                <a:highlight>
                  <a:srgbClr val="FFFFFF"/>
                </a:highlight>
                <a:latin typeface="Arial" panose="020B0604020202020204" pitchFamily="34" charset="0"/>
              </a:rPr>
              <a:t>Initié par l’association régionale des missions locales - ARML Ile-de-France, il est pensé pour tous les conseillers à l'emploi (parcours 1 - initiation) et plus spécifiquement pour les référents handicap (parcours 2 - approfondissement). Un kit employeur est également déployé, il permet de présenter les moyens d’intégrer les personnes autistes avec succès. Ce projet est appuyé, pour sa mise en œuvre territoriale, par le réseau « Les entreprises s’engagent ».</a:t>
            </a:r>
          </a:p>
          <a:p>
            <a:endParaRPr lang="fr-FR" sz="1800" b="0" i="0" dirty="0">
              <a:solidFill>
                <a:srgbClr val="000000"/>
              </a:solidFill>
              <a:effectLst/>
              <a:highlight>
                <a:srgbClr val="FFFFFF"/>
              </a:highligh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A2955E38-94B7-488B-BD17-04E7540CAE19}" type="slidenum">
              <a:rPr lang="fr-FR" smtClean="0"/>
              <a:t>30</a:t>
            </a:fld>
            <a:endParaRPr lang="fr-FR"/>
          </a:p>
        </p:txBody>
      </p:sp>
    </p:spTree>
    <p:extLst>
      <p:ext uri="{BB962C8B-B14F-4D97-AF65-F5344CB8AC3E}">
        <p14:creationId xmlns:p14="http://schemas.microsoft.com/office/powerpoint/2010/main" val="2687949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955E38-94B7-488B-BD17-04E7540CAE19}" type="slidenum">
              <a:rPr lang="fr-FR" smtClean="0"/>
              <a:t>31</a:t>
            </a:fld>
            <a:endParaRPr lang="fr-FR"/>
          </a:p>
        </p:txBody>
      </p:sp>
    </p:spTree>
    <p:extLst>
      <p:ext uri="{BB962C8B-B14F-4D97-AF65-F5344CB8AC3E}">
        <p14:creationId xmlns:p14="http://schemas.microsoft.com/office/powerpoint/2010/main" val="413086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solidFill>
            <a:srgbClr val="FFFFFF"/>
          </a:solidFill>
        </p:spPr>
        <p:txBody>
          <a:bodyPr lIns="0" tIns="0" rIns="0" bIns="47625"/>
          <a:lstStyle/>
          <a:p>
            <a:endParaRPr lang="fr-FR">
              <a:cs typeface="+mn-lt"/>
            </a:endParaRPr>
          </a:p>
          <a:p>
            <a:br>
              <a:rPr>
                <a:cs typeface="+mn-lt"/>
              </a:rPr>
            </a:br>
            <a:endParaRPr>
              <a:solidFill>
                <a:srgbClr val="000000"/>
              </a:solidFill>
              <a:latin typeface="Arial"/>
            </a:endParaRPr>
          </a:p>
        </p:txBody>
      </p:sp>
      <p:sp>
        <p:nvSpPr>
          <p:cNvPr id="4" name="Slide Number Placeholder 3"/>
          <p:cNvSpPr>
            <a:spLocks noGrp="1"/>
          </p:cNvSpPr>
          <p:nvPr>
            <p:ph type="sldNum" sz="quarter" idx="10"/>
          </p:nvPr>
        </p:nvSpPr>
        <p:spPr/>
        <p:txBody>
          <a:bodyPr/>
          <a:lstStyle/>
          <a:p>
            <a:fld id="{FFB4A3E8-A52C-41F9-804B-B81D8FCD00B1}" type="slidenum">
              <a:rPr lang="zh-CN" altLang="en-US" smtClean="0"/>
              <a:t>34</a:t>
            </a:fld>
            <a:endParaRPr lang="zh-CN" altLang="en-US"/>
          </a:p>
        </p:txBody>
      </p:sp>
    </p:spTree>
    <p:extLst>
      <p:ext uri="{BB962C8B-B14F-4D97-AF65-F5344CB8AC3E}">
        <p14:creationId xmlns:p14="http://schemas.microsoft.com/office/powerpoint/2010/main" val="361710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solidFill>
            <a:srgbClr val="FFFFFF"/>
          </a:solidFill>
        </p:spPr>
        <p:txBody>
          <a:bodyPr lIns="0" tIns="0" rIns="0" bIns="47625"/>
          <a:lstStyle/>
          <a:p>
            <a:endParaRPr lang="fr-FR">
              <a:solidFill>
                <a:srgbClr val="000000"/>
              </a:solidFill>
              <a:latin typeface="Arial"/>
            </a:endParaRPr>
          </a:p>
        </p:txBody>
      </p:sp>
      <p:sp>
        <p:nvSpPr>
          <p:cNvPr id="4" name="Espace réservé du numéro de diapositive 3"/>
          <p:cNvSpPr>
            <a:spLocks noGrp="1"/>
          </p:cNvSpPr>
          <p:nvPr>
            <p:ph type="sldNum" sz="quarter" idx="10"/>
          </p:nvPr>
        </p:nvSpPr>
        <p:spPr/>
        <p:txBody>
          <a:bodyPr/>
          <a:lstStyle/>
          <a:p>
            <a:pPr>
              <a:defRPr/>
            </a:pPr>
            <a:fld id="{7068668A-FA7A-424F-B9F0-758FAE57C4D3}" type="slidenum">
              <a:rPr lang="fr-FR" smtClean="0"/>
              <a:t>41</a:t>
            </a:fld>
            <a:endParaRPr lang="fr-FR"/>
          </a:p>
        </p:txBody>
      </p:sp>
    </p:spTree>
    <p:extLst>
      <p:ext uri="{BB962C8B-B14F-4D97-AF65-F5344CB8AC3E}">
        <p14:creationId xmlns:p14="http://schemas.microsoft.com/office/powerpoint/2010/main" val="393560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solidFill>
            <a:srgbClr val="FFFFFF"/>
          </a:solidFill>
        </p:spPr>
        <p:txBody>
          <a:bodyPr lIns="0" tIns="0" rIns="0" bIns="47625"/>
          <a:lstStyle/>
          <a:p>
            <a:endParaRPr lang="fr-FR">
              <a:solidFill>
                <a:srgbClr val="000000"/>
              </a:solidFill>
              <a:latin typeface="Arial"/>
            </a:endParaRPr>
          </a:p>
        </p:txBody>
      </p:sp>
      <p:sp>
        <p:nvSpPr>
          <p:cNvPr id="4" name="Espace réservé du numéro de diapositive 3"/>
          <p:cNvSpPr>
            <a:spLocks noGrp="1"/>
          </p:cNvSpPr>
          <p:nvPr>
            <p:ph type="sldNum" sz="quarter" idx="10"/>
          </p:nvPr>
        </p:nvSpPr>
        <p:spPr/>
        <p:txBody>
          <a:bodyPr/>
          <a:lstStyle/>
          <a:p>
            <a:pPr>
              <a:defRPr/>
            </a:pPr>
            <a:fld id="{7068668A-FA7A-424F-B9F0-758FAE57C4D3}" type="slidenum">
              <a:rPr lang="fr-FR" smtClean="0"/>
              <a:t>2</a:t>
            </a:fld>
            <a:endParaRPr lang="fr-FR"/>
          </a:p>
        </p:txBody>
      </p:sp>
    </p:spTree>
    <p:extLst>
      <p:ext uri="{BB962C8B-B14F-4D97-AF65-F5344CB8AC3E}">
        <p14:creationId xmlns:p14="http://schemas.microsoft.com/office/powerpoint/2010/main" val="406865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a:solidFill>
            <a:srgbClr val="FFFFFF"/>
          </a:solidFill>
        </p:spPr>
        <p:txBody>
          <a:bodyPr lIns="0" tIns="0" rIns="0" bIns="47625"/>
          <a:lstStyle/>
          <a:p>
            <a:pPr>
              <a:defRPr/>
            </a:pPr>
            <a:r>
              <a:rPr lang="fr-FR" u="sng" dirty="0">
                <a:solidFill>
                  <a:srgbClr val="000000"/>
                </a:solidFill>
                <a:latin typeface="Arial"/>
              </a:rPr>
              <a:t>un A/R de la MDPH est une pièce recevable</a:t>
            </a:r>
            <a:r>
              <a:rPr lang="fr-FR" dirty="0">
                <a:solidFill>
                  <a:srgbClr val="000000"/>
                </a:solidFill>
                <a:latin typeface="Arial"/>
              </a:rPr>
              <a:t> pour déposer une demande auprès de l'Agefiph</a:t>
            </a:r>
          </a:p>
          <a:p>
            <a:pPr>
              <a:defRPr/>
            </a:pPr>
            <a:endParaRPr lang="fr-FR" dirty="0">
              <a:solidFill>
                <a:srgbClr val="000000"/>
              </a:solidFill>
              <a:latin typeface="Arial"/>
            </a:endParaRPr>
          </a:p>
          <a:p>
            <a:pPr>
              <a:defRPr/>
            </a:pPr>
            <a:r>
              <a:rPr lang="fr-FR" baseline="0" dirty="0">
                <a:solidFill>
                  <a:srgbClr val="000000"/>
                </a:solidFill>
                <a:latin typeface="Arial"/>
              </a:rPr>
              <a:t>P</a:t>
            </a:r>
            <a:r>
              <a:rPr lang="fr-FR" dirty="0">
                <a:solidFill>
                  <a:srgbClr val="000000"/>
                </a:solidFill>
                <a:latin typeface="Arial"/>
              </a:rPr>
              <a:t>articularités pour les</a:t>
            </a:r>
            <a:r>
              <a:rPr lang="fr-FR" baseline="0" dirty="0">
                <a:solidFill>
                  <a:srgbClr val="000000"/>
                </a:solidFill>
                <a:latin typeface="Arial"/>
              </a:rPr>
              <a:t> jeunes de 15 à 20 ans</a:t>
            </a:r>
            <a:r>
              <a:rPr lang="fr-FR" dirty="0">
                <a:solidFill>
                  <a:srgbClr val="000000"/>
                </a:solidFill>
                <a:latin typeface="Arial"/>
              </a:rPr>
              <a:t> :</a:t>
            </a:r>
            <a:endParaRPr lang="fr-FR" baseline="0" dirty="0">
              <a:solidFill>
                <a:srgbClr val="000000"/>
              </a:solidFill>
              <a:latin typeface="Calibri"/>
              <a:cs typeface="Calibri"/>
            </a:endParaRPr>
          </a:p>
          <a:p>
            <a:pPr marL="171450" lvl="0" indent="-171450">
              <a:lnSpc>
                <a:spcPct val="100000"/>
              </a:lnSpc>
              <a:buFont typeface="Arial" panose="020B0604020202020204" pitchFamily="34" charset="0"/>
              <a:buChar char="•"/>
              <a:defRPr/>
            </a:pPr>
            <a:r>
              <a:rPr lang="fr-FR" baseline="0" dirty="0">
                <a:solidFill>
                  <a:srgbClr val="000000"/>
                </a:solidFill>
                <a:latin typeface="Arial"/>
              </a:rPr>
              <a:t>ayant déjà un droit ouvert à l’allocation d’éducation de l’enfant handicapé (AEH),</a:t>
            </a:r>
          </a:p>
          <a:p>
            <a:pPr marL="171450" lvl="0" indent="-171450">
              <a:lnSpc>
                <a:spcPct val="100000"/>
              </a:lnSpc>
              <a:buFont typeface="Arial" panose="020B0604020202020204" pitchFamily="34" charset="0"/>
              <a:buChar char="•"/>
              <a:defRPr/>
            </a:pPr>
            <a:r>
              <a:rPr lang="fr-FR" baseline="0" dirty="0">
                <a:solidFill>
                  <a:srgbClr val="000000"/>
                </a:solidFill>
                <a:latin typeface="Arial"/>
              </a:rPr>
              <a:t>à la prestation de compensation du handicap (PCH),</a:t>
            </a:r>
          </a:p>
          <a:p>
            <a:pPr marL="171450" indent="-171450">
              <a:buFont typeface="Arial" panose="020B0604020202020204" pitchFamily="34" charset="0"/>
              <a:buChar char="•"/>
              <a:defRPr/>
            </a:pPr>
            <a:r>
              <a:rPr lang="fr-FR" baseline="0" dirty="0">
                <a:solidFill>
                  <a:srgbClr val="000000"/>
                </a:solidFill>
                <a:latin typeface="Arial"/>
              </a:rPr>
              <a:t>Ou disposant d’un projet personnalisé de scolarisation (PPS)</a:t>
            </a:r>
            <a:r>
              <a:rPr lang="fr-FR" dirty="0">
                <a:solidFill>
                  <a:srgbClr val="000000"/>
                </a:solidFill>
                <a:latin typeface="Arial"/>
              </a:rPr>
              <a:t> </a:t>
            </a:r>
            <a:endParaRPr lang="fr-FR" baseline="0" dirty="0">
              <a:solidFill>
                <a:srgbClr val="000000"/>
              </a:solidFill>
              <a:latin typeface="Arial"/>
            </a:endParaRPr>
          </a:p>
          <a:p>
            <a:pPr marL="0" lvl="0">
              <a:lnSpc>
                <a:spcPct val="100000"/>
              </a:lnSpc>
              <a:buNone/>
              <a:defRPr/>
            </a:pPr>
            <a:endParaRPr lang="fr-FR" baseline="0" dirty="0">
              <a:solidFill>
                <a:srgbClr val="000000"/>
              </a:solidFill>
              <a:latin typeface="Arial"/>
            </a:endParaRPr>
          </a:p>
          <a:p>
            <a:pPr marL="0" lvl="0">
              <a:lnSpc>
                <a:spcPct val="100000"/>
              </a:lnSpc>
              <a:buNone/>
              <a:defRPr/>
            </a:pPr>
            <a:r>
              <a:rPr lang="fr-FR" baseline="0" dirty="0">
                <a:solidFill>
                  <a:srgbClr val="000000"/>
                </a:solidFill>
                <a:latin typeface="Arial"/>
              </a:rPr>
              <a:t>bénéficieront de la reconnaissance de qualité de travailleur handicapé (RQTH), sans démarche supplémentaire.</a:t>
            </a:r>
          </a:p>
          <a:p>
            <a:pPr marL="0" lvl="0">
              <a:lnSpc>
                <a:spcPct val="100000"/>
              </a:lnSpc>
              <a:buNone/>
              <a:defRPr/>
            </a:pPr>
            <a:endParaRPr lang="fr-FR" baseline="0" dirty="0">
              <a:solidFill>
                <a:srgbClr val="000000"/>
              </a:solidFill>
              <a:latin typeface="Arial"/>
            </a:endParaRPr>
          </a:p>
          <a:p>
            <a:pPr>
              <a:defRPr/>
            </a:pPr>
            <a:r>
              <a:rPr lang="fr-FR" baseline="0" dirty="0">
                <a:solidFill>
                  <a:srgbClr val="000000"/>
                </a:solidFill>
                <a:latin typeface="Arial"/>
              </a:rPr>
              <a:t>Ainsi, un jeune de 15 à 20 ans peut fournir l’un de ces 3 documents pour justifier de son statut auprès de l’Agefiph. Ces documents seront traités comme une RQTH.</a:t>
            </a:r>
            <a:r>
              <a:rPr lang="fr-FR" dirty="0">
                <a:solidFill>
                  <a:srgbClr val="000000"/>
                </a:solidFill>
                <a:latin typeface="Arial"/>
              </a:rPr>
              <a:t> </a:t>
            </a:r>
          </a:p>
          <a:p>
            <a:pPr>
              <a:defRPr/>
            </a:pPr>
            <a:endParaRPr lang="fr-FR" dirty="0">
              <a:solidFill>
                <a:srgbClr val="000000"/>
              </a:solidFill>
              <a:latin typeface="Arial"/>
            </a:endParaRPr>
          </a:p>
        </p:txBody>
      </p:sp>
      <p:sp>
        <p:nvSpPr>
          <p:cNvPr id="4" name="Espace réservé du numéro de diapositive 3"/>
          <p:cNvSpPr>
            <a:spLocks noGrp="1"/>
          </p:cNvSpPr>
          <p:nvPr>
            <p:ph type="sldNum" sz="quarter" idx="5"/>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068668A-FA7A-424F-B9F0-758FAE57C4D3}" type="slidenum">
              <a:rPr kumimoji="0" lang="fr-FR" sz="1300" b="0" i="0" u="none" strike="noStrike" kern="0" cap="none" spc="0" normalizeH="0" baseline="0" noProof="0">
                <a:ln>
                  <a:noFill/>
                </a:ln>
                <a:solidFill>
                  <a:prstClr val="black"/>
                </a:solidFill>
                <a:effectLst/>
                <a:uLnTx/>
                <a:uFillTx/>
                <a:latin typeface="Calibri"/>
                <a:cs typeface="Arial"/>
              </a:rPr>
              <a:pPr marL="0" marR="0" lvl="0" indent="0" algn="r" defTabSz="457200" eaLnBrk="1" fontAlgn="auto" latinLnBrk="0" hangingPunct="1">
                <a:lnSpc>
                  <a:spcPct val="100000"/>
                </a:lnSpc>
                <a:spcBef>
                  <a:spcPts val="0"/>
                </a:spcBef>
                <a:spcAft>
                  <a:spcPts val="0"/>
                </a:spcAft>
                <a:buClrTx/>
                <a:buSzTx/>
                <a:buFontTx/>
                <a:buNone/>
                <a:tabLst/>
                <a:defRPr/>
              </a:pPr>
              <a:t>3</a:t>
            </a:fld>
            <a:endParaRPr kumimoji="0" lang="fr-FR" sz="13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85322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a:solidFill>
            <a:srgbClr val="FFFFFF"/>
          </a:solidFill>
        </p:spPr>
        <p:txBody>
          <a:bodyPr lIns="0" tIns="0" rIns="0" bIns="47625"/>
          <a:lstStyle/>
          <a:p>
            <a:r>
              <a:rPr lang="fr-FR" dirty="0">
                <a:solidFill>
                  <a:srgbClr val="000000"/>
                </a:solidFill>
                <a:latin typeface="Arial"/>
              </a:rPr>
              <a:t>L'offre de l'Agefiph s'adresse à toutes les entreprises du secteur privé : </a:t>
            </a:r>
            <a:endParaRPr lang="fr-FR" dirty="0">
              <a:cs typeface="Calibri"/>
            </a:endParaRPr>
          </a:p>
          <a:p>
            <a:pPr marL="171450" indent="-171450">
              <a:buFont typeface="Arial"/>
              <a:buChar char="•"/>
            </a:pPr>
            <a:r>
              <a:rPr lang="fr-FR" dirty="0">
                <a:solidFill>
                  <a:srgbClr val="000000"/>
                </a:solidFill>
                <a:latin typeface="Arial"/>
              </a:rPr>
              <a:t>quelle que soit la taille </a:t>
            </a:r>
            <a:endParaRPr lang="fr-FR" dirty="0">
              <a:solidFill>
                <a:srgbClr val="000000"/>
              </a:solidFill>
              <a:latin typeface="Calibri"/>
            </a:endParaRPr>
          </a:p>
          <a:p>
            <a:pPr marL="171450" indent="-171450">
              <a:buFont typeface="Arial"/>
              <a:buChar char="•"/>
            </a:pPr>
            <a:r>
              <a:rPr lang="fr-FR" dirty="0">
                <a:solidFill>
                  <a:srgbClr val="000000"/>
                </a:solidFill>
                <a:latin typeface="Arial"/>
              </a:rPr>
              <a:t>le secteur d'activité </a:t>
            </a:r>
            <a:endParaRPr lang="fr-FR" dirty="0">
              <a:solidFill>
                <a:srgbClr val="000000"/>
              </a:solidFill>
              <a:latin typeface="Calibri"/>
              <a:cs typeface="Calibri"/>
            </a:endParaRPr>
          </a:p>
          <a:p>
            <a:pPr marL="171450" indent="-171450">
              <a:buFont typeface="Arial"/>
              <a:buChar char="•"/>
            </a:pPr>
            <a:r>
              <a:rPr lang="fr-FR" dirty="0">
                <a:solidFill>
                  <a:srgbClr val="000000"/>
                </a:solidFill>
                <a:latin typeface="Arial"/>
              </a:rPr>
              <a:t>y compris les travailleurs indépendants </a:t>
            </a:r>
          </a:p>
          <a:p>
            <a:pPr marL="171450" indent="-171450">
              <a:buFont typeface="Arial"/>
              <a:buChar char="•"/>
            </a:pPr>
            <a:endParaRPr lang="fr-FR" dirty="0">
              <a:latin typeface="Arial"/>
              <a:cs typeface="Arial"/>
            </a:endParaRPr>
          </a:p>
        </p:txBody>
      </p:sp>
      <p:sp>
        <p:nvSpPr>
          <p:cNvPr id="4" name="Espace réservé du numéro de diapositive 3"/>
          <p:cNvSpPr>
            <a:spLocks noGrp="1"/>
          </p:cNvSpPr>
          <p:nvPr>
            <p:ph type="sldNum" sz="quarter" idx="5"/>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068668A-FA7A-424F-B9F0-758FAE57C4D3}" type="slidenum">
              <a:rPr kumimoji="0" lang="fr-FR" sz="1300" b="0" i="0" u="none" strike="noStrike" kern="0" cap="none" spc="0" normalizeH="0" baseline="0" noProof="0">
                <a:ln>
                  <a:noFill/>
                </a:ln>
                <a:solidFill>
                  <a:prstClr val="black"/>
                </a:solidFill>
                <a:effectLst/>
                <a:uLnTx/>
                <a:uFillTx/>
                <a:latin typeface="Calibri"/>
                <a:cs typeface="Arial"/>
              </a:rPr>
              <a:pPr marL="0" marR="0" lvl="0" indent="0" algn="r" defTabSz="457200" eaLnBrk="1" fontAlgn="auto" latinLnBrk="0" hangingPunct="1">
                <a:lnSpc>
                  <a:spcPct val="100000"/>
                </a:lnSpc>
                <a:spcBef>
                  <a:spcPts val="0"/>
                </a:spcBef>
                <a:spcAft>
                  <a:spcPts val="0"/>
                </a:spcAft>
                <a:buClrTx/>
                <a:buSzTx/>
                <a:buFontTx/>
                <a:buNone/>
                <a:tabLst/>
                <a:defRPr/>
              </a:pPr>
              <a:t>4</a:t>
            </a:fld>
            <a:endParaRPr kumimoji="0" lang="fr-FR" sz="13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564754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a:solidFill>
            <a:srgbClr val="FFFFFF"/>
          </a:solidFill>
        </p:spPr>
        <p:txBody>
          <a:bodyPr lIns="0" tIns="0" rIns="0" bIns="47625"/>
          <a:lstStyle/>
          <a:p>
            <a:pPr marL="0" lvl="0">
              <a:lnSpc>
                <a:spcPct val="100000"/>
              </a:lnSpc>
              <a:buNone/>
            </a:pPr>
            <a:r>
              <a:rPr lang="fr-FR" sz="1800" b="0" i="0" u="none" strike="noStrike" dirty="0">
                <a:solidFill>
                  <a:srgbClr val="000000"/>
                </a:solidFill>
                <a:effectLst/>
                <a:latin typeface="Calibri" panose="020F0502020204030204" pitchFamily="34" charset="0"/>
              </a:rPr>
              <a:t>L'offre de l'Agefiph s'adresse également aux structures de formation pour les appuyer dans leur démarche d'accessibilité et pour les aider à mettre en œuvre des solutions de compensation </a:t>
            </a:r>
            <a:r>
              <a:rPr lang="fr-FR" dirty="0">
                <a:solidFill>
                  <a:srgbClr val="000000"/>
                </a:solidFill>
                <a:cs typeface="Calibri"/>
              </a:rPr>
              <a:t>en lien avec l’offre de services de la Ressource Handicap et Formation (RHF). </a:t>
            </a:r>
            <a:endParaRPr lang="fr-FR" dirty="0">
              <a:solidFill>
                <a:srgbClr val="000000"/>
              </a:solidFill>
              <a:latin typeface="Arial"/>
            </a:endParaRPr>
          </a:p>
        </p:txBody>
      </p:sp>
      <p:sp>
        <p:nvSpPr>
          <p:cNvPr id="4" name="Espace réservé du numéro de diapositive 3"/>
          <p:cNvSpPr>
            <a:spLocks noGrp="1"/>
          </p:cNvSpPr>
          <p:nvPr>
            <p:ph type="sldNum" sz="quarter" idx="5"/>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068668A-FA7A-424F-B9F0-758FAE57C4D3}" type="slidenum">
              <a:rPr kumimoji="0" lang="fr-FR" sz="1300" b="0" i="0" u="none" strike="noStrike" kern="0" cap="none" spc="0" normalizeH="0" baseline="0" noProof="0">
                <a:ln>
                  <a:noFill/>
                </a:ln>
                <a:solidFill>
                  <a:prstClr val="black"/>
                </a:solidFill>
                <a:effectLst/>
                <a:uLnTx/>
                <a:uFillTx/>
                <a:latin typeface="Calibri"/>
                <a:cs typeface="Arial"/>
              </a:rPr>
              <a:pPr marL="0" marR="0" lvl="0" indent="0" algn="r" defTabSz="457200" eaLnBrk="1" fontAlgn="auto" latinLnBrk="0" hangingPunct="1">
                <a:lnSpc>
                  <a:spcPct val="100000"/>
                </a:lnSpc>
                <a:spcBef>
                  <a:spcPts val="0"/>
                </a:spcBef>
                <a:spcAft>
                  <a:spcPts val="0"/>
                </a:spcAft>
                <a:buClrTx/>
                <a:buSzTx/>
                <a:buFontTx/>
                <a:buNone/>
                <a:tabLst/>
                <a:defRPr/>
              </a:pPr>
              <a:t>5</a:t>
            </a:fld>
            <a:endParaRPr kumimoji="0" lang="fr-FR" sz="13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607597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cs typeface="Calibri"/>
              </a:rPr>
              <a:t>NB : Rétroactivité </a:t>
            </a:r>
            <a:endParaRPr lang="fr-FR" dirty="0">
              <a:cs typeface="Calibri"/>
            </a:endParaRPr>
          </a:p>
          <a:p>
            <a:r>
              <a:rPr lang="fr-FR" dirty="0">
                <a:cs typeface="Calibri"/>
              </a:rPr>
              <a:t>Les aides de l’Agefiph peuvent être sollicitées de façon rétroactive, sans dépasser un délai de 6 mois entre le démarrage de l’action et le dépôt de la demande. </a:t>
            </a:r>
            <a:endParaRPr lang="en-US" dirty="0">
              <a:cs typeface="Calibri"/>
            </a:endParaRPr>
          </a:p>
          <a:p>
            <a:r>
              <a:rPr lang="fr-FR" dirty="0"/>
              <a:t>Cette disposition ne s’applique pas à l’aide au parcours vers l’emploi.</a:t>
            </a:r>
          </a:p>
          <a:p>
            <a:endParaRPr lang="fr-FR" dirty="0"/>
          </a:p>
          <a:p>
            <a:r>
              <a:rPr lang="fr-FR" dirty="0">
                <a:cs typeface="Calibri"/>
              </a:rPr>
              <a:t>Pour autant, </a:t>
            </a:r>
            <a:r>
              <a:rPr lang="fr-FR" b="1" i="1" dirty="0">
                <a:cs typeface="Calibri"/>
              </a:rPr>
              <a:t>il est conseillé de déposer la demande en amont de l’action </a:t>
            </a:r>
            <a:r>
              <a:rPr lang="fr-FR" dirty="0">
                <a:cs typeface="Calibri"/>
              </a:rPr>
              <a:t>et d’attendre le retour de la prise en charge de l’Agefiph avant d’engager des frais. </a:t>
            </a:r>
            <a:endParaRPr lang="en-US" dirty="0">
              <a:cs typeface="Calibri"/>
            </a:endParaRPr>
          </a:p>
          <a:p>
            <a:endParaRPr lang="fr-FR" dirty="0">
              <a:ea typeface="Calibri"/>
              <a:cs typeface="Calibri"/>
            </a:endParaRPr>
          </a:p>
        </p:txBody>
      </p:sp>
      <p:sp>
        <p:nvSpPr>
          <p:cNvPr id="4" name="Espace réservé du numéro de diapositive 3"/>
          <p:cNvSpPr>
            <a:spLocks noGrp="1"/>
          </p:cNvSpPr>
          <p:nvPr>
            <p:ph type="sldNum" sz="quarter" idx="10"/>
          </p:nvPr>
        </p:nvSpPr>
        <p:spPr/>
        <p:txBody>
          <a:bodyPr/>
          <a:lstStyle/>
          <a:p>
            <a:fld id="{7068668A-FA7A-424F-B9F0-758FAE57C4D3}" type="slidenum">
              <a:rPr lang="fr-FR" smtClean="0"/>
              <a:t>6</a:t>
            </a:fld>
            <a:endParaRPr lang="fr-FR"/>
          </a:p>
        </p:txBody>
      </p:sp>
    </p:spTree>
    <p:extLst>
      <p:ext uri="{BB962C8B-B14F-4D97-AF65-F5344CB8AC3E}">
        <p14:creationId xmlns:p14="http://schemas.microsoft.com/office/powerpoint/2010/main" val="1363676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solidFill>
            <a:srgbClr val="FFFFFF"/>
          </a:solidFill>
        </p:spPr>
        <p:txBody>
          <a:bodyPr lIns="0" tIns="0" rIns="0" bIns="47625"/>
          <a:lstStyle/>
          <a:p>
            <a:pPr marL="0" lvl="0">
              <a:lnSpc>
                <a:spcPct val="100000"/>
              </a:lnSpc>
              <a:buNone/>
            </a:pPr>
            <a:endParaRPr lang="fr-FR" dirty="0">
              <a:solidFill>
                <a:srgbClr val="000000"/>
              </a:solidFill>
              <a:latin typeface="Arial"/>
            </a:endParaRPr>
          </a:p>
        </p:txBody>
      </p:sp>
      <p:sp>
        <p:nvSpPr>
          <p:cNvPr id="4" name="Espace réservé du numéro de diapositive 3"/>
          <p:cNvSpPr>
            <a:spLocks noGrp="1"/>
          </p:cNvSpPr>
          <p:nvPr>
            <p:ph type="sldNum" sz="quarter" idx="10"/>
          </p:nvPr>
        </p:nvSpPr>
        <p:spPr/>
        <p:txBody>
          <a:bodyPr/>
          <a:lstStyle/>
          <a:p>
            <a:pPr>
              <a:defRPr/>
            </a:pPr>
            <a:fld id="{7068668A-FA7A-424F-B9F0-758FAE57C4D3}" type="slidenum">
              <a:rPr lang="fr-FR" smtClean="0"/>
              <a:t>7</a:t>
            </a:fld>
            <a:endParaRPr lang="fr-FR"/>
          </a:p>
        </p:txBody>
      </p:sp>
    </p:spTree>
    <p:extLst>
      <p:ext uri="{BB962C8B-B14F-4D97-AF65-F5344CB8AC3E}">
        <p14:creationId xmlns:p14="http://schemas.microsoft.com/office/powerpoint/2010/main" val="445113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solidFill>
            <a:srgbClr val="FFFFFF"/>
          </a:solidFill>
        </p:spPr>
        <p:txBody>
          <a:bodyPr lIns="0" tIns="0" rIns="0" bIns="47625"/>
          <a:lstStyle/>
          <a:p>
            <a:r>
              <a:rPr lang="fr-FR" sz="1800" u="sng" dirty="0">
                <a:solidFill>
                  <a:srgbClr val="000000"/>
                </a:solidFill>
                <a:latin typeface="Arial"/>
              </a:rPr>
              <a:t>Consigne au 1</a:t>
            </a:r>
            <a:r>
              <a:rPr lang="fr-FR" sz="1800" u="sng" baseline="30000" dirty="0">
                <a:solidFill>
                  <a:srgbClr val="000000"/>
                </a:solidFill>
                <a:latin typeface="Arial"/>
              </a:rPr>
              <a:t>er</a:t>
            </a:r>
            <a:r>
              <a:rPr lang="fr-FR" sz="1800" u="sng" dirty="0">
                <a:solidFill>
                  <a:srgbClr val="000000"/>
                </a:solidFill>
                <a:latin typeface="Arial"/>
              </a:rPr>
              <a:t> août 2024 </a:t>
            </a:r>
            <a:r>
              <a:rPr lang="fr-FR" sz="1800" dirty="0">
                <a:solidFill>
                  <a:srgbClr val="000000"/>
                </a:solidFill>
                <a:latin typeface="Arial"/>
              </a:rPr>
              <a:t>: La DCOM préconise désormais de renvoyer les utilisateurs sur la </a:t>
            </a:r>
            <a:r>
              <a:rPr lang="fr-FR" sz="1800" b="1" dirty="0">
                <a:solidFill>
                  <a:srgbClr val="000000"/>
                </a:solidFill>
                <a:latin typeface="Arial"/>
              </a:rPr>
              <a:t>page internet des services et des aides de l’Agefiph </a:t>
            </a:r>
            <a:r>
              <a:rPr lang="fr-FR" sz="1800" dirty="0">
                <a:solidFill>
                  <a:srgbClr val="000000"/>
                </a:solidFill>
                <a:latin typeface="Arial"/>
              </a:rPr>
              <a:t>plutôt que sur le guide l’offre d’intervention car les actualisations sur le site sont beaucoup plus rapides</a:t>
            </a:r>
            <a:endParaRPr lang="fr-FR" sz="1800" b="0" i="0" u="sng" strike="noStrike" dirty="0">
              <a:solidFill>
                <a:srgbClr val="0563C1"/>
              </a:solidFill>
              <a:effectLst/>
              <a:highlight>
                <a:srgbClr val="FFFFFF"/>
              </a:highlight>
              <a:latin typeface="Segoe UI" panose="020B0502040204020203" pitchFamily="34" charset="0"/>
              <a:hlinkClick r:id="rId3"/>
            </a:endParaRPr>
          </a:p>
          <a:p>
            <a:pPr marL="0" lvl="0">
              <a:lnSpc>
                <a:spcPct val="100000"/>
              </a:lnSpc>
              <a:buNone/>
            </a:pPr>
            <a:endParaRPr lang="fr-FR" sz="1800" b="0" i="0" u="sng" strike="noStrike" dirty="0">
              <a:solidFill>
                <a:srgbClr val="0563C1"/>
              </a:solidFill>
              <a:effectLst/>
              <a:highlight>
                <a:srgbClr val="FFFFFF"/>
              </a:highlight>
              <a:latin typeface="Segoe UI" panose="020B0502040204020203" pitchFamily="34" charset="0"/>
              <a:hlinkClick r:id="rId3"/>
            </a:endParaRPr>
          </a:p>
          <a:p>
            <a:pPr marL="0" lvl="0">
              <a:lnSpc>
                <a:spcPct val="100000"/>
              </a:lnSpc>
              <a:buNone/>
            </a:pPr>
            <a:endParaRPr lang="fr-FR" sz="1800" b="0" i="0" u="sng" strike="noStrike" dirty="0">
              <a:solidFill>
                <a:srgbClr val="0563C1"/>
              </a:solidFill>
              <a:effectLst/>
              <a:highlight>
                <a:srgbClr val="FFFFFF"/>
              </a:highlight>
              <a:latin typeface="Segoe UI" panose="020B0502040204020203" pitchFamily="34" charset="0"/>
              <a:hlinkClick r:id="rId3"/>
            </a:endParaRPr>
          </a:p>
          <a:p>
            <a:pPr marL="0" lvl="0">
              <a:lnSpc>
                <a:spcPct val="100000"/>
              </a:lnSpc>
              <a:buNone/>
            </a:pPr>
            <a:r>
              <a:rPr lang="fr-FR" sz="1800" b="0" i="0" u="sng" strike="noStrike" dirty="0">
                <a:solidFill>
                  <a:srgbClr val="0563C1"/>
                </a:solidFill>
                <a:effectLst/>
                <a:highlight>
                  <a:srgbClr val="FFFFFF"/>
                </a:highlight>
                <a:latin typeface="Segoe UI" panose="020B0502040204020203" pitchFamily="34" charset="0"/>
                <a:hlinkClick r:id="rId3"/>
              </a:rPr>
              <a:t>https://www.agefiph.fr/services-et-aides-financieres</a:t>
            </a:r>
            <a:endParaRPr lang="fr-FR" dirty="0">
              <a:solidFill>
                <a:srgbClr val="000000"/>
              </a:solidFill>
              <a:latin typeface="Arial"/>
            </a:endParaRPr>
          </a:p>
          <a:p>
            <a:endParaRPr lang="fr-FR" dirty="0">
              <a:solidFill>
                <a:srgbClr val="000000"/>
              </a:solidFill>
              <a:latin typeface="Arial"/>
            </a:endParaRPr>
          </a:p>
          <a:p>
            <a:endParaRPr lang="fr-FR" dirty="0">
              <a:solidFill>
                <a:srgbClr val="000000"/>
              </a:solidFill>
              <a:latin typeface="Arial"/>
            </a:endParaRPr>
          </a:p>
        </p:txBody>
      </p:sp>
      <p:sp>
        <p:nvSpPr>
          <p:cNvPr id="4" name="Espace réservé du numéro de diapositive 3"/>
          <p:cNvSpPr>
            <a:spLocks noGrp="1"/>
          </p:cNvSpPr>
          <p:nvPr>
            <p:ph type="sldNum" sz="quarter" idx="10"/>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7068668A-FA7A-424F-B9F0-758FAE57C4D3}" type="slidenum">
              <a:rPr kumimoji="0" lang="fr-FR" sz="1300" b="0" i="0" u="none" strike="noStrike" kern="0" cap="none" spc="0" normalizeH="0" baseline="0" noProof="0" smtClean="0">
                <a:ln>
                  <a:noFill/>
                </a:ln>
                <a:solidFill>
                  <a:prstClr val="black"/>
                </a:solidFill>
                <a:effectLst/>
                <a:uLnTx/>
                <a:uFillTx/>
                <a:latin typeface="Calibri"/>
                <a:cs typeface="Arial"/>
              </a:rPr>
              <a:pPr marL="0" marR="0" lvl="0" indent="0" algn="r" defTabSz="457200" eaLnBrk="1" fontAlgn="auto" latinLnBrk="0" hangingPunct="1">
                <a:lnSpc>
                  <a:spcPct val="100000"/>
                </a:lnSpc>
                <a:spcBef>
                  <a:spcPts val="0"/>
                </a:spcBef>
                <a:spcAft>
                  <a:spcPts val="0"/>
                </a:spcAft>
                <a:buClrTx/>
                <a:buSzTx/>
                <a:buFontTx/>
                <a:buNone/>
                <a:tabLst/>
                <a:defRPr/>
              </a:pPr>
              <a:t>9</a:t>
            </a:fld>
            <a:endParaRPr kumimoji="0" lang="fr-FR" sz="13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4058885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4.jpe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4.svg"/><Relationship Id="rId4" Type="http://schemas.openxmlformats.org/officeDocument/2006/relationships/image" Target="../media/image4.jpeg"/><Relationship Id="rId9"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6.svg"/><Relationship Id="rId4" Type="http://schemas.openxmlformats.org/officeDocument/2006/relationships/image" Target="../media/image4.jpeg"/><Relationship Id="rId9"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blank" preserve="1" userDrawn="1">
  <p:cSld name="home">
    <p:spTree>
      <p:nvGrpSpPr>
        <p:cNvPr id="1" name=""/>
        <p:cNvGrpSpPr/>
        <p:nvPr/>
      </p:nvGrpSpPr>
      <p:grpSpPr bwMode="auto">
        <a:xfrm>
          <a:off x="0" y="0"/>
          <a:ext cx="0" cy="0"/>
          <a:chOff x="0" y="0"/>
          <a:chExt cx="0" cy="0"/>
        </a:xfrm>
      </p:grpSpPr>
      <p:pic>
        <p:nvPicPr>
          <p:cNvPr id="5" name="bg object 16"/>
          <p:cNvPicPr>
            <a:picLocks noGrp="1" noRot="1" noMove="1" noResize="1" noEditPoints="1" noAdjustHandles="1" noChangeArrowheads="1" noChangeShapeType="1" noCrop="1"/>
          </p:cNvPicPr>
          <p:nvPr userDrawn="1"/>
        </p:nvPicPr>
        <p:blipFill>
          <a:blip r:embed="rId3"/>
          <a:stretch/>
        </p:blipFill>
        <p:spPr bwMode="auto">
          <a:xfrm>
            <a:off x="0" y="0"/>
            <a:ext cx="9143999" cy="4490606"/>
          </a:xfrm>
          <a:prstGeom prst="rect">
            <a:avLst/>
          </a:prstGeom>
        </p:spPr>
      </p:pic>
      <p:pic>
        <p:nvPicPr>
          <p:cNvPr id="8" name="object 17"/>
          <p:cNvPicPr>
            <a:picLocks noGrp="1" noRot="1" noMove="1" noResize="1" noEditPoints="1" noAdjustHandles="1" noChangeArrowheads="1" noChangeShapeType="1" noCrop="1"/>
          </p:cNvPicPr>
          <p:nvPr userDrawn="1"/>
        </p:nvPicPr>
        <p:blipFill>
          <a:blip r:embed="rId4"/>
          <a:stretch/>
        </p:blipFill>
        <p:spPr bwMode="auto">
          <a:xfrm>
            <a:off x="532267" y="4654581"/>
            <a:ext cx="8062611" cy="329138"/>
          </a:xfrm>
          <a:prstGeom prst="rect">
            <a:avLst/>
          </a:prstGeom>
        </p:spPr>
      </p:pic>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Programme">
    <p:spTree>
      <p:nvGrpSpPr>
        <p:cNvPr id="1" name=""/>
        <p:cNvGrpSpPr/>
        <p:nvPr/>
      </p:nvGrpSpPr>
      <p:grpSpPr bwMode="auto">
        <a:xfrm>
          <a:off x="0" y="0"/>
          <a:ext cx="0" cy="0"/>
          <a:chOff x="0" y="0"/>
          <a:chExt cx="0" cy="0"/>
        </a:xfrm>
      </p:grpSpPr>
      <p:pic>
        <p:nvPicPr>
          <p:cNvPr id="6" name="Image 5"/>
          <p:cNvPicPr>
            <a:picLocks noGrp="1" noRot="1" noChangeAspect="1" noMove="1" noResize="1" noEditPoints="1" noAdjustHandles="1" noChangeArrowheads="1" noChangeShapeType="1" noCrop="1"/>
          </p:cNvPicPr>
          <p:nvPr userDrawn="1"/>
        </p:nvPicPr>
        <p:blipFill>
          <a:blip r:embed="rId2"/>
          <a:stretch/>
        </p:blipFill>
        <p:spPr bwMode="auto">
          <a:xfrm>
            <a:off x="0" y="0"/>
            <a:ext cx="9144000" cy="762000"/>
          </a:xfrm>
          <a:prstGeom prst="rect">
            <a:avLst/>
          </a:prstGeom>
        </p:spPr>
      </p:pic>
      <p:pic>
        <p:nvPicPr>
          <p:cNvPr id="14" name="object 19"/>
          <p:cNvPicPr/>
          <p:nvPr userDrawn="1"/>
        </p:nvPicPr>
        <p:blipFill>
          <a:blip r:embed="rId3"/>
          <a:stretch/>
        </p:blipFill>
        <p:spPr bwMode="auto">
          <a:xfrm>
            <a:off x="7770024" y="4686998"/>
            <a:ext cx="842992" cy="218708"/>
          </a:xfrm>
          <a:prstGeom prst="rect">
            <a:avLst/>
          </a:prstGeom>
        </p:spPr>
      </p:pic>
      <p:sp>
        <p:nvSpPr>
          <p:cNvPr id="2" name="Title 1"/>
          <p:cNvSpPr>
            <a:spLocks noGrp="1"/>
          </p:cNvSpPr>
          <p:nvPr>
            <p:ph type="title" hasCustomPrompt="1"/>
          </p:nvPr>
        </p:nvSpPr>
        <p:spPr bwMode="auto">
          <a:xfrm>
            <a:off x="540000" y="0"/>
            <a:ext cx="5912804" cy="742013"/>
          </a:xfrm>
        </p:spPr>
        <p:txBody>
          <a:bodyPr anchor="ctr">
            <a:normAutofit/>
          </a:bodyPr>
          <a:lstStyle>
            <a:lvl1pPr>
              <a:defRPr sz="2000">
                <a:solidFill>
                  <a:schemeClr val="bg1"/>
                </a:solidFill>
              </a:defRPr>
            </a:lvl1pPr>
          </a:lstStyle>
          <a:p>
            <a:pPr>
              <a:defRPr/>
            </a:pPr>
            <a:r>
              <a:rPr lang="fr-FR"/>
              <a:t>Programme</a:t>
            </a:r>
            <a:endParaRPr lang="en-US"/>
          </a:p>
        </p:txBody>
      </p:sp>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4"/>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5"/>
            <a:stretch/>
          </p:blipFill>
          <p:spPr bwMode="auto">
            <a:xfrm>
              <a:off x="6572999" y="210883"/>
              <a:ext cx="250367" cy="164071"/>
            </a:xfrm>
            <a:prstGeom prst="rect">
              <a:avLst/>
            </a:prstGeom>
          </p:spPr>
        </p:pic>
        <p:pic>
          <p:nvPicPr>
            <p:cNvPr id="11" name="object 14"/>
            <p:cNvPicPr/>
            <p:nvPr/>
          </p:nvPicPr>
          <p:blipFill>
            <a:blip r:embed="rId6"/>
            <a:stretch/>
          </p:blipFill>
          <p:spPr bwMode="auto">
            <a:xfrm>
              <a:off x="6632943" y="255841"/>
              <a:ext cx="157175" cy="92225"/>
            </a:xfrm>
            <a:prstGeom prst="rect">
              <a:avLst/>
            </a:prstGeom>
          </p:spPr>
        </p:pic>
        <p:pic>
          <p:nvPicPr>
            <p:cNvPr id="12" name="object 16"/>
            <p:cNvPicPr/>
            <p:nvPr/>
          </p:nvPicPr>
          <p:blipFill>
            <a:blip r:embed="rId7"/>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pic>
        <p:nvPicPr>
          <p:cNvPr id="4" name="Graphique 3" descr="Écran de projection contour"/>
          <p:cNvPicPr>
            <a:picLocks noChangeAspect="1"/>
          </p:cNvPicPr>
          <p:nvPr userDrawn="1"/>
        </p:nvPicPr>
        <p:blipFill>
          <a:blip r:embed="rId8"/>
          <a:stretch/>
        </p:blipFill>
        <p:spPr bwMode="auto">
          <a:xfrm>
            <a:off x="7679331" y="3657862"/>
            <a:ext cx="1090246" cy="1090246"/>
          </a:xfrm>
          <a:prstGeom prst="rect">
            <a:avLst/>
          </a:prstGeom>
        </p:spPr>
      </p:pic>
      <p:sp>
        <p:nvSpPr>
          <p:cNvPr id="3"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 Bienvenue</a:t>
            </a:r>
            <a:endParaRPr/>
          </a:p>
        </p:txBody>
      </p:sp>
      <p:sp>
        <p:nvSpPr>
          <p:cNvPr id="7"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retour">
    <p:spTree>
      <p:nvGrpSpPr>
        <p:cNvPr id="1" name=""/>
        <p:cNvGrpSpPr/>
        <p:nvPr/>
      </p:nvGrpSpPr>
      <p:grpSpPr bwMode="auto">
        <a:xfrm>
          <a:off x="0" y="0"/>
          <a:ext cx="0" cy="0"/>
          <a:chOff x="0" y="0"/>
          <a:chExt cx="0" cy="0"/>
        </a:xfrm>
      </p:grpSpPr>
      <p:pic>
        <p:nvPicPr>
          <p:cNvPr id="23" name="Image 22"/>
          <p:cNvPicPr/>
          <p:nvPr userDrawn="1"/>
        </p:nvPicPr>
        <p:blipFill>
          <a:blip r:embed="rId3"/>
          <a:stretch/>
        </p:blipFill>
        <p:spPr bwMode="auto">
          <a:xfrm>
            <a:off x="0" y="0"/>
            <a:ext cx="9144000" cy="762000"/>
          </a:xfrm>
          <a:prstGeom prst="rect">
            <a:avLst/>
          </a:prstGeom>
        </p:spPr>
      </p:pic>
      <p:pic>
        <p:nvPicPr>
          <p:cNvPr id="24" name="object 19"/>
          <p:cNvPicPr/>
          <p:nvPr userDrawn="1"/>
        </p:nvPicPr>
        <p:blipFill>
          <a:blip r:embed="rId4"/>
          <a:stretch/>
        </p:blipFill>
        <p:spPr bwMode="auto">
          <a:xfrm>
            <a:off x="7770024" y="4686998"/>
            <a:ext cx="842992" cy="218708"/>
          </a:xfrm>
          <a:prstGeom prst="rect">
            <a:avLst/>
          </a:prstGeom>
        </p:spPr>
      </p:pic>
      <p:sp>
        <p:nvSpPr>
          <p:cNvPr id="28" name="Title 1"/>
          <p:cNvSpPr>
            <a:spLocks noGrp="1"/>
          </p:cNvSpPr>
          <p:nvPr>
            <p:ph type="title" hasCustomPrompt="1"/>
          </p:nvPr>
        </p:nvSpPr>
        <p:spPr bwMode="auto">
          <a:xfrm>
            <a:off x="540000" y="0"/>
            <a:ext cx="5912804" cy="742013"/>
          </a:xfrm>
        </p:spPr>
        <p:txBody>
          <a:bodyPr anchor="ctr">
            <a:normAutofit/>
          </a:bodyPr>
          <a:lstStyle>
            <a:lvl1pPr>
              <a:defRPr sz="2000">
                <a:solidFill>
                  <a:schemeClr val="bg1"/>
                </a:solidFill>
              </a:defRPr>
            </a:lvl1pPr>
          </a:lstStyle>
          <a:p>
            <a:pPr>
              <a:defRPr/>
            </a:pPr>
            <a:r>
              <a:rPr lang="fr-FR"/>
              <a:t>Retour sur les attentes</a:t>
            </a:r>
            <a:endParaRPr lang="en-US"/>
          </a:p>
        </p:txBody>
      </p:sp>
      <p:sp>
        <p:nvSpPr>
          <p:cNvPr id="29"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marL="0" marR="0" lvl="0" indent="0" algn="l" defTabSz="457200">
              <a:lnSpc>
                <a:spcPct val="100000"/>
              </a:lnSpc>
              <a:spcBef>
                <a:spcPts val="0"/>
              </a:spcBef>
              <a:spcAft>
                <a:spcPts val="0"/>
              </a:spcAft>
              <a:buClrTx/>
              <a:buSzTx/>
              <a:buFontTx/>
              <a:buNone/>
              <a:defRPr/>
            </a:pPr>
            <a:fld id="{C1E48367-6F54-424E-8344-F1406F2B8E02}" type="slidenum">
              <a:rPr lang="fr-FR" sz="1400" b="1" i="0" u="none" strike="noStrike" cap="none" spc="0">
                <a:ln>
                  <a:noFill/>
                </a:ln>
                <a:solidFill>
                  <a:srgbClr val="6B00C3"/>
                </a:solidFill>
                <a:latin typeface="Calibri"/>
                <a:ea typeface="+mn-ea"/>
                <a:cs typeface="+mn-cs"/>
              </a:rPr>
              <a:t>‹N°›</a:t>
            </a:fld>
            <a:r>
              <a:rPr lang="fr-FR" sz="1400" b="1" i="0" u="none" strike="noStrike" cap="none" spc="0">
                <a:ln>
                  <a:noFill/>
                </a:ln>
                <a:solidFill>
                  <a:srgbClr val="6B00C3"/>
                </a:solidFill>
                <a:latin typeface="Calibri"/>
                <a:ea typeface="+mn-ea"/>
                <a:cs typeface="+mn-cs"/>
              </a:rPr>
              <a:t> | Clôture</a:t>
            </a:r>
            <a:endParaRPr/>
          </a:p>
        </p:txBody>
      </p:sp>
      <p:pic>
        <p:nvPicPr>
          <p:cNvPr id="31" name="Image 30" descr="Une image contenant ciel, différent, plusieurs&#10;&#10;Description générée automatiquement"/>
          <p:cNvPicPr>
            <a:picLocks noChangeAspect="1"/>
          </p:cNvPicPr>
          <p:nvPr userDrawn="1"/>
        </p:nvPicPr>
        <p:blipFill>
          <a:blip r:embed="rId5"/>
          <a:stretch/>
        </p:blipFill>
        <p:spPr bwMode="auto">
          <a:xfrm>
            <a:off x="1172935" y="762078"/>
            <a:ext cx="6784000" cy="3819199"/>
          </a:xfrm>
          <a:prstGeom prst="rect">
            <a:avLst/>
          </a:prstGeom>
          <a:effectLst>
            <a:reflection blurRad="6350" stA="35000" endPos="6000" dir="2100000" sy="-100000" algn="bl" rotWithShape="0"/>
          </a:effectLst>
        </p:spPr>
      </p:pic>
      <p:grpSp>
        <p:nvGrpSpPr>
          <p:cNvPr id="13" name="object 2">
            <a:extLst>
              <a:ext uri="{FF2B5EF4-FFF2-40B4-BE49-F238E27FC236}">
                <a16:creationId xmlns:a16="http://schemas.microsoft.com/office/drawing/2014/main" id="{49224918-9FA6-AFA4-2B50-39C420D7280D}"/>
              </a:ext>
            </a:extLst>
          </p:cNvPr>
          <p:cNvGrpSpPr/>
          <p:nvPr userDrawn="1"/>
        </p:nvGrpSpPr>
        <p:grpSpPr bwMode="auto">
          <a:xfrm>
            <a:off x="6750000" y="324000"/>
            <a:ext cx="300990" cy="300990"/>
            <a:chOff x="6755003" y="325548"/>
            <a:chExt cx="300990" cy="300990"/>
          </a:xfrm>
        </p:grpSpPr>
        <p:sp>
          <p:nvSpPr>
            <p:cNvPr id="14" name="object 6">
              <a:extLst>
                <a:ext uri="{FF2B5EF4-FFF2-40B4-BE49-F238E27FC236}">
                  <a16:creationId xmlns:a16="http://schemas.microsoft.com/office/drawing/2014/main" id="{A999D060-AF16-A030-2592-5D7F76467D9D}"/>
                </a:ext>
              </a:extLst>
            </p:cNvPr>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5" name="object 7">
              <a:extLst>
                <a:ext uri="{FF2B5EF4-FFF2-40B4-BE49-F238E27FC236}">
                  <a16:creationId xmlns:a16="http://schemas.microsoft.com/office/drawing/2014/main" id="{CAE2A40C-2307-35A9-EE09-BD502A537730}"/>
                </a:ext>
              </a:extLst>
            </p:cNvPr>
            <p:cNvPicPr/>
            <p:nvPr/>
          </p:nvPicPr>
          <p:blipFill>
            <a:blip r:embed="rId6"/>
            <a:stretch/>
          </p:blipFill>
          <p:spPr bwMode="auto">
            <a:xfrm>
              <a:off x="6812995" y="376142"/>
              <a:ext cx="162869" cy="181606"/>
            </a:xfrm>
            <a:prstGeom prst="rect">
              <a:avLst/>
            </a:prstGeom>
          </p:spPr>
        </p:pic>
      </p:grpSp>
      <p:grpSp>
        <p:nvGrpSpPr>
          <p:cNvPr id="16" name="object 9">
            <a:extLst>
              <a:ext uri="{FF2B5EF4-FFF2-40B4-BE49-F238E27FC236}">
                <a16:creationId xmlns:a16="http://schemas.microsoft.com/office/drawing/2014/main" id="{C97D2F5B-F6CB-97DB-AA1C-EC6F5B592036}"/>
              </a:ext>
            </a:extLst>
          </p:cNvPr>
          <p:cNvGrpSpPr/>
          <p:nvPr userDrawn="1"/>
        </p:nvGrpSpPr>
        <p:grpSpPr bwMode="auto">
          <a:xfrm>
            <a:off x="540000" y="105018"/>
            <a:ext cx="8064500" cy="4479396"/>
            <a:chOff x="540000" y="125005"/>
            <a:chExt cx="8064500" cy="4479396"/>
          </a:xfrm>
        </p:grpSpPr>
        <p:sp>
          <p:nvSpPr>
            <p:cNvPr id="17" name="object 12">
              <a:extLst>
                <a:ext uri="{FF2B5EF4-FFF2-40B4-BE49-F238E27FC236}">
                  <a16:creationId xmlns:a16="http://schemas.microsoft.com/office/drawing/2014/main" id="{8B921826-45C6-C0CA-79C1-33D1E0722A20}"/>
                </a:ext>
              </a:extLst>
            </p:cNvPr>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32" name="object 13">
              <a:extLst>
                <a:ext uri="{FF2B5EF4-FFF2-40B4-BE49-F238E27FC236}">
                  <a16:creationId xmlns:a16="http://schemas.microsoft.com/office/drawing/2014/main" id="{EE146B3B-F951-47DA-C64B-C27052365522}"/>
                </a:ext>
              </a:extLst>
            </p:cNvPr>
            <p:cNvPicPr/>
            <p:nvPr/>
          </p:nvPicPr>
          <p:blipFill>
            <a:blip r:embed="rId7"/>
            <a:stretch/>
          </p:blipFill>
          <p:spPr bwMode="auto">
            <a:xfrm>
              <a:off x="6572999" y="210883"/>
              <a:ext cx="250367" cy="164071"/>
            </a:xfrm>
            <a:prstGeom prst="rect">
              <a:avLst/>
            </a:prstGeom>
          </p:spPr>
        </p:pic>
        <p:pic>
          <p:nvPicPr>
            <p:cNvPr id="33" name="object 14">
              <a:extLst>
                <a:ext uri="{FF2B5EF4-FFF2-40B4-BE49-F238E27FC236}">
                  <a16:creationId xmlns:a16="http://schemas.microsoft.com/office/drawing/2014/main" id="{317F3DCF-7479-381B-B370-6739698D97C6}"/>
                </a:ext>
              </a:extLst>
            </p:cNvPr>
            <p:cNvPicPr/>
            <p:nvPr/>
          </p:nvPicPr>
          <p:blipFill>
            <a:blip r:embed="rId8"/>
            <a:stretch/>
          </p:blipFill>
          <p:spPr bwMode="auto">
            <a:xfrm>
              <a:off x="6632943" y="255841"/>
              <a:ext cx="157175" cy="92225"/>
            </a:xfrm>
            <a:prstGeom prst="rect">
              <a:avLst/>
            </a:prstGeom>
          </p:spPr>
        </p:pic>
        <p:pic>
          <p:nvPicPr>
            <p:cNvPr id="34" name="object 16">
              <a:extLst>
                <a:ext uri="{FF2B5EF4-FFF2-40B4-BE49-F238E27FC236}">
                  <a16:creationId xmlns:a16="http://schemas.microsoft.com/office/drawing/2014/main" id="{F9933B73-DD31-6623-3417-5A3C50C24911}"/>
                </a:ext>
              </a:extLst>
            </p:cNvPr>
            <p:cNvPicPr/>
            <p:nvPr/>
          </p:nvPicPr>
          <p:blipFill>
            <a:blip r:embed="rId9"/>
            <a:stretch/>
          </p:blipFill>
          <p:spPr bwMode="auto">
            <a:xfrm>
              <a:off x="6597658" y="234085"/>
              <a:ext cx="217999" cy="112035"/>
            </a:xfrm>
            <a:prstGeom prst="rect">
              <a:avLst/>
            </a:prstGeom>
          </p:spPr>
        </p:pic>
        <p:sp>
          <p:nvSpPr>
            <p:cNvPr id="35" name="object 17">
              <a:extLst>
                <a:ext uri="{FF2B5EF4-FFF2-40B4-BE49-F238E27FC236}">
                  <a16:creationId xmlns:a16="http://schemas.microsoft.com/office/drawing/2014/main" id="{7BB6E003-A770-32A3-8C42-57A567684A43}"/>
                </a:ext>
              </a:extLst>
            </p:cNvPr>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sp>
        <p:nvSpPr>
          <p:cNvPr id="36" name="object 18">
            <a:extLst>
              <a:ext uri="{FF2B5EF4-FFF2-40B4-BE49-F238E27FC236}">
                <a16:creationId xmlns:a16="http://schemas.microsoft.com/office/drawing/2014/main" id="{06F904AB-6FDD-7ABD-970C-F3DF5E91162F}"/>
              </a:ext>
            </a:extLst>
          </p:cNvPr>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les savoirs de base">
    <p:spTree>
      <p:nvGrpSpPr>
        <p:cNvPr id="1" name=""/>
        <p:cNvGrpSpPr/>
        <p:nvPr/>
      </p:nvGrpSpPr>
      <p:grpSpPr bwMode="auto">
        <a:xfrm>
          <a:off x="0" y="0"/>
          <a:ext cx="0" cy="0"/>
          <a:chOff x="0" y="0"/>
          <a:chExt cx="0" cy="0"/>
        </a:xfrm>
      </p:grpSpPr>
      <p:pic>
        <p:nvPicPr>
          <p:cNvPr id="6" name="Image 5"/>
          <p:cNvPicPr>
            <a:picLocks noGrp="1" noRot="1" noChangeAspect="1" noMove="1" noResize="1" noEditPoints="1" noAdjustHandles="1" noChangeArrowheads="1" noChangeShapeType="1" noCrop="1"/>
          </p:cNvPicPr>
          <p:nvPr userDrawn="1"/>
        </p:nvPicPr>
        <p:blipFill>
          <a:blip r:embed="rId3"/>
          <a:stretch/>
        </p:blipFill>
        <p:spPr bwMode="auto">
          <a:xfrm>
            <a:off x="0" y="0"/>
            <a:ext cx="9144000" cy="762000"/>
          </a:xfrm>
          <a:prstGeom prst="rect">
            <a:avLst/>
          </a:prstGeom>
        </p:spPr>
      </p:pic>
      <p:pic>
        <p:nvPicPr>
          <p:cNvPr id="14" name="object 19"/>
          <p:cNvPicPr/>
          <p:nvPr userDrawn="1"/>
        </p:nvPicPr>
        <p:blipFill>
          <a:blip r:embed="rId4"/>
          <a:stretch/>
        </p:blipFill>
        <p:spPr bwMode="auto">
          <a:xfrm>
            <a:off x="7770024" y="4686998"/>
            <a:ext cx="842992" cy="218708"/>
          </a:xfrm>
          <a:prstGeom prst="rect">
            <a:avLst/>
          </a:prstGeom>
        </p:spPr>
      </p:pic>
      <p:sp>
        <p:nvSpPr>
          <p:cNvPr id="2" name="Title 1"/>
          <p:cNvSpPr>
            <a:spLocks noGrp="1" noRot="1" noMove="1" noResize="1" noEditPoints="1" noAdjustHandles="1" noChangeArrowheads="1" noChangeShapeType="1"/>
          </p:cNvSpPr>
          <p:nvPr>
            <p:ph type="title" hasCustomPrompt="1"/>
          </p:nvPr>
        </p:nvSpPr>
        <p:spPr bwMode="auto">
          <a:xfrm>
            <a:off x="540000" y="0"/>
            <a:ext cx="5912804" cy="742013"/>
          </a:xfrm>
        </p:spPr>
        <p:txBody>
          <a:bodyPr anchor="ctr">
            <a:normAutofit/>
          </a:bodyPr>
          <a:lstStyle>
            <a:lvl1pPr>
              <a:defRPr sz="2000">
                <a:solidFill>
                  <a:schemeClr val="bg1"/>
                </a:solidFill>
              </a:defRPr>
            </a:lvl1pPr>
          </a:lstStyle>
          <a:p>
            <a:pPr>
              <a:defRPr/>
            </a:pPr>
            <a:r>
              <a:rPr lang="fr-FR"/>
              <a:t>Les savoirs de base</a:t>
            </a:r>
            <a:endParaRPr lang="en-US"/>
          </a:p>
        </p:txBody>
      </p:sp>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5"/>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6"/>
            <a:stretch/>
          </p:blipFill>
          <p:spPr bwMode="auto">
            <a:xfrm>
              <a:off x="6572999" y="210883"/>
              <a:ext cx="250367" cy="164071"/>
            </a:xfrm>
            <a:prstGeom prst="rect">
              <a:avLst/>
            </a:prstGeom>
          </p:spPr>
        </p:pic>
        <p:pic>
          <p:nvPicPr>
            <p:cNvPr id="11" name="object 14"/>
            <p:cNvPicPr/>
            <p:nvPr/>
          </p:nvPicPr>
          <p:blipFill>
            <a:blip r:embed="rId7"/>
            <a:stretch/>
          </p:blipFill>
          <p:spPr bwMode="auto">
            <a:xfrm>
              <a:off x="6632943" y="255841"/>
              <a:ext cx="157175" cy="92225"/>
            </a:xfrm>
            <a:prstGeom prst="rect">
              <a:avLst/>
            </a:prstGeom>
          </p:spPr>
        </p:pic>
        <p:pic>
          <p:nvPicPr>
            <p:cNvPr id="12" name="object 16"/>
            <p:cNvPicPr/>
            <p:nvPr/>
          </p:nvPicPr>
          <p:blipFill>
            <a:blip r:embed="rId8"/>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pic>
        <p:nvPicPr>
          <p:cNvPr id="4" name="Graphique 3" descr="Partie gauche du cerveau contour"/>
          <p:cNvPicPr>
            <a:picLocks noChangeAspect="1"/>
          </p:cNvPicPr>
          <p:nvPr userDrawn="1"/>
        </p:nvPicPr>
        <p:blipFill>
          <a:blip r:embed="rId9"/>
          <a:stretch/>
        </p:blipFill>
        <p:spPr bwMode="auto">
          <a:xfrm>
            <a:off x="7990566" y="3641067"/>
            <a:ext cx="1045930" cy="1045930"/>
          </a:xfrm>
          <a:prstGeom prst="rect">
            <a:avLst/>
          </a:prstGeom>
        </p:spPr>
      </p:pic>
      <p:sp>
        <p:nvSpPr>
          <p:cNvPr id="3"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a:t>
            </a:r>
            <a:endParaRPr/>
          </a:p>
        </p:txBody>
      </p:sp>
      <p:sp>
        <p:nvSpPr>
          <p:cNvPr id="7"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contact">
    <p:spTree>
      <p:nvGrpSpPr>
        <p:cNvPr id="1" name=""/>
        <p:cNvGrpSpPr/>
        <p:nvPr/>
      </p:nvGrpSpPr>
      <p:grpSpPr bwMode="auto">
        <a:xfrm>
          <a:off x="0" y="0"/>
          <a:ext cx="0" cy="0"/>
          <a:chOff x="0" y="0"/>
          <a:chExt cx="0" cy="0"/>
        </a:xfrm>
      </p:grpSpPr>
      <p:pic>
        <p:nvPicPr>
          <p:cNvPr id="6" name="Image 5"/>
          <p:cNvPicPr>
            <a:picLocks noGrp="1" noRot="1" noChangeAspect="1" noMove="1" noResize="1" noEditPoints="1" noAdjustHandles="1" noChangeArrowheads="1" noChangeShapeType="1" noCrop="1"/>
          </p:cNvPicPr>
          <p:nvPr userDrawn="1"/>
        </p:nvPicPr>
        <p:blipFill>
          <a:blip r:embed="rId3"/>
          <a:stretch/>
        </p:blipFill>
        <p:spPr bwMode="auto">
          <a:xfrm>
            <a:off x="0" y="0"/>
            <a:ext cx="9144000" cy="762000"/>
          </a:xfrm>
          <a:prstGeom prst="rect">
            <a:avLst/>
          </a:prstGeom>
        </p:spPr>
      </p:pic>
      <p:pic>
        <p:nvPicPr>
          <p:cNvPr id="14" name="object 19"/>
          <p:cNvPicPr/>
          <p:nvPr userDrawn="1"/>
        </p:nvPicPr>
        <p:blipFill>
          <a:blip r:embed="rId4"/>
          <a:stretch/>
        </p:blipFill>
        <p:spPr bwMode="auto">
          <a:xfrm>
            <a:off x="7770024" y="4686998"/>
            <a:ext cx="842992" cy="218708"/>
          </a:xfrm>
          <a:prstGeom prst="rect">
            <a:avLst/>
          </a:prstGeom>
        </p:spPr>
      </p:pic>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5"/>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6"/>
            <a:stretch/>
          </p:blipFill>
          <p:spPr bwMode="auto">
            <a:xfrm>
              <a:off x="6572999" y="210883"/>
              <a:ext cx="250367" cy="164071"/>
            </a:xfrm>
            <a:prstGeom prst="rect">
              <a:avLst/>
            </a:prstGeom>
          </p:spPr>
        </p:pic>
        <p:pic>
          <p:nvPicPr>
            <p:cNvPr id="11" name="object 14"/>
            <p:cNvPicPr/>
            <p:nvPr/>
          </p:nvPicPr>
          <p:blipFill>
            <a:blip r:embed="rId7"/>
            <a:stretch/>
          </p:blipFill>
          <p:spPr bwMode="auto">
            <a:xfrm>
              <a:off x="6632943" y="255841"/>
              <a:ext cx="157175" cy="92225"/>
            </a:xfrm>
            <a:prstGeom prst="rect">
              <a:avLst/>
            </a:prstGeom>
          </p:spPr>
        </p:pic>
        <p:pic>
          <p:nvPicPr>
            <p:cNvPr id="12" name="object 16"/>
            <p:cNvPicPr/>
            <p:nvPr/>
          </p:nvPicPr>
          <p:blipFill>
            <a:blip r:embed="rId8"/>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sp>
        <p:nvSpPr>
          <p:cNvPr id="3" name="Title 1"/>
          <p:cNvSpPr>
            <a:spLocks noGrp="1"/>
          </p:cNvSpPr>
          <p:nvPr>
            <p:ph type="title" hasCustomPrompt="1"/>
          </p:nvPr>
        </p:nvSpPr>
        <p:spPr bwMode="auto">
          <a:xfrm>
            <a:off x="540000" y="0"/>
            <a:ext cx="5912804" cy="742013"/>
          </a:xfrm>
        </p:spPr>
        <p:txBody>
          <a:bodyPr anchor="ctr">
            <a:normAutofit/>
          </a:bodyPr>
          <a:lstStyle>
            <a:lvl1pPr>
              <a:defRPr sz="2000">
                <a:solidFill>
                  <a:schemeClr val="bg1"/>
                </a:solidFill>
              </a:defRPr>
            </a:lvl1pPr>
          </a:lstStyle>
          <a:p>
            <a:pPr>
              <a:defRPr/>
            </a:pPr>
            <a:r>
              <a:rPr lang="fr-FR"/>
              <a:t>Contact</a:t>
            </a:r>
            <a:endParaRPr lang="en-US"/>
          </a:p>
        </p:txBody>
      </p:sp>
      <p:pic>
        <p:nvPicPr>
          <p:cNvPr id="5" name="Graphique 4" descr="Badge d'employé contour"/>
          <p:cNvPicPr>
            <a:picLocks noChangeAspect="1"/>
          </p:cNvPicPr>
          <p:nvPr userDrawn="1"/>
        </p:nvPicPr>
        <p:blipFill>
          <a:blip r:embed="rId9"/>
          <a:stretch/>
        </p:blipFill>
        <p:spPr bwMode="auto">
          <a:xfrm>
            <a:off x="7668554" y="3641067"/>
            <a:ext cx="1045930" cy="1045930"/>
          </a:xfrm>
          <a:prstGeom prst="rect">
            <a:avLst/>
          </a:prstGeom>
        </p:spPr>
      </p:pic>
      <p:sp>
        <p:nvSpPr>
          <p:cNvPr id="7"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 Clôture</a:t>
            </a:r>
            <a:endParaRPr/>
          </a:p>
        </p:txBody>
      </p:sp>
      <p:sp>
        <p:nvSpPr>
          <p:cNvPr id="4"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43000" y="841772"/>
            <a:ext cx="6858000" cy="1790700"/>
          </a:xfrm>
        </p:spPr>
        <p:txBody>
          <a:bodyPr anchor="b"/>
          <a:lstStyle>
            <a:lvl1pPr algn="ctr">
              <a:defRPr sz="4500"/>
            </a:lvl1pPr>
          </a:lstStyle>
          <a:p>
            <a:pPr>
              <a:defRPr/>
            </a:pPr>
            <a:r>
              <a:rPr lang="fr-FR"/>
              <a:t>Modifiez le style du titre</a:t>
            </a:r>
            <a:endParaRPr lang="en-US"/>
          </a:p>
        </p:txBody>
      </p:sp>
      <p:sp>
        <p:nvSpPr>
          <p:cNvPr id="3" name="Subtitle 2"/>
          <p:cNvSpPr>
            <a:spLocks noGrp="1"/>
          </p:cNvSpPr>
          <p:nvPr>
            <p:ph type="subTitle" idx="1"/>
          </p:nvPr>
        </p:nvSpPr>
        <p:spPr bwMode="auto">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sp>
        <p:nvSpPr>
          <p:cNvPr id="4" name="Date Placeholder 3"/>
          <p:cNvSpPr>
            <a:spLocks noGrp="1"/>
          </p:cNvSpPr>
          <p:nvPr>
            <p:ph type="dt" sz="half" idx="10"/>
          </p:nvPr>
        </p:nvSpPr>
        <p:spPr bwMode="auto"/>
        <p:txBody>
          <a:bodyPr/>
          <a:lstStyle/>
          <a:p>
            <a:pPr>
              <a:defRPr/>
            </a:pPr>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C1E48367-6F54-424E-8344-F1406F2B8E02}" type="slidenum">
              <a:rPr lang="fr-FR"/>
              <a:t>‹N°›</a:t>
            </a:fld>
            <a:endParaRPr lang="fr-FR"/>
          </a:p>
        </p:txBody>
      </p:sp>
    </p:spTree>
    <p:custDataLst>
      <p:tags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idx="1"/>
          </p:nvPr>
        </p:nvSpPr>
        <p:spPr bwMode="auto"/>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8" y="1282304"/>
            <a:ext cx="7886700" cy="2139553"/>
          </a:xfrm>
        </p:spPr>
        <p:txBody>
          <a:bodyPr anchor="b"/>
          <a:lstStyle>
            <a:lvl1pPr>
              <a:defRPr sz="4500"/>
            </a:lvl1pPr>
          </a:lstStyle>
          <a:p>
            <a:pPr>
              <a:defRPr/>
            </a:pPr>
            <a:r>
              <a:rPr lang="fr-FR"/>
              <a:t>Modifiez le style du titre</a:t>
            </a:r>
            <a:endParaRPr lang="en-US"/>
          </a:p>
        </p:txBody>
      </p:sp>
      <p:sp>
        <p:nvSpPr>
          <p:cNvPr id="3" name="Text Placeholder 2"/>
          <p:cNvSpPr>
            <a:spLocks noGrp="1"/>
          </p:cNvSpPr>
          <p:nvPr>
            <p:ph type="body" idx="1"/>
          </p:nvPr>
        </p:nvSpPr>
        <p:spPr bwMode="auto">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fr-FR"/>
              <a:t>Cliquez pour modifier les styles du texte du masque</a:t>
            </a:r>
            <a:endParaRPr/>
          </a:p>
        </p:txBody>
      </p:sp>
      <p:sp>
        <p:nvSpPr>
          <p:cNvPr id="4" name="Date Placeholder 3"/>
          <p:cNvSpPr>
            <a:spLocks noGrp="1"/>
          </p:cNvSpPr>
          <p:nvPr>
            <p:ph type="dt" sz="half" idx="10"/>
          </p:nvPr>
        </p:nvSpPr>
        <p:spPr bwMode="auto"/>
        <p:txBody>
          <a:bodyPr/>
          <a:lstStyle/>
          <a:p>
            <a:pPr>
              <a:defRPr/>
            </a:pPr>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sz="half" idx="1"/>
          </p:nvPr>
        </p:nvSpPr>
        <p:spPr bwMode="auto">
          <a:xfrm>
            <a:off x="628650" y="1369218"/>
            <a:ext cx="3886200" cy="3263504"/>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Content Placeholder 3"/>
          <p:cNvSpPr>
            <a:spLocks noGrp="1"/>
          </p:cNvSpPr>
          <p:nvPr>
            <p:ph sz="half" idx="2"/>
          </p:nvPr>
        </p:nvSpPr>
        <p:spPr bwMode="auto">
          <a:xfrm>
            <a:off x="4629150" y="1369218"/>
            <a:ext cx="3886200" cy="3263504"/>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Date Placeholder 4"/>
          <p:cNvSpPr>
            <a:spLocks noGrp="1"/>
          </p:cNvSpPr>
          <p:nvPr>
            <p:ph type="dt" sz="half" idx="10"/>
          </p:nvPr>
        </p:nvSpPr>
        <p:spPr bwMode="auto"/>
        <p:txBody>
          <a:bodyPr/>
          <a:lstStyle/>
          <a:p>
            <a:pPr>
              <a:defRPr/>
            </a:pPr>
            <a:endParaRPr lang="fr-FR"/>
          </a:p>
        </p:txBody>
      </p:sp>
      <p:sp>
        <p:nvSpPr>
          <p:cNvPr id="6" name="Footer Placeholder 5"/>
          <p:cNvSpPr>
            <a:spLocks noGrp="1"/>
          </p:cNvSpPr>
          <p:nvPr>
            <p:ph type="ftr" sz="quarter" idx="11"/>
          </p:nvPr>
        </p:nvSpPr>
        <p:spPr bwMode="auto"/>
        <p:txBody>
          <a:bodyPr/>
          <a:lstStyle/>
          <a:p>
            <a:pPr>
              <a:defRPr/>
            </a:pPr>
            <a:endParaRPr lang="fr-FR"/>
          </a:p>
        </p:txBody>
      </p:sp>
      <p:sp>
        <p:nvSpPr>
          <p:cNvPr id="7" name="Slide Number Placeholder 6"/>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273844"/>
            <a:ext cx="7886700" cy="994172"/>
          </a:xfrm>
        </p:spPr>
        <p:txBody>
          <a:bodyPr/>
          <a:lstStyle/>
          <a:p>
            <a:pPr>
              <a:defRPr/>
            </a:pPr>
            <a:r>
              <a:rPr lang="fr-FR"/>
              <a:t>Modifiez le style du titre</a:t>
            </a:r>
            <a:endParaRPr lang="en-US"/>
          </a:p>
        </p:txBody>
      </p:sp>
      <p:sp>
        <p:nvSpPr>
          <p:cNvPr id="3" name="Text Placeholder 2"/>
          <p:cNvSpPr>
            <a:spLocks noGrp="1"/>
          </p:cNvSpPr>
          <p:nvPr>
            <p:ph type="body" idx="1"/>
          </p:nvPr>
        </p:nvSpPr>
        <p:spPr bwMode="auto">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fr-FR"/>
              <a:t>Cliquez pour modifier les styles du texte du masque</a:t>
            </a:r>
            <a:endParaRPr/>
          </a:p>
        </p:txBody>
      </p:sp>
      <p:sp>
        <p:nvSpPr>
          <p:cNvPr id="4" name="Content Placeholder 3"/>
          <p:cNvSpPr>
            <a:spLocks noGrp="1"/>
          </p:cNvSpPr>
          <p:nvPr>
            <p:ph sz="half" idx="2"/>
          </p:nvPr>
        </p:nvSpPr>
        <p:spPr bwMode="auto">
          <a:xfrm>
            <a:off x="629842" y="1878806"/>
            <a:ext cx="3868340" cy="2763441"/>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Text Placeholder 4"/>
          <p:cNvSpPr>
            <a:spLocks noGrp="1"/>
          </p:cNvSpPr>
          <p:nvPr>
            <p:ph type="body" sz="quarter" idx="3"/>
          </p:nvPr>
        </p:nvSpPr>
        <p:spPr bwMode="auto">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fr-FR"/>
              <a:t>Cliquez pour modifier les styles du texte du masque</a:t>
            </a:r>
            <a:endParaRPr/>
          </a:p>
        </p:txBody>
      </p:sp>
      <p:sp>
        <p:nvSpPr>
          <p:cNvPr id="6" name="Content Placeholder 5"/>
          <p:cNvSpPr>
            <a:spLocks noGrp="1"/>
          </p:cNvSpPr>
          <p:nvPr>
            <p:ph sz="quarter" idx="4"/>
          </p:nvPr>
        </p:nvSpPr>
        <p:spPr bwMode="auto">
          <a:xfrm>
            <a:off x="4629150" y="1878806"/>
            <a:ext cx="3887391" cy="2763441"/>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7" name="Date Placeholder 6"/>
          <p:cNvSpPr>
            <a:spLocks noGrp="1"/>
          </p:cNvSpPr>
          <p:nvPr>
            <p:ph type="dt" sz="half" idx="10"/>
          </p:nvPr>
        </p:nvSpPr>
        <p:spPr bwMode="auto"/>
        <p:txBody>
          <a:bodyPr/>
          <a:lstStyle/>
          <a:p>
            <a:pPr>
              <a:defRPr/>
            </a:pPr>
            <a:endParaRPr lang="fr-FR"/>
          </a:p>
        </p:txBody>
      </p:sp>
      <p:sp>
        <p:nvSpPr>
          <p:cNvPr id="8" name="Footer Placeholder 7"/>
          <p:cNvSpPr>
            <a:spLocks noGrp="1"/>
          </p:cNvSpPr>
          <p:nvPr>
            <p:ph type="ftr" sz="quarter" idx="11"/>
          </p:nvPr>
        </p:nvSpPr>
        <p:spPr bwMode="auto"/>
        <p:txBody>
          <a:bodyPr/>
          <a:lstStyle/>
          <a:p>
            <a:pPr>
              <a:defRPr/>
            </a:pPr>
            <a:endParaRPr lang="fr-FR"/>
          </a:p>
        </p:txBody>
      </p:sp>
      <p:sp>
        <p:nvSpPr>
          <p:cNvPr id="9" name="Slide Number Placeholder 8"/>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Date Placeholder 2"/>
          <p:cNvSpPr>
            <a:spLocks noGrp="1"/>
          </p:cNvSpPr>
          <p:nvPr>
            <p:ph type="dt" sz="half" idx="10"/>
          </p:nvPr>
        </p:nvSpPr>
        <p:spPr bwMode="auto"/>
        <p:txBody>
          <a:bodyPr/>
          <a:lstStyle/>
          <a:p>
            <a:pPr>
              <a:defRPr/>
            </a:pPr>
            <a:endParaRPr lang="fr-FR"/>
          </a:p>
        </p:txBody>
      </p:sp>
      <p:sp>
        <p:nvSpPr>
          <p:cNvPr id="4" name="Footer Placeholder 3"/>
          <p:cNvSpPr>
            <a:spLocks noGrp="1"/>
          </p:cNvSpPr>
          <p:nvPr>
            <p:ph type="ftr" sz="quarter" idx="11"/>
          </p:nvPr>
        </p:nvSpPr>
        <p:spPr bwMode="auto"/>
        <p:txBody>
          <a:bodyPr/>
          <a:lstStyle/>
          <a:p>
            <a:pPr>
              <a:defRPr/>
            </a:pPr>
            <a:endParaRPr lang="fr-FR"/>
          </a:p>
        </p:txBody>
      </p:sp>
      <p:sp>
        <p:nvSpPr>
          <p:cNvPr id="5" name="Slide Number Placeholder 4"/>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blank" preserve="1" userDrawn="1">
  <p:cSld name="1_home titre">
    <p:spTree>
      <p:nvGrpSpPr>
        <p:cNvPr id="1" name=""/>
        <p:cNvGrpSpPr/>
        <p:nvPr/>
      </p:nvGrpSpPr>
      <p:grpSpPr bwMode="auto">
        <a:xfrm>
          <a:off x="0" y="0"/>
          <a:ext cx="0" cy="0"/>
          <a:chOff x="0" y="0"/>
          <a:chExt cx="0" cy="0"/>
        </a:xfrm>
      </p:grpSpPr>
      <p:pic>
        <p:nvPicPr>
          <p:cNvPr id="5" name="bg object 16"/>
          <p:cNvPicPr>
            <a:picLocks noGrp="1" noRot="1" noMove="1" noResize="1" noEditPoints="1" noAdjustHandles="1" noChangeArrowheads="1" noChangeShapeType="1" noCrop="1"/>
          </p:cNvPicPr>
          <p:nvPr userDrawn="1"/>
        </p:nvPicPr>
        <p:blipFill>
          <a:blip r:embed="rId3"/>
          <a:stretch/>
        </p:blipFill>
        <p:spPr bwMode="auto">
          <a:xfrm>
            <a:off x="0" y="0"/>
            <a:ext cx="9143999" cy="4490606"/>
          </a:xfrm>
          <a:prstGeom prst="rect">
            <a:avLst/>
          </a:prstGeom>
        </p:spPr>
      </p:pic>
      <p:pic>
        <p:nvPicPr>
          <p:cNvPr id="8" name="object 17"/>
          <p:cNvPicPr/>
          <p:nvPr userDrawn="1"/>
        </p:nvPicPr>
        <p:blipFill>
          <a:blip r:embed="rId4"/>
          <a:stretch/>
        </p:blipFill>
        <p:spPr bwMode="auto">
          <a:xfrm>
            <a:off x="532267" y="4654581"/>
            <a:ext cx="8062611" cy="329138"/>
          </a:xfrm>
          <a:prstGeom prst="rect">
            <a:avLst/>
          </a:prstGeom>
        </p:spPr>
      </p:pic>
      <p:sp>
        <p:nvSpPr>
          <p:cNvPr id="2" name="object 4"/>
          <p:cNvSpPr/>
          <p:nvPr userDrawn="1"/>
        </p:nvSpPr>
        <p:spPr bwMode="auto">
          <a:xfrm>
            <a:off x="1397867" y="1766977"/>
            <a:ext cx="1428115" cy="1428115"/>
          </a:xfrm>
          <a:custGeom>
            <a:avLst/>
            <a:gdLst/>
            <a:ahLst/>
            <a:cxnLst/>
            <a:rect l="l" t="t" r="r" b="b"/>
            <a:pathLst>
              <a:path w="1428114" h="1428114" extrusionOk="0">
                <a:moveTo>
                  <a:pt x="713828" y="0"/>
                </a:moveTo>
                <a:lnTo>
                  <a:pt x="664956" y="1646"/>
                </a:lnTo>
                <a:lnTo>
                  <a:pt x="616967" y="6516"/>
                </a:lnTo>
                <a:lnTo>
                  <a:pt x="569968" y="14502"/>
                </a:lnTo>
                <a:lnTo>
                  <a:pt x="524066" y="25497"/>
                </a:lnTo>
                <a:lnTo>
                  <a:pt x="479366" y="39397"/>
                </a:lnTo>
                <a:lnTo>
                  <a:pt x="435975" y="56094"/>
                </a:lnTo>
                <a:lnTo>
                  <a:pt x="394000" y="75482"/>
                </a:lnTo>
                <a:lnTo>
                  <a:pt x="353547" y="97456"/>
                </a:lnTo>
                <a:lnTo>
                  <a:pt x="314721" y="121907"/>
                </a:lnTo>
                <a:lnTo>
                  <a:pt x="277630" y="148731"/>
                </a:lnTo>
                <a:lnTo>
                  <a:pt x="242380" y="177821"/>
                </a:lnTo>
                <a:lnTo>
                  <a:pt x="209076" y="209070"/>
                </a:lnTo>
                <a:lnTo>
                  <a:pt x="177826" y="242373"/>
                </a:lnTo>
                <a:lnTo>
                  <a:pt x="148736" y="277622"/>
                </a:lnTo>
                <a:lnTo>
                  <a:pt x="121911" y="314713"/>
                </a:lnTo>
                <a:lnTo>
                  <a:pt x="97459" y="353537"/>
                </a:lnTo>
                <a:lnTo>
                  <a:pt x="75485" y="393990"/>
                </a:lnTo>
                <a:lnTo>
                  <a:pt x="56096" y="435965"/>
                </a:lnTo>
                <a:lnTo>
                  <a:pt x="39399" y="479355"/>
                </a:lnTo>
                <a:lnTo>
                  <a:pt x="25498" y="524054"/>
                </a:lnTo>
                <a:lnTo>
                  <a:pt x="14502" y="569956"/>
                </a:lnTo>
                <a:lnTo>
                  <a:pt x="6516" y="616954"/>
                </a:lnTo>
                <a:lnTo>
                  <a:pt x="1646" y="664943"/>
                </a:lnTo>
                <a:lnTo>
                  <a:pt x="0" y="713816"/>
                </a:lnTo>
                <a:lnTo>
                  <a:pt x="1646" y="762688"/>
                </a:lnTo>
                <a:lnTo>
                  <a:pt x="6516" y="810677"/>
                </a:lnTo>
                <a:lnTo>
                  <a:pt x="14502" y="857676"/>
                </a:lnTo>
                <a:lnTo>
                  <a:pt x="25498" y="903579"/>
                </a:lnTo>
                <a:lnTo>
                  <a:pt x="39399" y="948278"/>
                </a:lnTo>
                <a:lnTo>
                  <a:pt x="56096" y="991669"/>
                </a:lnTo>
                <a:lnTo>
                  <a:pt x="75485" y="1033644"/>
                </a:lnTo>
                <a:lnTo>
                  <a:pt x="97459" y="1074097"/>
                </a:lnTo>
                <a:lnTo>
                  <a:pt x="121911" y="1112923"/>
                </a:lnTo>
                <a:lnTo>
                  <a:pt x="148736" y="1150014"/>
                </a:lnTo>
                <a:lnTo>
                  <a:pt x="177826" y="1185264"/>
                </a:lnTo>
                <a:lnTo>
                  <a:pt x="209076" y="1218568"/>
                </a:lnTo>
                <a:lnTo>
                  <a:pt x="242380" y="1249818"/>
                </a:lnTo>
                <a:lnTo>
                  <a:pt x="277630" y="1278908"/>
                </a:lnTo>
                <a:lnTo>
                  <a:pt x="314721" y="1305733"/>
                </a:lnTo>
                <a:lnTo>
                  <a:pt x="353547" y="1330185"/>
                </a:lnTo>
                <a:lnTo>
                  <a:pt x="394000" y="1352159"/>
                </a:lnTo>
                <a:lnTo>
                  <a:pt x="435975" y="1371548"/>
                </a:lnTo>
                <a:lnTo>
                  <a:pt x="479366" y="1388246"/>
                </a:lnTo>
                <a:lnTo>
                  <a:pt x="524066" y="1402146"/>
                </a:lnTo>
                <a:lnTo>
                  <a:pt x="569968" y="1413142"/>
                </a:lnTo>
                <a:lnTo>
                  <a:pt x="616967" y="1421128"/>
                </a:lnTo>
                <a:lnTo>
                  <a:pt x="664956" y="1425998"/>
                </a:lnTo>
                <a:lnTo>
                  <a:pt x="713828" y="1427645"/>
                </a:lnTo>
                <a:lnTo>
                  <a:pt x="762701" y="1425998"/>
                </a:lnTo>
                <a:lnTo>
                  <a:pt x="810690" y="1421128"/>
                </a:lnTo>
                <a:lnTo>
                  <a:pt x="857689" y="1413142"/>
                </a:lnTo>
                <a:lnTo>
                  <a:pt x="903591" y="1402146"/>
                </a:lnTo>
                <a:lnTo>
                  <a:pt x="948291" y="1388246"/>
                </a:lnTo>
                <a:lnTo>
                  <a:pt x="991681" y="1371548"/>
                </a:lnTo>
                <a:lnTo>
                  <a:pt x="1033657" y="1352159"/>
                </a:lnTo>
                <a:lnTo>
                  <a:pt x="1074110" y="1330185"/>
                </a:lnTo>
                <a:lnTo>
                  <a:pt x="1112935" y="1305733"/>
                </a:lnTo>
                <a:lnTo>
                  <a:pt x="1150027" y="1278908"/>
                </a:lnTo>
                <a:lnTo>
                  <a:pt x="1185277" y="1249818"/>
                </a:lnTo>
                <a:lnTo>
                  <a:pt x="1218580" y="1218568"/>
                </a:lnTo>
                <a:lnTo>
                  <a:pt x="1249831" y="1185264"/>
                </a:lnTo>
                <a:lnTo>
                  <a:pt x="1278921" y="1150014"/>
                </a:lnTo>
                <a:lnTo>
                  <a:pt x="1305746" y="1112923"/>
                </a:lnTo>
                <a:lnTo>
                  <a:pt x="1330198" y="1074097"/>
                </a:lnTo>
                <a:lnTo>
                  <a:pt x="1352172" y="1033644"/>
                </a:lnTo>
                <a:lnTo>
                  <a:pt x="1371561" y="991669"/>
                </a:lnTo>
                <a:lnTo>
                  <a:pt x="1388258" y="948278"/>
                </a:lnTo>
                <a:lnTo>
                  <a:pt x="1402158" y="903579"/>
                </a:lnTo>
                <a:lnTo>
                  <a:pt x="1413155" y="857676"/>
                </a:lnTo>
                <a:lnTo>
                  <a:pt x="1421141" y="810677"/>
                </a:lnTo>
                <a:lnTo>
                  <a:pt x="1426010" y="762688"/>
                </a:lnTo>
                <a:lnTo>
                  <a:pt x="1427657" y="713816"/>
                </a:lnTo>
                <a:lnTo>
                  <a:pt x="1426010" y="664943"/>
                </a:lnTo>
                <a:lnTo>
                  <a:pt x="1421141" y="616954"/>
                </a:lnTo>
                <a:lnTo>
                  <a:pt x="1413155" y="569956"/>
                </a:lnTo>
                <a:lnTo>
                  <a:pt x="1402158" y="524054"/>
                </a:lnTo>
                <a:lnTo>
                  <a:pt x="1388258" y="479355"/>
                </a:lnTo>
                <a:lnTo>
                  <a:pt x="1371561" y="435965"/>
                </a:lnTo>
                <a:lnTo>
                  <a:pt x="1352172" y="393990"/>
                </a:lnTo>
                <a:lnTo>
                  <a:pt x="1330198" y="353537"/>
                </a:lnTo>
                <a:lnTo>
                  <a:pt x="1305746" y="314713"/>
                </a:lnTo>
                <a:lnTo>
                  <a:pt x="1278921" y="277622"/>
                </a:lnTo>
                <a:lnTo>
                  <a:pt x="1249831" y="242373"/>
                </a:lnTo>
                <a:lnTo>
                  <a:pt x="1218580" y="209070"/>
                </a:lnTo>
                <a:lnTo>
                  <a:pt x="1185277" y="177821"/>
                </a:lnTo>
                <a:lnTo>
                  <a:pt x="1150027" y="148731"/>
                </a:lnTo>
                <a:lnTo>
                  <a:pt x="1112935" y="121907"/>
                </a:lnTo>
                <a:lnTo>
                  <a:pt x="1074110" y="97456"/>
                </a:lnTo>
                <a:lnTo>
                  <a:pt x="1033657" y="75482"/>
                </a:lnTo>
                <a:lnTo>
                  <a:pt x="991681" y="56094"/>
                </a:lnTo>
                <a:lnTo>
                  <a:pt x="948291" y="39397"/>
                </a:lnTo>
                <a:lnTo>
                  <a:pt x="903591" y="25497"/>
                </a:lnTo>
                <a:lnTo>
                  <a:pt x="857689" y="14502"/>
                </a:lnTo>
                <a:lnTo>
                  <a:pt x="810690" y="6516"/>
                </a:lnTo>
                <a:lnTo>
                  <a:pt x="762701" y="1646"/>
                </a:lnTo>
                <a:lnTo>
                  <a:pt x="713828" y="0"/>
                </a:lnTo>
                <a:close/>
              </a:path>
            </a:pathLst>
          </a:custGeom>
          <a:solidFill>
            <a:srgbClr val="CBBAEF"/>
          </a:solidFill>
        </p:spPr>
        <p:txBody>
          <a:bodyPr wrap="square" lIns="0" tIns="0" rIns="0" bIns="0" rtlCol="0"/>
          <a:lstStyle/>
          <a:p>
            <a:pPr>
              <a:defRPr/>
            </a:pPr>
            <a:endParaRPr/>
          </a:p>
        </p:txBody>
      </p:sp>
      <p:sp>
        <p:nvSpPr>
          <p:cNvPr id="14" name="object 5"/>
          <p:cNvSpPr txBox="1">
            <a:spLocks noGrp="1" noRot="1" noMove="1" noResize="1" noEditPoints="1" noAdjustHandles="1" noChangeArrowheads="1" noChangeShapeType="1"/>
          </p:cNvSpPr>
          <p:nvPr userDrawn="1"/>
        </p:nvSpPr>
        <p:spPr bwMode="auto">
          <a:xfrm>
            <a:off x="1678379" y="2697084"/>
            <a:ext cx="866775" cy="308033"/>
          </a:xfrm>
          <a:prstGeom prst="rect">
            <a:avLst/>
          </a:prstGeom>
        </p:spPr>
        <p:txBody>
          <a:bodyPr vert="horz" wrap="square" lIns="0" tIns="20320" rIns="0" bIns="0" rtlCol="0">
            <a:spAutoFit/>
          </a:bodyPr>
          <a:lstStyle/>
          <a:p>
            <a:pPr marL="216535" marR="5080" indent="-204470">
              <a:lnSpc>
                <a:spcPts val="1050"/>
              </a:lnSpc>
              <a:spcBef>
                <a:spcPts val="160"/>
              </a:spcBef>
              <a:defRPr/>
            </a:pPr>
            <a:r>
              <a:rPr sz="1200" b="1">
                <a:solidFill>
                  <a:srgbClr val="6C00C4"/>
                </a:solidFill>
                <a:latin typeface="+mj-lt"/>
                <a:cs typeface="Verdana"/>
              </a:rPr>
              <a:t>Les</a:t>
            </a:r>
            <a:r>
              <a:rPr sz="1200" b="1" spc="-15">
                <a:solidFill>
                  <a:srgbClr val="6C00C4"/>
                </a:solidFill>
                <a:latin typeface="+mj-lt"/>
                <a:cs typeface="Verdana"/>
              </a:rPr>
              <a:t> </a:t>
            </a:r>
            <a:r>
              <a:rPr sz="1200" b="1" spc="-10">
                <a:solidFill>
                  <a:srgbClr val="6C00C4"/>
                </a:solidFill>
                <a:latin typeface="+mj-lt"/>
                <a:cs typeface="Verdana"/>
              </a:rPr>
              <a:t>solutions emploi</a:t>
            </a:r>
            <a:endParaRPr sz="1200">
              <a:latin typeface="+mj-lt"/>
              <a:cs typeface="Verdana"/>
            </a:endParaRPr>
          </a:p>
        </p:txBody>
      </p:sp>
      <p:sp>
        <p:nvSpPr>
          <p:cNvPr id="15" name="object 7"/>
          <p:cNvSpPr>
            <a:spLocks noGrp="1" noRot="1" noMove="1" noResize="1" noEditPoints="1" noAdjustHandles="1" noChangeArrowheads="1" noChangeShapeType="1"/>
          </p:cNvSpPr>
          <p:nvPr userDrawn="1"/>
        </p:nvSpPr>
        <p:spPr bwMode="auto">
          <a:xfrm>
            <a:off x="1819719" y="1995449"/>
            <a:ext cx="576580" cy="629285"/>
          </a:xfrm>
          <a:custGeom>
            <a:avLst/>
            <a:gdLst/>
            <a:ahLst/>
            <a:cxnLst/>
            <a:rect l="l" t="t" r="r" b="b"/>
            <a:pathLst>
              <a:path w="576580" h="629285" extrusionOk="0">
                <a:moveTo>
                  <a:pt x="301840" y="81965"/>
                </a:moveTo>
                <a:lnTo>
                  <a:pt x="298450" y="74993"/>
                </a:lnTo>
                <a:lnTo>
                  <a:pt x="272453" y="65989"/>
                </a:lnTo>
                <a:lnTo>
                  <a:pt x="272453" y="91922"/>
                </a:lnTo>
                <a:lnTo>
                  <a:pt x="258762" y="131432"/>
                </a:lnTo>
                <a:lnTo>
                  <a:pt x="246837" y="127304"/>
                </a:lnTo>
                <a:lnTo>
                  <a:pt x="223227" y="124574"/>
                </a:lnTo>
                <a:lnTo>
                  <a:pt x="203466" y="131991"/>
                </a:lnTo>
                <a:lnTo>
                  <a:pt x="189077" y="146888"/>
                </a:lnTo>
                <a:lnTo>
                  <a:pt x="181559" y="166624"/>
                </a:lnTo>
                <a:lnTo>
                  <a:pt x="181546" y="184340"/>
                </a:lnTo>
                <a:lnTo>
                  <a:pt x="187375" y="199910"/>
                </a:lnTo>
                <a:lnTo>
                  <a:pt x="198501" y="212432"/>
                </a:lnTo>
                <a:lnTo>
                  <a:pt x="214388" y="220980"/>
                </a:lnTo>
                <a:lnTo>
                  <a:pt x="226314" y="225107"/>
                </a:lnTo>
                <a:lnTo>
                  <a:pt x="209905" y="272440"/>
                </a:lnTo>
                <a:lnTo>
                  <a:pt x="152425" y="252526"/>
                </a:lnTo>
                <a:lnTo>
                  <a:pt x="145440" y="255917"/>
                </a:lnTo>
                <a:lnTo>
                  <a:pt x="132156" y="294259"/>
                </a:lnTo>
                <a:lnTo>
                  <a:pt x="126606" y="305066"/>
                </a:lnTo>
                <a:lnTo>
                  <a:pt x="118237" y="312610"/>
                </a:lnTo>
                <a:lnTo>
                  <a:pt x="106921" y="315836"/>
                </a:lnTo>
                <a:lnTo>
                  <a:pt x="92506" y="313740"/>
                </a:lnTo>
                <a:lnTo>
                  <a:pt x="83451" y="307962"/>
                </a:lnTo>
                <a:lnTo>
                  <a:pt x="77546" y="298437"/>
                </a:lnTo>
                <a:lnTo>
                  <a:pt x="75234" y="286918"/>
                </a:lnTo>
                <a:lnTo>
                  <a:pt x="76987" y="275145"/>
                </a:lnTo>
                <a:lnTo>
                  <a:pt x="90271" y="236791"/>
                </a:lnTo>
                <a:lnTo>
                  <a:pt x="86868" y="229819"/>
                </a:lnTo>
                <a:lnTo>
                  <a:pt x="29400" y="209905"/>
                </a:lnTo>
                <a:lnTo>
                  <a:pt x="91935" y="29387"/>
                </a:lnTo>
                <a:lnTo>
                  <a:pt x="272453" y="91922"/>
                </a:lnTo>
                <a:lnTo>
                  <a:pt x="272453" y="65989"/>
                </a:lnTo>
                <a:lnTo>
                  <a:pt x="166801" y="29387"/>
                </a:lnTo>
                <a:lnTo>
                  <a:pt x="81965" y="0"/>
                </a:lnTo>
                <a:lnTo>
                  <a:pt x="74993" y="3390"/>
                </a:lnTo>
                <a:lnTo>
                  <a:pt x="0" y="219862"/>
                </a:lnTo>
                <a:lnTo>
                  <a:pt x="3390" y="226834"/>
                </a:lnTo>
                <a:lnTo>
                  <a:pt x="60871" y="246761"/>
                </a:lnTo>
                <a:lnTo>
                  <a:pt x="53822" y="267119"/>
                </a:lnTo>
                <a:lnTo>
                  <a:pt x="49936" y="288429"/>
                </a:lnTo>
                <a:lnTo>
                  <a:pt x="53301" y="308889"/>
                </a:lnTo>
                <a:lnTo>
                  <a:pt x="64744" y="325970"/>
                </a:lnTo>
                <a:lnTo>
                  <a:pt x="85077" y="337146"/>
                </a:lnTo>
                <a:lnTo>
                  <a:pt x="114261" y="340652"/>
                </a:lnTo>
                <a:lnTo>
                  <a:pt x="134378" y="333476"/>
                </a:lnTo>
                <a:lnTo>
                  <a:pt x="147408" y="319417"/>
                </a:lnTo>
                <a:lnTo>
                  <a:pt x="149059" y="315836"/>
                </a:lnTo>
                <a:lnTo>
                  <a:pt x="155321" y="302285"/>
                </a:lnTo>
                <a:lnTo>
                  <a:pt x="162382" y="281914"/>
                </a:lnTo>
                <a:lnTo>
                  <a:pt x="219875" y="301828"/>
                </a:lnTo>
                <a:lnTo>
                  <a:pt x="226847" y="298437"/>
                </a:lnTo>
                <a:lnTo>
                  <a:pt x="232575" y="281914"/>
                </a:lnTo>
                <a:lnTo>
                  <a:pt x="235851" y="272440"/>
                </a:lnTo>
                <a:lnTo>
                  <a:pt x="255701" y="215150"/>
                </a:lnTo>
                <a:lnTo>
                  <a:pt x="252310" y="208165"/>
                </a:lnTo>
                <a:lnTo>
                  <a:pt x="222415" y="197802"/>
                </a:lnTo>
                <a:lnTo>
                  <a:pt x="211836" y="191503"/>
                </a:lnTo>
                <a:lnTo>
                  <a:pt x="206794" y="183591"/>
                </a:lnTo>
                <a:lnTo>
                  <a:pt x="205384" y="176009"/>
                </a:lnTo>
                <a:lnTo>
                  <a:pt x="205727" y="170688"/>
                </a:lnTo>
                <a:lnTo>
                  <a:pt x="209067" y="161163"/>
                </a:lnTo>
                <a:lnTo>
                  <a:pt x="215785" y="153238"/>
                </a:lnTo>
                <a:lnTo>
                  <a:pt x="225742" y="148971"/>
                </a:lnTo>
                <a:lnTo>
                  <a:pt x="238810" y="150469"/>
                </a:lnTo>
                <a:lnTo>
                  <a:pt x="265391" y="159677"/>
                </a:lnTo>
                <a:lnTo>
                  <a:pt x="268744" y="159486"/>
                </a:lnTo>
                <a:lnTo>
                  <a:pt x="274599" y="156641"/>
                </a:lnTo>
                <a:lnTo>
                  <a:pt x="276847" y="154114"/>
                </a:lnTo>
                <a:lnTo>
                  <a:pt x="278625" y="148971"/>
                </a:lnTo>
                <a:lnTo>
                  <a:pt x="284708" y="131432"/>
                </a:lnTo>
                <a:lnTo>
                  <a:pt x="301840" y="81965"/>
                </a:lnTo>
                <a:close/>
              </a:path>
              <a:path w="576580" h="629285" extrusionOk="0">
                <a:moveTo>
                  <a:pt x="576224" y="160274"/>
                </a:moveTo>
                <a:lnTo>
                  <a:pt x="570725" y="155892"/>
                </a:lnTo>
                <a:lnTo>
                  <a:pt x="552577" y="155892"/>
                </a:lnTo>
                <a:lnTo>
                  <a:pt x="552577" y="179527"/>
                </a:lnTo>
                <a:lnTo>
                  <a:pt x="552577" y="379590"/>
                </a:lnTo>
                <a:lnTo>
                  <a:pt x="552577" y="402551"/>
                </a:lnTo>
                <a:lnTo>
                  <a:pt x="552577" y="605129"/>
                </a:lnTo>
                <a:lnTo>
                  <a:pt x="352958" y="605129"/>
                </a:lnTo>
                <a:lnTo>
                  <a:pt x="352958" y="561632"/>
                </a:lnTo>
                <a:lnTo>
                  <a:pt x="370700" y="561632"/>
                </a:lnTo>
                <a:lnTo>
                  <a:pt x="391363" y="557441"/>
                </a:lnTo>
                <a:lnTo>
                  <a:pt x="408216" y="546023"/>
                </a:lnTo>
                <a:lnTo>
                  <a:pt x="419633" y="529107"/>
                </a:lnTo>
                <a:lnTo>
                  <a:pt x="423951" y="508406"/>
                </a:lnTo>
                <a:lnTo>
                  <a:pt x="419900" y="487019"/>
                </a:lnTo>
                <a:lnTo>
                  <a:pt x="408470" y="469861"/>
                </a:lnTo>
                <a:lnTo>
                  <a:pt x="399440" y="463829"/>
                </a:lnTo>
                <a:lnTo>
                  <a:pt x="399440" y="508406"/>
                </a:lnTo>
                <a:lnTo>
                  <a:pt x="397052" y="519582"/>
                </a:lnTo>
                <a:lnTo>
                  <a:pt x="390893" y="528713"/>
                </a:lnTo>
                <a:lnTo>
                  <a:pt x="381838" y="534873"/>
                </a:lnTo>
                <a:lnTo>
                  <a:pt x="370700" y="537121"/>
                </a:lnTo>
                <a:lnTo>
                  <a:pt x="333946" y="537121"/>
                </a:lnTo>
                <a:lnTo>
                  <a:pt x="328447" y="542607"/>
                </a:lnTo>
                <a:lnTo>
                  <a:pt x="328447" y="605129"/>
                </a:lnTo>
                <a:lnTo>
                  <a:pt x="126974" y="605129"/>
                </a:lnTo>
                <a:lnTo>
                  <a:pt x="126974" y="402551"/>
                </a:lnTo>
                <a:lnTo>
                  <a:pt x="169379" y="402551"/>
                </a:lnTo>
                <a:lnTo>
                  <a:pt x="169379" y="420255"/>
                </a:lnTo>
                <a:lnTo>
                  <a:pt x="172974" y="439826"/>
                </a:lnTo>
                <a:lnTo>
                  <a:pt x="183261" y="456501"/>
                </a:lnTo>
                <a:lnTo>
                  <a:pt x="199555" y="468122"/>
                </a:lnTo>
                <a:lnTo>
                  <a:pt x="221119" y="472465"/>
                </a:lnTo>
                <a:lnTo>
                  <a:pt x="250012" y="466356"/>
                </a:lnTo>
                <a:lnTo>
                  <a:pt x="266649" y="451827"/>
                </a:lnTo>
                <a:lnTo>
                  <a:pt x="267919" y="448995"/>
                </a:lnTo>
                <a:lnTo>
                  <a:pt x="274421" y="434555"/>
                </a:lnTo>
                <a:lnTo>
                  <a:pt x="276669" y="420255"/>
                </a:lnTo>
                <a:lnTo>
                  <a:pt x="276669" y="402551"/>
                </a:lnTo>
                <a:lnTo>
                  <a:pt x="328447" y="402551"/>
                </a:lnTo>
                <a:lnTo>
                  <a:pt x="328447" y="473354"/>
                </a:lnTo>
                <a:lnTo>
                  <a:pt x="333946" y="478853"/>
                </a:lnTo>
                <a:lnTo>
                  <a:pt x="370700" y="478853"/>
                </a:lnTo>
                <a:lnTo>
                  <a:pt x="381914" y="481126"/>
                </a:lnTo>
                <a:lnTo>
                  <a:pt x="391134" y="487387"/>
                </a:lnTo>
                <a:lnTo>
                  <a:pt x="397319" y="496760"/>
                </a:lnTo>
                <a:lnTo>
                  <a:pt x="399440" y="508406"/>
                </a:lnTo>
                <a:lnTo>
                  <a:pt x="399440" y="463829"/>
                </a:lnTo>
                <a:lnTo>
                  <a:pt x="391452" y="458470"/>
                </a:lnTo>
                <a:lnTo>
                  <a:pt x="370700" y="454329"/>
                </a:lnTo>
                <a:lnTo>
                  <a:pt x="352958" y="454329"/>
                </a:lnTo>
                <a:lnTo>
                  <a:pt x="352958" y="402551"/>
                </a:lnTo>
                <a:lnTo>
                  <a:pt x="423799" y="402551"/>
                </a:lnTo>
                <a:lnTo>
                  <a:pt x="429285" y="397065"/>
                </a:lnTo>
                <a:lnTo>
                  <a:pt x="429285" y="360311"/>
                </a:lnTo>
                <a:lnTo>
                  <a:pt x="431380" y="349542"/>
                </a:lnTo>
                <a:lnTo>
                  <a:pt x="437337" y="340360"/>
                </a:lnTo>
                <a:lnTo>
                  <a:pt x="446659" y="333971"/>
                </a:lnTo>
                <a:lnTo>
                  <a:pt x="458838" y="331571"/>
                </a:lnTo>
                <a:lnTo>
                  <a:pt x="470014" y="333844"/>
                </a:lnTo>
                <a:lnTo>
                  <a:pt x="479132" y="340004"/>
                </a:lnTo>
                <a:lnTo>
                  <a:pt x="485292" y="349135"/>
                </a:lnTo>
                <a:lnTo>
                  <a:pt x="487553" y="360311"/>
                </a:lnTo>
                <a:lnTo>
                  <a:pt x="487553" y="397065"/>
                </a:lnTo>
                <a:lnTo>
                  <a:pt x="493039" y="402551"/>
                </a:lnTo>
                <a:lnTo>
                  <a:pt x="552577" y="402551"/>
                </a:lnTo>
                <a:lnTo>
                  <a:pt x="552577" y="379590"/>
                </a:lnTo>
                <a:lnTo>
                  <a:pt x="512064" y="379590"/>
                </a:lnTo>
                <a:lnTo>
                  <a:pt x="512064" y="360311"/>
                </a:lnTo>
                <a:lnTo>
                  <a:pt x="496443" y="323202"/>
                </a:lnTo>
                <a:lnTo>
                  <a:pt x="458838" y="307047"/>
                </a:lnTo>
                <a:lnTo>
                  <a:pt x="437845" y="310654"/>
                </a:lnTo>
                <a:lnTo>
                  <a:pt x="420649" y="322135"/>
                </a:lnTo>
                <a:lnTo>
                  <a:pt x="409016" y="339407"/>
                </a:lnTo>
                <a:lnTo>
                  <a:pt x="404749" y="360311"/>
                </a:lnTo>
                <a:lnTo>
                  <a:pt x="404749" y="379590"/>
                </a:lnTo>
                <a:lnTo>
                  <a:pt x="352958" y="379590"/>
                </a:lnTo>
                <a:lnTo>
                  <a:pt x="352958" y="307213"/>
                </a:lnTo>
                <a:lnTo>
                  <a:pt x="347497" y="301726"/>
                </a:lnTo>
                <a:lnTo>
                  <a:pt x="310743" y="301726"/>
                </a:lnTo>
                <a:lnTo>
                  <a:pt x="299580" y="299478"/>
                </a:lnTo>
                <a:lnTo>
                  <a:pt x="290436" y="293319"/>
                </a:lnTo>
                <a:lnTo>
                  <a:pt x="284276" y="284187"/>
                </a:lnTo>
                <a:lnTo>
                  <a:pt x="282003" y="273011"/>
                </a:lnTo>
                <a:lnTo>
                  <a:pt x="284391" y="260883"/>
                </a:lnTo>
                <a:lnTo>
                  <a:pt x="290753" y="251561"/>
                </a:lnTo>
                <a:lnTo>
                  <a:pt x="299923" y="245579"/>
                </a:lnTo>
                <a:lnTo>
                  <a:pt x="310743" y="243459"/>
                </a:lnTo>
                <a:lnTo>
                  <a:pt x="347497" y="243459"/>
                </a:lnTo>
                <a:lnTo>
                  <a:pt x="352958" y="237959"/>
                </a:lnTo>
                <a:lnTo>
                  <a:pt x="352958" y="179527"/>
                </a:lnTo>
                <a:lnTo>
                  <a:pt x="552577" y="179527"/>
                </a:lnTo>
                <a:lnTo>
                  <a:pt x="552577" y="155892"/>
                </a:lnTo>
                <a:lnTo>
                  <a:pt x="333984" y="155892"/>
                </a:lnTo>
                <a:lnTo>
                  <a:pt x="328447" y="160794"/>
                </a:lnTo>
                <a:lnTo>
                  <a:pt x="328447" y="218935"/>
                </a:lnTo>
                <a:lnTo>
                  <a:pt x="310743" y="218935"/>
                </a:lnTo>
                <a:lnTo>
                  <a:pt x="290512" y="222935"/>
                </a:lnTo>
                <a:lnTo>
                  <a:pt x="273532" y="234111"/>
                </a:lnTo>
                <a:lnTo>
                  <a:pt x="261848" y="251218"/>
                </a:lnTo>
                <a:lnTo>
                  <a:pt x="257492" y="273011"/>
                </a:lnTo>
                <a:lnTo>
                  <a:pt x="261683" y="293712"/>
                </a:lnTo>
                <a:lnTo>
                  <a:pt x="273113" y="310654"/>
                </a:lnTo>
                <a:lnTo>
                  <a:pt x="290029" y="322072"/>
                </a:lnTo>
                <a:lnTo>
                  <a:pt x="310743" y="326263"/>
                </a:lnTo>
                <a:lnTo>
                  <a:pt x="328447" y="326263"/>
                </a:lnTo>
                <a:lnTo>
                  <a:pt x="328447" y="379590"/>
                </a:lnTo>
                <a:lnTo>
                  <a:pt x="257644" y="379590"/>
                </a:lnTo>
                <a:lnTo>
                  <a:pt x="252158" y="383501"/>
                </a:lnTo>
                <a:lnTo>
                  <a:pt x="252158" y="418134"/>
                </a:lnTo>
                <a:lnTo>
                  <a:pt x="249770" y="430580"/>
                </a:lnTo>
                <a:lnTo>
                  <a:pt x="244665" y="440410"/>
                </a:lnTo>
                <a:lnTo>
                  <a:pt x="236131" y="446811"/>
                </a:lnTo>
                <a:lnTo>
                  <a:pt x="223443" y="448995"/>
                </a:lnTo>
                <a:lnTo>
                  <a:pt x="211378" y="446646"/>
                </a:lnTo>
                <a:lnTo>
                  <a:pt x="202044" y="440499"/>
                </a:lnTo>
                <a:lnTo>
                  <a:pt x="196024" y="431406"/>
                </a:lnTo>
                <a:lnTo>
                  <a:pt x="193890" y="420255"/>
                </a:lnTo>
                <a:lnTo>
                  <a:pt x="193890" y="402551"/>
                </a:lnTo>
                <a:lnTo>
                  <a:pt x="193890" y="383501"/>
                </a:lnTo>
                <a:lnTo>
                  <a:pt x="188391" y="379590"/>
                </a:lnTo>
                <a:lnTo>
                  <a:pt x="116471" y="379590"/>
                </a:lnTo>
                <a:lnTo>
                  <a:pt x="107276" y="379628"/>
                </a:lnTo>
                <a:lnTo>
                  <a:pt x="103327" y="385064"/>
                </a:lnTo>
                <a:lnTo>
                  <a:pt x="103327" y="623290"/>
                </a:lnTo>
                <a:lnTo>
                  <a:pt x="107721" y="628777"/>
                </a:lnTo>
                <a:lnTo>
                  <a:pt x="570725" y="628777"/>
                </a:lnTo>
                <a:lnTo>
                  <a:pt x="576224" y="623290"/>
                </a:lnTo>
                <a:lnTo>
                  <a:pt x="576224" y="605129"/>
                </a:lnTo>
                <a:lnTo>
                  <a:pt x="576224" y="379590"/>
                </a:lnTo>
                <a:lnTo>
                  <a:pt x="576224" y="179527"/>
                </a:lnTo>
                <a:lnTo>
                  <a:pt x="576224" y="160274"/>
                </a:lnTo>
                <a:close/>
              </a:path>
            </a:pathLst>
          </a:custGeom>
          <a:solidFill>
            <a:srgbClr val="6C00C4"/>
          </a:solidFill>
        </p:spPr>
        <p:txBody>
          <a:bodyPr wrap="square" lIns="0" tIns="0" rIns="0" bIns="0" rtlCol="0"/>
          <a:lstStyle/>
          <a:p>
            <a:pPr>
              <a:defRPr/>
            </a:pPr>
            <a:endParaRP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fr-FR"/>
              <a:t>Modifiez le style du titre</a:t>
            </a:r>
            <a:endParaRPr lang="en-US"/>
          </a:p>
        </p:txBody>
      </p:sp>
      <p:sp>
        <p:nvSpPr>
          <p:cNvPr id="3" name="Content Placeholder 2"/>
          <p:cNvSpPr>
            <a:spLocks noGrp="1"/>
          </p:cNvSpPr>
          <p:nvPr>
            <p:ph idx="1"/>
          </p:nvPr>
        </p:nvSpPr>
        <p:spPr bwMode="auto">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fr-FR"/>
              <a:t>Cliquez pour modifier les styles du texte du masque</a:t>
            </a:r>
            <a:endParaRPr/>
          </a:p>
        </p:txBody>
      </p:sp>
      <p:sp>
        <p:nvSpPr>
          <p:cNvPr id="5" name="Date Placeholder 4"/>
          <p:cNvSpPr>
            <a:spLocks noGrp="1"/>
          </p:cNvSpPr>
          <p:nvPr>
            <p:ph type="dt" sz="half" idx="10"/>
          </p:nvPr>
        </p:nvSpPr>
        <p:spPr bwMode="auto"/>
        <p:txBody>
          <a:bodyPr/>
          <a:lstStyle/>
          <a:p>
            <a:pPr>
              <a:defRPr/>
            </a:pPr>
            <a:endParaRPr lang="fr-FR"/>
          </a:p>
        </p:txBody>
      </p:sp>
      <p:sp>
        <p:nvSpPr>
          <p:cNvPr id="6" name="Footer Placeholder 5"/>
          <p:cNvSpPr>
            <a:spLocks noGrp="1"/>
          </p:cNvSpPr>
          <p:nvPr>
            <p:ph type="ftr" sz="quarter" idx="11"/>
          </p:nvPr>
        </p:nvSpPr>
        <p:spPr bwMode="auto"/>
        <p:txBody>
          <a:bodyPr/>
          <a:lstStyle/>
          <a:p>
            <a:pPr>
              <a:defRPr/>
            </a:pPr>
            <a:endParaRPr lang="fr-FR"/>
          </a:p>
        </p:txBody>
      </p:sp>
      <p:sp>
        <p:nvSpPr>
          <p:cNvPr id="7" name="Slide Number Placeholder 6"/>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fr-FR"/>
              <a:t>Modifiez le style du titre</a:t>
            </a:r>
            <a:endParaRPr lang="en-US"/>
          </a:p>
        </p:txBody>
      </p:sp>
      <p:sp>
        <p:nvSpPr>
          <p:cNvPr id="3" name="Picture Placeholder 2"/>
          <p:cNvSpPr>
            <a:spLocks noGrp="1" noChangeAspect="1"/>
          </p:cNvSpPr>
          <p:nvPr>
            <p:ph type="pic" idx="1"/>
          </p:nvPr>
        </p:nvSpPr>
        <p:spPr bwMode="auto">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r>
              <a:rPr lang="fr-FR"/>
              <a:t>Cliquez sur l'icône pour ajouter une image</a:t>
            </a:r>
            <a:endParaRPr lang="en-US"/>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fr-FR"/>
              <a:t>Cliquez pour modifier les styles du texte du masque</a:t>
            </a:r>
            <a:endParaRPr/>
          </a:p>
        </p:txBody>
      </p:sp>
      <p:sp>
        <p:nvSpPr>
          <p:cNvPr id="5" name="Date Placeholder 4"/>
          <p:cNvSpPr>
            <a:spLocks noGrp="1"/>
          </p:cNvSpPr>
          <p:nvPr>
            <p:ph type="dt" sz="half" idx="10"/>
          </p:nvPr>
        </p:nvSpPr>
        <p:spPr bwMode="auto"/>
        <p:txBody>
          <a:bodyPr/>
          <a:lstStyle/>
          <a:p>
            <a:pPr>
              <a:defRPr/>
            </a:pPr>
            <a:endParaRPr lang="fr-FR"/>
          </a:p>
        </p:txBody>
      </p:sp>
      <p:sp>
        <p:nvSpPr>
          <p:cNvPr id="6" name="Footer Placeholder 5"/>
          <p:cNvSpPr>
            <a:spLocks noGrp="1"/>
          </p:cNvSpPr>
          <p:nvPr>
            <p:ph type="ftr" sz="quarter" idx="11"/>
          </p:nvPr>
        </p:nvSpPr>
        <p:spPr bwMode="auto"/>
        <p:txBody>
          <a:bodyPr/>
          <a:lstStyle/>
          <a:p>
            <a:pPr>
              <a:defRPr/>
            </a:pPr>
            <a:endParaRPr lang="fr-FR"/>
          </a:p>
        </p:txBody>
      </p:sp>
      <p:sp>
        <p:nvSpPr>
          <p:cNvPr id="7" name="Slide Number Placeholder 6"/>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Vertical Text Placeholder 2"/>
          <p:cNvSpPr>
            <a:spLocks noGrp="1"/>
          </p:cNvSpPr>
          <p:nvPr>
            <p:ph type="body" orient="vert" idx="1"/>
          </p:nvPr>
        </p:nvSpPr>
        <p:spPr bwMode="auto"/>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273844"/>
            <a:ext cx="1971675" cy="4358879"/>
          </a:xfrm>
        </p:spPr>
        <p:txBody>
          <a:bodyPr vert="eaVert"/>
          <a:lstStyle/>
          <a:p>
            <a:pPr>
              <a:defRPr/>
            </a:pPr>
            <a:r>
              <a:rPr lang="fr-FR"/>
              <a:t>Modifiez le style du titre</a:t>
            </a:r>
            <a:endParaRPr lang="en-US"/>
          </a:p>
        </p:txBody>
      </p:sp>
      <p:sp>
        <p:nvSpPr>
          <p:cNvPr id="3" name="Vertical Text Placeholder 2"/>
          <p:cNvSpPr>
            <a:spLocks noGrp="1"/>
          </p:cNvSpPr>
          <p:nvPr>
            <p:ph type="body" orient="vert" idx="1"/>
          </p:nvPr>
        </p:nvSpPr>
        <p:spPr bwMode="auto">
          <a:xfrm>
            <a:off x="628650" y="273844"/>
            <a:ext cx="5800725" cy="4358879"/>
          </a:xfrm>
        </p:spPr>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C1E48367-6F54-424E-8344-F1406F2B8E02}" type="slidenum">
              <a:rPr lang="fr-F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A61179B3-DCF3-0769-F571-F7BF438CAA87}"/>
              </a:ext>
            </a:extLst>
          </p:cNvPr>
          <p:cNvGrpSpPr/>
          <p:nvPr userDrawn="1"/>
        </p:nvGrpSpPr>
        <p:grpSpPr>
          <a:xfrm>
            <a:off x="0" y="0"/>
            <a:ext cx="9144000" cy="5144738"/>
            <a:chOff x="0" y="0"/>
            <a:chExt cx="9144000" cy="5144738"/>
          </a:xfrm>
        </p:grpSpPr>
        <p:sp>
          <p:nvSpPr>
            <p:cNvPr id="16" name="bg object 16"/>
            <p:cNvSpPr/>
            <p:nvPr/>
          </p:nvSpPr>
          <p:spPr>
            <a:xfrm>
              <a:off x="0" y="0"/>
              <a:ext cx="9144000" cy="4387533"/>
            </a:xfrm>
            <a:custGeom>
              <a:avLst/>
              <a:gdLst/>
              <a:ahLst/>
              <a:cxnLst/>
              <a:rect l="l" t="t" r="r" b="b"/>
              <a:pathLst>
                <a:path w="18288000" h="8775065">
                  <a:moveTo>
                    <a:pt x="0" y="8775000"/>
                  </a:moveTo>
                  <a:lnTo>
                    <a:pt x="18287998" y="8775000"/>
                  </a:lnTo>
                  <a:lnTo>
                    <a:pt x="18287998" y="0"/>
                  </a:lnTo>
                  <a:lnTo>
                    <a:pt x="0" y="0"/>
                  </a:lnTo>
                  <a:lnTo>
                    <a:pt x="0" y="8775000"/>
                  </a:lnTo>
                  <a:close/>
                </a:path>
              </a:pathLst>
            </a:custGeom>
            <a:solidFill>
              <a:srgbClr val="562664"/>
            </a:solidFill>
          </p:spPr>
          <p:txBody>
            <a:bodyPr wrap="square" lIns="0" tIns="0" rIns="0" bIns="0" rtlCol="0"/>
            <a:lstStyle/>
            <a:p>
              <a:endParaRPr sz="900"/>
            </a:p>
          </p:txBody>
        </p:sp>
        <p:sp>
          <p:nvSpPr>
            <p:cNvPr id="17" name="bg object 17"/>
            <p:cNvSpPr/>
            <p:nvPr/>
          </p:nvSpPr>
          <p:spPr>
            <a:xfrm>
              <a:off x="0" y="4387500"/>
              <a:ext cx="9144000" cy="757238"/>
            </a:xfrm>
            <a:custGeom>
              <a:avLst/>
              <a:gdLst/>
              <a:ahLst/>
              <a:cxnLst/>
              <a:rect l="l" t="t" r="r" b="b"/>
              <a:pathLst>
                <a:path w="18288000" h="1514475">
                  <a:moveTo>
                    <a:pt x="18287998" y="1514474"/>
                  </a:moveTo>
                  <a:lnTo>
                    <a:pt x="0" y="1514474"/>
                  </a:lnTo>
                  <a:lnTo>
                    <a:pt x="0" y="0"/>
                  </a:lnTo>
                  <a:lnTo>
                    <a:pt x="18287998" y="0"/>
                  </a:lnTo>
                  <a:lnTo>
                    <a:pt x="18287998" y="1514474"/>
                  </a:lnTo>
                  <a:close/>
                </a:path>
              </a:pathLst>
            </a:custGeom>
            <a:solidFill>
              <a:srgbClr val="F0F1F5"/>
            </a:solidFill>
          </p:spPr>
          <p:txBody>
            <a:bodyPr wrap="square" lIns="0" tIns="0" rIns="0" bIns="0" rtlCol="0"/>
            <a:lstStyle/>
            <a:p>
              <a:endParaRPr sz="900"/>
            </a:p>
          </p:txBody>
        </p:sp>
        <p:pic>
          <p:nvPicPr>
            <p:cNvPr id="18" name="bg object 18"/>
            <p:cNvPicPr/>
            <p:nvPr/>
          </p:nvPicPr>
          <p:blipFill>
            <a:blip r:embed="rId3" cstate="print"/>
            <a:stretch>
              <a:fillRect/>
            </a:stretch>
          </p:blipFill>
          <p:spPr>
            <a:xfrm>
              <a:off x="4359128" y="4759105"/>
              <a:ext cx="76642" cy="76642"/>
            </a:xfrm>
            <a:prstGeom prst="rect">
              <a:avLst/>
            </a:prstGeom>
          </p:spPr>
        </p:pic>
        <p:pic>
          <p:nvPicPr>
            <p:cNvPr id="19" name="bg object 19"/>
            <p:cNvPicPr/>
            <p:nvPr/>
          </p:nvPicPr>
          <p:blipFill>
            <a:blip r:embed="rId4" cstate="print"/>
            <a:stretch>
              <a:fillRect/>
            </a:stretch>
          </p:blipFill>
          <p:spPr>
            <a:xfrm>
              <a:off x="4533086" y="4759105"/>
              <a:ext cx="76642" cy="76642"/>
            </a:xfrm>
            <a:prstGeom prst="rect">
              <a:avLst/>
            </a:prstGeom>
          </p:spPr>
        </p:pic>
        <p:pic>
          <p:nvPicPr>
            <p:cNvPr id="20" name="bg object 20"/>
            <p:cNvPicPr/>
            <p:nvPr/>
          </p:nvPicPr>
          <p:blipFill>
            <a:blip r:embed="rId5" cstate="print"/>
            <a:stretch>
              <a:fillRect/>
            </a:stretch>
          </p:blipFill>
          <p:spPr>
            <a:xfrm>
              <a:off x="4707043" y="4759105"/>
              <a:ext cx="76642" cy="76642"/>
            </a:xfrm>
            <a:prstGeom prst="rect">
              <a:avLst/>
            </a:prstGeom>
          </p:spPr>
        </p:pic>
        <p:pic>
          <p:nvPicPr>
            <p:cNvPr id="21" name="bg object 21"/>
            <p:cNvPicPr/>
            <p:nvPr/>
          </p:nvPicPr>
          <p:blipFill>
            <a:blip r:embed="rId6" cstate="print"/>
            <a:stretch>
              <a:fillRect/>
            </a:stretch>
          </p:blipFill>
          <p:spPr>
            <a:xfrm>
              <a:off x="0" y="2331180"/>
              <a:ext cx="1276602" cy="2228282"/>
            </a:xfrm>
            <a:prstGeom prst="rect">
              <a:avLst/>
            </a:prstGeom>
          </p:spPr>
        </p:pic>
        <p:pic>
          <p:nvPicPr>
            <p:cNvPr id="22" name="bg object 22"/>
            <p:cNvPicPr/>
            <p:nvPr/>
          </p:nvPicPr>
          <p:blipFill>
            <a:blip r:embed="rId7" cstate="print"/>
            <a:stretch>
              <a:fillRect/>
            </a:stretch>
          </p:blipFill>
          <p:spPr>
            <a:xfrm>
              <a:off x="0" y="229982"/>
              <a:ext cx="5241172" cy="4913518"/>
            </a:xfrm>
            <a:prstGeom prst="rect">
              <a:avLst/>
            </a:prstGeom>
          </p:spPr>
        </p:pic>
        <p:sp>
          <p:nvSpPr>
            <p:cNvPr id="23" name="bg object 23"/>
            <p:cNvSpPr/>
            <p:nvPr/>
          </p:nvSpPr>
          <p:spPr>
            <a:xfrm>
              <a:off x="1304010" y="1160431"/>
              <a:ext cx="470218" cy="817245"/>
            </a:xfrm>
            <a:custGeom>
              <a:avLst/>
              <a:gdLst/>
              <a:ahLst/>
              <a:cxnLst/>
              <a:rect l="l" t="t" r="r" b="b"/>
              <a:pathLst>
                <a:path w="940435" h="1634489">
                  <a:moveTo>
                    <a:pt x="537172" y="1634090"/>
                  </a:moveTo>
                  <a:lnTo>
                    <a:pt x="0" y="1634090"/>
                  </a:lnTo>
                  <a:lnTo>
                    <a:pt x="184876" y="772001"/>
                  </a:lnTo>
                  <a:lnTo>
                    <a:pt x="154976" y="734866"/>
                  </a:lnTo>
                  <a:lnTo>
                    <a:pt x="127377" y="696150"/>
                  </a:lnTo>
                  <a:lnTo>
                    <a:pt x="102364" y="655909"/>
                  </a:lnTo>
                  <a:lnTo>
                    <a:pt x="80224" y="614201"/>
                  </a:lnTo>
                  <a:lnTo>
                    <a:pt x="61243" y="571080"/>
                  </a:lnTo>
                  <a:lnTo>
                    <a:pt x="45706" y="526605"/>
                  </a:lnTo>
                  <a:lnTo>
                    <a:pt x="33899" y="480830"/>
                  </a:lnTo>
                  <a:lnTo>
                    <a:pt x="26110" y="433813"/>
                  </a:lnTo>
                  <a:lnTo>
                    <a:pt x="22623" y="385611"/>
                  </a:lnTo>
                  <a:lnTo>
                    <a:pt x="23725" y="336278"/>
                  </a:lnTo>
                  <a:lnTo>
                    <a:pt x="29691" y="287164"/>
                  </a:lnTo>
                  <a:lnTo>
                    <a:pt x="40184" y="242400"/>
                  </a:lnTo>
                  <a:lnTo>
                    <a:pt x="54883" y="201864"/>
                  </a:lnTo>
                  <a:lnTo>
                    <a:pt x="73468" y="165434"/>
                  </a:lnTo>
                  <a:lnTo>
                    <a:pt x="95619" y="132987"/>
                  </a:lnTo>
                  <a:lnTo>
                    <a:pt x="121017" y="104401"/>
                  </a:lnTo>
                  <a:lnTo>
                    <a:pt x="180272" y="58320"/>
                  </a:lnTo>
                  <a:lnTo>
                    <a:pt x="248674" y="26213"/>
                  </a:lnTo>
                  <a:lnTo>
                    <a:pt x="285505" y="15094"/>
                  </a:lnTo>
                  <a:lnTo>
                    <a:pt x="323664" y="7100"/>
                  </a:lnTo>
                  <a:lnTo>
                    <a:pt x="362830" y="2109"/>
                  </a:lnTo>
                  <a:lnTo>
                    <a:pt x="402683" y="0"/>
                  </a:lnTo>
                  <a:lnTo>
                    <a:pt x="442903" y="648"/>
                  </a:lnTo>
                  <a:lnTo>
                    <a:pt x="483171" y="3933"/>
                  </a:lnTo>
                  <a:lnTo>
                    <a:pt x="523167" y="9732"/>
                  </a:lnTo>
                  <a:lnTo>
                    <a:pt x="562570" y="17921"/>
                  </a:lnTo>
                  <a:lnTo>
                    <a:pt x="601062" y="28379"/>
                  </a:lnTo>
                  <a:lnTo>
                    <a:pt x="638321" y="40983"/>
                  </a:lnTo>
                  <a:lnTo>
                    <a:pt x="674028" y="55611"/>
                  </a:lnTo>
                  <a:lnTo>
                    <a:pt x="739508" y="90447"/>
                  </a:lnTo>
                  <a:lnTo>
                    <a:pt x="794941" y="131909"/>
                  </a:lnTo>
                  <a:lnTo>
                    <a:pt x="837768" y="179015"/>
                  </a:lnTo>
                  <a:lnTo>
                    <a:pt x="871212" y="241347"/>
                  </a:lnTo>
                  <a:lnTo>
                    <a:pt x="886787" y="282759"/>
                  </a:lnTo>
                  <a:lnTo>
                    <a:pt x="900377" y="328006"/>
                  </a:lnTo>
                  <a:lnTo>
                    <a:pt x="911978" y="376479"/>
                  </a:lnTo>
                  <a:lnTo>
                    <a:pt x="921584" y="427565"/>
                  </a:lnTo>
                  <a:lnTo>
                    <a:pt x="929209" y="480830"/>
                  </a:lnTo>
                  <a:lnTo>
                    <a:pt x="934795" y="535143"/>
                  </a:lnTo>
                  <a:lnTo>
                    <a:pt x="938391" y="590413"/>
                  </a:lnTo>
                  <a:lnTo>
                    <a:pt x="939975" y="645858"/>
                  </a:lnTo>
                  <a:lnTo>
                    <a:pt x="939542" y="700867"/>
                  </a:lnTo>
                  <a:lnTo>
                    <a:pt x="937088" y="754831"/>
                  </a:lnTo>
                  <a:lnTo>
                    <a:pt x="932608" y="807139"/>
                  </a:lnTo>
                  <a:lnTo>
                    <a:pt x="926098" y="857180"/>
                  </a:lnTo>
                  <a:lnTo>
                    <a:pt x="917553" y="904346"/>
                  </a:lnTo>
                  <a:lnTo>
                    <a:pt x="906968" y="948026"/>
                  </a:lnTo>
                  <a:lnTo>
                    <a:pt x="894340" y="987610"/>
                  </a:lnTo>
                  <a:lnTo>
                    <a:pt x="893185" y="990355"/>
                  </a:lnTo>
                  <a:lnTo>
                    <a:pt x="446300" y="990355"/>
                  </a:lnTo>
                  <a:lnTo>
                    <a:pt x="537172" y="1634090"/>
                  </a:lnTo>
                  <a:close/>
                </a:path>
                <a:path w="940435" h="1634489">
                  <a:moveTo>
                    <a:pt x="771897" y="1106432"/>
                  </a:moveTo>
                  <a:lnTo>
                    <a:pt x="697124" y="1097785"/>
                  </a:lnTo>
                  <a:lnTo>
                    <a:pt x="652552" y="1085773"/>
                  </a:lnTo>
                  <a:lnTo>
                    <a:pt x="604328" y="1068858"/>
                  </a:lnTo>
                  <a:lnTo>
                    <a:pt x="553308" y="1047205"/>
                  </a:lnTo>
                  <a:lnTo>
                    <a:pt x="500347" y="1020982"/>
                  </a:lnTo>
                  <a:lnTo>
                    <a:pt x="446300" y="990355"/>
                  </a:lnTo>
                  <a:lnTo>
                    <a:pt x="893185" y="990355"/>
                  </a:lnTo>
                  <a:lnTo>
                    <a:pt x="862935" y="1052048"/>
                  </a:lnTo>
                  <a:lnTo>
                    <a:pt x="823300" y="1092782"/>
                  </a:lnTo>
                  <a:lnTo>
                    <a:pt x="771897" y="1106432"/>
                  </a:lnTo>
                  <a:close/>
                </a:path>
              </a:pathLst>
            </a:custGeom>
            <a:solidFill>
              <a:srgbClr val="F0D8C2"/>
            </a:solidFill>
          </p:spPr>
          <p:txBody>
            <a:bodyPr wrap="square" lIns="0" tIns="0" rIns="0" bIns="0" rtlCol="0"/>
            <a:lstStyle/>
            <a:p>
              <a:endParaRPr sz="900"/>
            </a:p>
          </p:txBody>
        </p:sp>
        <p:sp>
          <p:nvSpPr>
            <p:cNvPr id="24" name="bg object 24"/>
            <p:cNvSpPr/>
            <p:nvPr/>
          </p:nvSpPr>
          <p:spPr>
            <a:xfrm>
              <a:off x="1136256" y="858175"/>
              <a:ext cx="621030" cy="744220"/>
            </a:xfrm>
            <a:custGeom>
              <a:avLst/>
              <a:gdLst/>
              <a:ahLst/>
              <a:cxnLst/>
              <a:rect l="l" t="t" r="r" b="b"/>
              <a:pathLst>
                <a:path w="1242060" h="1488439">
                  <a:moveTo>
                    <a:pt x="437725" y="1488388"/>
                  </a:moveTo>
                  <a:lnTo>
                    <a:pt x="399521" y="1483362"/>
                  </a:lnTo>
                  <a:lnTo>
                    <a:pt x="361136" y="1472749"/>
                  </a:lnTo>
                  <a:lnTo>
                    <a:pt x="304516" y="1451412"/>
                  </a:lnTo>
                  <a:lnTo>
                    <a:pt x="267459" y="1434297"/>
                  </a:lnTo>
                  <a:lnTo>
                    <a:pt x="215043" y="1397687"/>
                  </a:lnTo>
                  <a:lnTo>
                    <a:pt x="187786" y="1365085"/>
                  </a:lnTo>
                  <a:lnTo>
                    <a:pt x="167411" y="1327111"/>
                  </a:lnTo>
                  <a:lnTo>
                    <a:pt x="153541" y="1284439"/>
                  </a:lnTo>
                  <a:lnTo>
                    <a:pt x="144885" y="1235709"/>
                  </a:lnTo>
                  <a:lnTo>
                    <a:pt x="141035" y="1185879"/>
                  </a:lnTo>
                  <a:lnTo>
                    <a:pt x="140920" y="1135789"/>
                  </a:lnTo>
                  <a:lnTo>
                    <a:pt x="143469" y="1086278"/>
                  </a:lnTo>
                  <a:lnTo>
                    <a:pt x="148795" y="1035022"/>
                  </a:lnTo>
                  <a:lnTo>
                    <a:pt x="157374" y="984359"/>
                  </a:lnTo>
                  <a:lnTo>
                    <a:pt x="169184" y="934409"/>
                  </a:lnTo>
                  <a:lnTo>
                    <a:pt x="184205" y="885295"/>
                  </a:lnTo>
                  <a:lnTo>
                    <a:pt x="200761" y="840844"/>
                  </a:lnTo>
                  <a:lnTo>
                    <a:pt x="220632" y="797779"/>
                  </a:lnTo>
                  <a:lnTo>
                    <a:pt x="244448" y="757103"/>
                  </a:lnTo>
                  <a:lnTo>
                    <a:pt x="272838" y="719817"/>
                  </a:lnTo>
                  <a:lnTo>
                    <a:pt x="226276" y="705758"/>
                  </a:lnTo>
                  <a:lnTo>
                    <a:pt x="181015" y="684995"/>
                  </a:lnTo>
                  <a:lnTo>
                    <a:pt x="139196" y="657668"/>
                  </a:lnTo>
                  <a:lnTo>
                    <a:pt x="102957" y="623915"/>
                  </a:lnTo>
                  <a:lnTo>
                    <a:pt x="78513" y="589221"/>
                  </a:lnTo>
                  <a:lnTo>
                    <a:pt x="54977" y="543782"/>
                  </a:lnTo>
                  <a:lnTo>
                    <a:pt x="33853" y="492853"/>
                  </a:lnTo>
                  <a:lnTo>
                    <a:pt x="16645" y="441690"/>
                  </a:lnTo>
                  <a:lnTo>
                    <a:pt x="4859" y="395551"/>
                  </a:lnTo>
                  <a:lnTo>
                    <a:pt x="0" y="359692"/>
                  </a:lnTo>
                  <a:lnTo>
                    <a:pt x="195" y="317663"/>
                  </a:lnTo>
                  <a:lnTo>
                    <a:pt x="3413" y="279485"/>
                  </a:lnTo>
                  <a:lnTo>
                    <a:pt x="18577" y="220719"/>
                  </a:lnTo>
                  <a:lnTo>
                    <a:pt x="39742" y="185232"/>
                  </a:lnTo>
                  <a:lnTo>
                    <a:pt x="67202" y="154938"/>
                  </a:lnTo>
                  <a:lnTo>
                    <a:pt x="99782" y="130859"/>
                  </a:lnTo>
                  <a:lnTo>
                    <a:pt x="136307" y="114015"/>
                  </a:lnTo>
                  <a:lnTo>
                    <a:pt x="147498" y="112184"/>
                  </a:lnTo>
                  <a:lnTo>
                    <a:pt x="158018" y="108300"/>
                  </a:lnTo>
                  <a:lnTo>
                    <a:pt x="177354" y="71556"/>
                  </a:lnTo>
                  <a:lnTo>
                    <a:pt x="220772" y="32778"/>
                  </a:lnTo>
                  <a:lnTo>
                    <a:pt x="263214" y="12671"/>
                  </a:lnTo>
                  <a:lnTo>
                    <a:pt x="310077" y="1644"/>
                  </a:lnTo>
                  <a:lnTo>
                    <a:pt x="334127" y="0"/>
                  </a:lnTo>
                  <a:lnTo>
                    <a:pt x="358115" y="1306"/>
                  </a:lnTo>
                  <a:lnTo>
                    <a:pt x="401928" y="11490"/>
                  </a:lnTo>
                  <a:lnTo>
                    <a:pt x="441376" y="33618"/>
                  </a:lnTo>
                  <a:lnTo>
                    <a:pt x="447860" y="39456"/>
                  </a:lnTo>
                  <a:lnTo>
                    <a:pt x="454134" y="44224"/>
                  </a:lnTo>
                  <a:lnTo>
                    <a:pt x="461079" y="46866"/>
                  </a:lnTo>
                  <a:lnTo>
                    <a:pt x="469578" y="46326"/>
                  </a:lnTo>
                  <a:lnTo>
                    <a:pt x="478678" y="43509"/>
                  </a:lnTo>
                  <a:lnTo>
                    <a:pt x="496709" y="37116"/>
                  </a:lnTo>
                  <a:lnTo>
                    <a:pt x="506061" y="34614"/>
                  </a:lnTo>
                  <a:lnTo>
                    <a:pt x="527761" y="31141"/>
                  </a:lnTo>
                  <a:lnTo>
                    <a:pt x="549734" y="29886"/>
                  </a:lnTo>
                  <a:lnTo>
                    <a:pt x="571749" y="31011"/>
                  </a:lnTo>
                  <a:lnTo>
                    <a:pt x="614244" y="40885"/>
                  </a:lnTo>
                  <a:lnTo>
                    <a:pt x="652559" y="61278"/>
                  </a:lnTo>
                  <a:lnTo>
                    <a:pt x="683716" y="91684"/>
                  </a:lnTo>
                  <a:lnTo>
                    <a:pt x="706623" y="128783"/>
                  </a:lnTo>
                  <a:lnTo>
                    <a:pt x="736230" y="191321"/>
                  </a:lnTo>
                  <a:lnTo>
                    <a:pt x="754867" y="234279"/>
                  </a:lnTo>
                  <a:lnTo>
                    <a:pt x="770020" y="278538"/>
                  </a:lnTo>
                  <a:lnTo>
                    <a:pt x="779571" y="325239"/>
                  </a:lnTo>
                  <a:lnTo>
                    <a:pt x="782386" y="375152"/>
                  </a:lnTo>
                  <a:lnTo>
                    <a:pt x="778592" y="424913"/>
                  </a:lnTo>
                  <a:lnTo>
                    <a:pt x="768460" y="473701"/>
                  </a:lnTo>
                  <a:lnTo>
                    <a:pt x="752265" y="520692"/>
                  </a:lnTo>
                  <a:lnTo>
                    <a:pt x="785777" y="519159"/>
                  </a:lnTo>
                  <a:lnTo>
                    <a:pt x="829560" y="520777"/>
                  </a:lnTo>
                  <a:lnTo>
                    <a:pt x="879059" y="525647"/>
                  </a:lnTo>
                  <a:lnTo>
                    <a:pt x="929718" y="533868"/>
                  </a:lnTo>
                  <a:lnTo>
                    <a:pt x="976981" y="545541"/>
                  </a:lnTo>
                  <a:lnTo>
                    <a:pt x="1018528" y="563954"/>
                  </a:lnTo>
                  <a:lnTo>
                    <a:pt x="1066584" y="593943"/>
                  </a:lnTo>
                  <a:lnTo>
                    <a:pt x="1116394" y="631213"/>
                  </a:lnTo>
                  <a:lnTo>
                    <a:pt x="1163201" y="671467"/>
                  </a:lnTo>
                  <a:lnTo>
                    <a:pt x="1202248" y="710411"/>
                  </a:lnTo>
                  <a:lnTo>
                    <a:pt x="1228780" y="743748"/>
                  </a:lnTo>
                  <a:lnTo>
                    <a:pt x="1241748" y="770459"/>
                  </a:lnTo>
                  <a:lnTo>
                    <a:pt x="1241091" y="780618"/>
                  </a:lnTo>
                  <a:lnTo>
                    <a:pt x="1209619" y="823012"/>
                  </a:lnTo>
                  <a:lnTo>
                    <a:pt x="1160739" y="849679"/>
                  </a:lnTo>
                  <a:lnTo>
                    <a:pt x="1116471" y="865636"/>
                  </a:lnTo>
                  <a:lnTo>
                    <a:pt x="1071152" y="878253"/>
                  </a:lnTo>
                  <a:lnTo>
                    <a:pt x="1025411" y="889453"/>
                  </a:lnTo>
                  <a:lnTo>
                    <a:pt x="979874" y="901157"/>
                  </a:lnTo>
                  <a:lnTo>
                    <a:pt x="935171" y="915286"/>
                  </a:lnTo>
                  <a:lnTo>
                    <a:pt x="891929" y="933761"/>
                  </a:lnTo>
                  <a:lnTo>
                    <a:pt x="849310" y="961077"/>
                  </a:lnTo>
                  <a:lnTo>
                    <a:pt x="813222" y="995905"/>
                  </a:lnTo>
                  <a:lnTo>
                    <a:pt x="783538" y="1036868"/>
                  </a:lnTo>
                  <a:lnTo>
                    <a:pt x="760128" y="1082591"/>
                  </a:lnTo>
                  <a:lnTo>
                    <a:pt x="742864" y="1131699"/>
                  </a:lnTo>
                  <a:lnTo>
                    <a:pt x="698725" y="1109600"/>
                  </a:lnTo>
                  <a:lnTo>
                    <a:pt x="651460" y="1092568"/>
                  </a:lnTo>
                  <a:lnTo>
                    <a:pt x="602895" y="1086499"/>
                  </a:lnTo>
                  <a:lnTo>
                    <a:pt x="554853" y="1097292"/>
                  </a:lnTo>
                  <a:lnTo>
                    <a:pt x="523242" y="1121915"/>
                  </a:lnTo>
                  <a:lnTo>
                    <a:pt x="503906" y="1157712"/>
                  </a:lnTo>
                  <a:lnTo>
                    <a:pt x="495271" y="1199049"/>
                  </a:lnTo>
                  <a:lnTo>
                    <a:pt x="495765" y="1240294"/>
                  </a:lnTo>
                  <a:lnTo>
                    <a:pt x="517727" y="1311331"/>
                  </a:lnTo>
                  <a:lnTo>
                    <a:pt x="564030" y="1368029"/>
                  </a:lnTo>
                  <a:lnTo>
                    <a:pt x="579988" y="1381459"/>
                  </a:lnTo>
                  <a:lnTo>
                    <a:pt x="584398" y="1386654"/>
                  </a:lnTo>
                  <a:lnTo>
                    <a:pt x="565009" y="1428939"/>
                  </a:lnTo>
                  <a:lnTo>
                    <a:pt x="512453" y="1475338"/>
                  </a:lnTo>
                  <a:lnTo>
                    <a:pt x="476180" y="1486516"/>
                  </a:lnTo>
                  <a:lnTo>
                    <a:pt x="437725" y="1488388"/>
                  </a:lnTo>
                  <a:close/>
                </a:path>
              </a:pathLst>
            </a:custGeom>
            <a:solidFill>
              <a:srgbClr val="8A660D"/>
            </a:solidFill>
          </p:spPr>
          <p:txBody>
            <a:bodyPr wrap="square" lIns="0" tIns="0" rIns="0" bIns="0" rtlCol="0"/>
            <a:lstStyle/>
            <a:p>
              <a:endParaRPr sz="900"/>
            </a:p>
          </p:txBody>
        </p:sp>
        <p:sp>
          <p:nvSpPr>
            <p:cNvPr id="25" name="bg object 25"/>
            <p:cNvSpPr/>
            <p:nvPr/>
          </p:nvSpPr>
          <p:spPr>
            <a:xfrm>
              <a:off x="509443" y="3376608"/>
              <a:ext cx="1287145" cy="1388110"/>
            </a:xfrm>
            <a:custGeom>
              <a:avLst/>
              <a:gdLst/>
              <a:ahLst/>
              <a:cxnLst/>
              <a:rect l="l" t="t" r="r" b="b"/>
              <a:pathLst>
                <a:path w="2574290" h="2776220">
                  <a:moveTo>
                    <a:pt x="2573950" y="2775877"/>
                  </a:moveTo>
                  <a:lnTo>
                    <a:pt x="0" y="2775877"/>
                  </a:lnTo>
                  <a:lnTo>
                    <a:pt x="618262" y="0"/>
                  </a:lnTo>
                  <a:lnTo>
                    <a:pt x="2347442" y="0"/>
                  </a:lnTo>
                  <a:lnTo>
                    <a:pt x="2573950" y="2775877"/>
                  </a:lnTo>
                  <a:close/>
                </a:path>
              </a:pathLst>
            </a:custGeom>
            <a:solidFill>
              <a:srgbClr val="FAEBCD"/>
            </a:solidFill>
          </p:spPr>
          <p:txBody>
            <a:bodyPr wrap="square" lIns="0" tIns="0" rIns="0" bIns="0" rtlCol="0"/>
            <a:lstStyle/>
            <a:p>
              <a:endParaRPr sz="900"/>
            </a:p>
          </p:txBody>
        </p:sp>
        <p:sp>
          <p:nvSpPr>
            <p:cNvPr id="26" name="bg object 26"/>
            <p:cNvSpPr/>
            <p:nvPr/>
          </p:nvSpPr>
          <p:spPr>
            <a:xfrm>
              <a:off x="509443" y="3376608"/>
              <a:ext cx="734378" cy="1388110"/>
            </a:xfrm>
            <a:custGeom>
              <a:avLst/>
              <a:gdLst/>
              <a:ahLst/>
              <a:cxnLst/>
              <a:rect l="l" t="t" r="r" b="b"/>
              <a:pathLst>
                <a:path w="1468755" h="2776220">
                  <a:moveTo>
                    <a:pt x="1468270" y="2775877"/>
                  </a:moveTo>
                  <a:lnTo>
                    <a:pt x="0" y="2775877"/>
                  </a:lnTo>
                  <a:lnTo>
                    <a:pt x="618262" y="0"/>
                  </a:lnTo>
                  <a:lnTo>
                    <a:pt x="1149996" y="0"/>
                  </a:lnTo>
                  <a:lnTo>
                    <a:pt x="1468270" y="2775877"/>
                  </a:lnTo>
                  <a:close/>
                </a:path>
              </a:pathLst>
            </a:custGeom>
            <a:solidFill>
              <a:srgbClr val="000000">
                <a:alpha val="10198"/>
              </a:srgbClr>
            </a:solidFill>
          </p:spPr>
          <p:txBody>
            <a:bodyPr wrap="square" lIns="0" tIns="0" rIns="0" bIns="0" rtlCol="0"/>
            <a:lstStyle/>
            <a:p>
              <a:endParaRPr sz="900"/>
            </a:p>
          </p:txBody>
        </p:sp>
        <p:sp>
          <p:nvSpPr>
            <p:cNvPr id="27" name="bg object 27"/>
            <p:cNvSpPr/>
            <p:nvPr/>
          </p:nvSpPr>
          <p:spPr>
            <a:xfrm>
              <a:off x="1909224" y="3073785"/>
              <a:ext cx="1006475" cy="1644333"/>
            </a:xfrm>
            <a:custGeom>
              <a:avLst/>
              <a:gdLst/>
              <a:ahLst/>
              <a:cxnLst/>
              <a:rect l="l" t="t" r="r" b="b"/>
              <a:pathLst>
                <a:path w="2012950" h="3288665">
                  <a:moveTo>
                    <a:pt x="1397056" y="3288100"/>
                  </a:moveTo>
                  <a:lnTo>
                    <a:pt x="1331960" y="3268231"/>
                  </a:lnTo>
                  <a:lnTo>
                    <a:pt x="1287847" y="3211690"/>
                  </a:lnTo>
                  <a:lnTo>
                    <a:pt x="1278693" y="3168408"/>
                  </a:lnTo>
                  <a:lnTo>
                    <a:pt x="1270161" y="3041499"/>
                  </a:lnTo>
                  <a:lnTo>
                    <a:pt x="1261032" y="2868640"/>
                  </a:lnTo>
                  <a:lnTo>
                    <a:pt x="1252308" y="2661789"/>
                  </a:lnTo>
                  <a:lnTo>
                    <a:pt x="1244990" y="2432907"/>
                  </a:lnTo>
                  <a:lnTo>
                    <a:pt x="1241026" y="2253980"/>
                  </a:lnTo>
                  <a:lnTo>
                    <a:pt x="1238839" y="2074434"/>
                  </a:lnTo>
                  <a:lnTo>
                    <a:pt x="1238577" y="1956882"/>
                  </a:lnTo>
                  <a:lnTo>
                    <a:pt x="1239418" y="1842793"/>
                  </a:lnTo>
                  <a:lnTo>
                    <a:pt x="1241486" y="1733659"/>
                  </a:lnTo>
                  <a:lnTo>
                    <a:pt x="1244908" y="1630977"/>
                  </a:lnTo>
                  <a:lnTo>
                    <a:pt x="1247165" y="1582522"/>
                  </a:lnTo>
                  <a:lnTo>
                    <a:pt x="1249808" y="1536241"/>
                  </a:lnTo>
                  <a:lnTo>
                    <a:pt x="1252851" y="1492320"/>
                  </a:lnTo>
                  <a:lnTo>
                    <a:pt x="1261110" y="1398981"/>
                  </a:lnTo>
                  <a:lnTo>
                    <a:pt x="1285950" y="1147752"/>
                  </a:lnTo>
                  <a:lnTo>
                    <a:pt x="1311371" y="915470"/>
                  </a:lnTo>
                  <a:lnTo>
                    <a:pt x="978080" y="1495364"/>
                  </a:lnTo>
                  <a:lnTo>
                    <a:pt x="634590" y="2070285"/>
                  </a:lnTo>
                  <a:lnTo>
                    <a:pt x="366053" y="2510427"/>
                  </a:lnTo>
                  <a:lnTo>
                    <a:pt x="257618" y="2685987"/>
                  </a:lnTo>
                  <a:lnTo>
                    <a:pt x="0" y="2568236"/>
                  </a:lnTo>
                  <a:lnTo>
                    <a:pt x="50457" y="2405478"/>
                  </a:lnTo>
                  <a:lnTo>
                    <a:pt x="176035" y="2016502"/>
                  </a:lnTo>
                  <a:lnTo>
                    <a:pt x="338040" y="1550252"/>
                  </a:lnTo>
                  <a:lnTo>
                    <a:pt x="497780" y="1155673"/>
                  </a:lnTo>
                  <a:lnTo>
                    <a:pt x="527930" y="1091943"/>
                  </a:lnTo>
                  <a:lnTo>
                    <a:pt x="616750" y="906873"/>
                  </a:lnTo>
                  <a:lnTo>
                    <a:pt x="701865" y="733269"/>
                  </a:lnTo>
                  <a:lnTo>
                    <a:pt x="781658" y="574074"/>
                  </a:lnTo>
                  <a:lnTo>
                    <a:pt x="854511" y="432231"/>
                  </a:lnTo>
                  <a:lnTo>
                    <a:pt x="918807" y="310683"/>
                  </a:lnTo>
                  <a:lnTo>
                    <a:pt x="956117" y="242378"/>
                  </a:lnTo>
                  <a:lnTo>
                    <a:pt x="988427" y="185273"/>
                  </a:lnTo>
                  <a:lnTo>
                    <a:pt x="1015255" y="140239"/>
                  </a:lnTo>
                  <a:lnTo>
                    <a:pt x="1046236" y="96932"/>
                  </a:lnTo>
                  <a:lnTo>
                    <a:pt x="1079869" y="62310"/>
                  </a:lnTo>
                  <a:lnTo>
                    <a:pt x="1115686" y="35838"/>
                  </a:lnTo>
                  <a:lnTo>
                    <a:pt x="1153214" y="16985"/>
                  </a:lnTo>
                  <a:lnTo>
                    <a:pt x="1191984" y="5216"/>
                  </a:lnTo>
                  <a:lnTo>
                    <a:pt x="1231524" y="0"/>
                  </a:lnTo>
                  <a:lnTo>
                    <a:pt x="1271363" y="802"/>
                  </a:lnTo>
                  <a:lnTo>
                    <a:pt x="1311032" y="7089"/>
                  </a:lnTo>
                  <a:lnTo>
                    <a:pt x="1350058" y="18330"/>
                  </a:lnTo>
                  <a:lnTo>
                    <a:pt x="1387971" y="33990"/>
                  </a:lnTo>
                  <a:lnTo>
                    <a:pt x="1424300" y="53536"/>
                  </a:lnTo>
                  <a:lnTo>
                    <a:pt x="1458575" y="76437"/>
                  </a:lnTo>
                  <a:lnTo>
                    <a:pt x="1490325" y="102157"/>
                  </a:lnTo>
                  <a:lnTo>
                    <a:pt x="1519078" y="130165"/>
                  </a:lnTo>
                  <a:lnTo>
                    <a:pt x="1560352" y="110206"/>
                  </a:lnTo>
                  <a:lnTo>
                    <a:pt x="1604499" y="97472"/>
                  </a:lnTo>
                  <a:lnTo>
                    <a:pt x="1650569" y="91448"/>
                  </a:lnTo>
                  <a:lnTo>
                    <a:pt x="1697613" y="91615"/>
                  </a:lnTo>
                  <a:lnTo>
                    <a:pt x="1744681" y="97457"/>
                  </a:lnTo>
                  <a:lnTo>
                    <a:pt x="1790822" y="108455"/>
                  </a:lnTo>
                  <a:lnTo>
                    <a:pt x="1835086" y="124093"/>
                  </a:lnTo>
                  <a:lnTo>
                    <a:pt x="1876525" y="143853"/>
                  </a:lnTo>
                  <a:lnTo>
                    <a:pt x="1914187" y="167217"/>
                  </a:lnTo>
                  <a:lnTo>
                    <a:pt x="1947122" y="193668"/>
                  </a:lnTo>
                  <a:lnTo>
                    <a:pt x="1974382" y="222690"/>
                  </a:lnTo>
                  <a:lnTo>
                    <a:pt x="2008073" y="286373"/>
                  </a:lnTo>
                  <a:lnTo>
                    <a:pt x="2012605" y="319999"/>
                  </a:lnTo>
                  <a:lnTo>
                    <a:pt x="2012252" y="344035"/>
                  </a:lnTo>
                  <a:lnTo>
                    <a:pt x="2007433" y="431356"/>
                  </a:lnTo>
                  <a:lnTo>
                    <a:pt x="2001292" y="501308"/>
                  </a:lnTo>
                  <a:lnTo>
                    <a:pt x="1993000" y="579771"/>
                  </a:lnTo>
                  <a:lnTo>
                    <a:pt x="1982723" y="665992"/>
                  </a:lnTo>
                  <a:lnTo>
                    <a:pt x="1970625" y="759219"/>
                  </a:lnTo>
                  <a:lnTo>
                    <a:pt x="1949423" y="910544"/>
                  </a:lnTo>
                  <a:lnTo>
                    <a:pt x="1916315" y="1129797"/>
                  </a:lnTo>
                  <a:lnTo>
                    <a:pt x="1878884" y="1363510"/>
                  </a:lnTo>
                  <a:lnTo>
                    <a:pt x="1828024" y="1666806"/>
                  </a:lnTo>
                  <a:lnTo>
                    <a:pt x="1743296" y="2150111"/>
                  </a:lnTo>
                  <a:lnTo>
                    <a:pt x="1557127" y="3167960"/>
                  </a:lnTo>
                  <a:lnTo>
                    <a:pt x="1525751" y="3233936"/>
                  </a:lnTo>
                  <a:lnTo>
                    <a:pt x="1467023" y="3275326"/>
                  </a:lnTo>
                  <a:lnTo>
                    <a:pt x="1432438" y="3285542"/>
                  </a:lnTo>
                  <a:lnTo>
                    <a:pt x="1397056" y="3288100"/>
                  </a:lnTo>
                  <a:close/>
                </a:path>
              </a:pathLst>
            </a:custGeom>
            <a:solidFill>
              <a:srgbClr val="F0D8C2"/>
            </a:solidFill>
          </p:spPr>
          <p:txBody>
            <a:bodyPr wrap="square" lIns="0" tIns="0" rIns="0" bIns="0" rtlCol="0"/>
            <a:lstStyle/>
            <a:p>
              <a:endParaRPr sz="900"/>
            </a:p>
          </p:txBody>
        </p:sp>
        <p:sp>
          <p:nvSpPr>
            <p:cNvPr id="28" name="bg object 28"/>
            <p:cNvSpPr/>
            <p:nvPr/>
          </p:nvSpPr>
          <p:spPr>
            <a:xfrm>
              <a:off x="1918401" y="3059244"/>
              <a:ext cx="812165" cy="1217295"/>
            </a:xfrm>
            <a:custGeom>
              <a:avLst/>
              <a:gdLst/>
              <a:ahLst/>
              <a:cxnLst/>
              <a:rect l="l" t="t" r="r" b="b"/>
              <a:pathLst>
                <a:path w="1624329" h="2434590">
                  <a:moveTo>
                    <a:pt x="571193" y="2434347"/>
                  </a:moveTo>
                  <a:lnTo>
                    <a:pt x="0" y="2226828"/>
                  </a:lnTo>
                  <a:lnTo>
                    <a:pt x="884767" y="130816"/>
                  </a:lnTo>
                  <a:lnTo>
                    <a:pt x="910861" y="94756"/>
                  </a:lnTo>
                  <a:lnTo>
                    <a:pt x="939989" y="65035"/>
                  </a:lnTo>
                  <a:lnTo>
                    <a:pt x="971795" y="41325"/>
                  </a:lnTo>
                  <a:lnTo>
                    <a:pt x="1005920" y="23295"/>
                  </a:lnTo>
                  <a:lnTo>
                    <a:pt x="1042005" y="10616"/>
                  </a:lnTo>
                  <a:lnTo>
                    <a:pt x="1079694" y="2961"/>
                  </a:lnTo>
                  <a:lnTo>
                    <a:pt x="1118627" y="0"/>
                  </a:lnTo>
                  <a:lnTo>
                    <a:pt x="1158447" y="1403"/>
                  </a:lnTo>
                  <a:lnTo>
                    <a:pt x="1198796" y="6841"/>
                  </a:lnTo>
                  <a:lnTo>
                    <a:pt x="1239316" y="15987"/>
                  </a:lnTo>
                  <a:lnTo>
                    <a:pt x="1279648" y="28509"/>
                  </a:lnTo>
                  <a:lnTo>
                    <a:pt x="1319434" y="44081"/>
                  </a:lnTo>
                  <a:lnTo>
                    <a:pt x="1358318" y="62371"/>
                  </a:lnTo>
                  <a:lnTo>
                    <a:pt x="1395940" y="83052"/>
                  </a:lnTo>
                  <a:lnTo>
                    <a:pt x="1431942" y="105794"/>
                  </a:lnTo>
                  <a:lnTo>
                    <a:pt x="1465967" y="130268"/>
                  </a:lnTo>
                  <a:lnTo>
                    <a:pt x="1497656" y="156145"/>
                  </a:lnTo>
                  <a:lnTo>
                    <a:pt x="1526651" y="183096"/>
                  </a:lnTo>
                  <a:lnTo>
                    <a:pt x="1575129" y="238905"/>
                  </a:lnTo>
                  <a:lnTo>
                    <a:pt x="1608536" y="295060"/>
                  </a:lnTo>
                  <a:lnTo>
                    <a:pt x="1624007" y="348930"/>
                  </a:lnTo>
                  <a:lnTo>
                    <a:pt x="1624122" y="374186"/>
                  </a:lnTo>
                  <a:lnTo>
                    <a:pt x="1618679" y="397883"/>
                  </a:lnTo>
                  <a:lnTo>
                    <a:pt x="1592958" y="463506"/>
                  </a:lnTo>
                  <a:lnTo>
                    <a:pt x="1577357" y="500400"/>
                  </a:lnTo>
                  <a:lnTo>
                    <a:pt x="1560057" y="539811"/>
                  </a:lnTo>
                  <a:lnTo>
                    <a:pt x="1541153" y="581585"/>
                  </a:lnTo>
                  <a:lnTo>
                    <a:pt x="1498920" y="671615"/>
                  </a:lnTo>
                  <a:lnTo>
                    <a:pt x="1451425" y="769264"/>
                  </a:lnTo>
                  <a:lnTo>
                    <a:pt x="1399434" y="873310"/>
                  </a:lnTo>
                  <a:lnTo>
                    <a:pt x="1314697" y="1038692"/>
                  </a:lnTo>
                  <a:lnTo>
                    <a:pt x="1224161" y="1211578"/>
                  </a:lnTo>
                  <a:lnTo>
                    <a:pt x="1067414" y="1505175"/>
                  </a:lnTo>
                  <a:lnTo>
                    <a:pt x="683118" y="2214259"/>
                  </a:lnTo>
                  <a:lnTo>
                    <a:pt x="614565" y="2344035"/>
                  </a:lnTo>
                  <a:lnTo>
                    <a:pt x="590998" y="2390666"/>
                  </a:lnTo>
                  <a:lnTo>
                    <a:pt x="575594" y="2423493"/>
                  </a:lnTo>
                  <a:lnTo>
                    <a:pt x="571193" y="2434347"/>
                  </a:lnTo>
                  <a:close/>
                </a:path>
              </a:pathLst>
            </a:custGeom>
            <a:solidFill>
              <a:srgbClr val="181746"/>
            </a:solidFill>
          </p:spPr>
          <p:txBody>
            <a:bodyPr wrap="square" lIns="0" tIns="0" rIns="0" bIns="0" rtlCol="0"/>
            <a:lstStyle/>
            <a:p>
              <a:endParaRPr sz="900"/>
            </a:p>
          </p:txBody>
        </p:sp>
        <p:sp>
          <p:nvSpPr>
            <p:cNvPr id="29" name="bg object 29"/>
            <p:cNvSpPr/>
            <p:nvPr/>
          </p:nvSpPr>
          <p:spPr>
            <a:xfrm>
              <a:off x="1804587" y="4287069"/>
              <a:ext cx="1343978" cy="477520"/>
            </a:xfrm>
            <a:custGeom>
              <a:avLst/>
              <a:gdLst/>
              <a:ahLst/>
              <a:cxnLst/>
              <a:rect l="l" t="t" r="r" b="b"/>
              <a:pathLst>
                <a:path w="2687954" h="955040">
                  <a:moveTo>
                    <a:pt x="1161910" y="789978"/>
                  </a:moveTo>
                  <a:lnTo>
                    <a:pt x="1131862" y="734682"/>
                  </a:lnTo>
                  <a:lnTo>
                    <a:pt x="1073886" y="690651"/>
                  </a:lnTo>
                  <a:lnTo>
                    <a:pt x="991082" y="626338"/>
                  </a:lnTo>
                  <a:lnTo>
                    <a:pt x="613714" y="106299"/>
                  </a:lnTo>
                  <a:lnTo>
                    <a:pt x="607047" y="100152"/>
                  </a:lnTo>
                  <a:lnTo>
                    <a:pt x="598830" y="97243"/>
                  </a:lnTo>
                  <a:lnTo>
                    <a:pt x="590105" y="97675"/>
                  </a:lnTo>
                  <a:lnTo>
                    <a:pt x="581926" y="101600"/>
                  </a:lnTo>
                  <a:lnTo>
                    <a:pt x="503593" y="162052"/>
                  </a:lnTo>
                  <a:lnTo>
                    <a:pt x="485902" y="160096"/>
                  </a:lnTo>
                  <a:lnTo>
                    <a:pt x="443026" y="153504"/>
                  </a:lnTo>
                  <a:lnTo>
                    <a:pt x="390194" y="141173"/>
                  </a:lnTo>
                  <a:lnTo>
                    <a:pt x="342671" y="121970"/>
                  </a:lnTo>
                  <a:lnTo>
                    <a:pt x="291211" y="76669"/>
                  </a:lnTo>
                  <a:lnTo>
                    <a:pt x="266344" y="47269"/>
                  </a:lnTo>
                  <a:lnTo>
                    <a:pt x="244627" y="18770"/>
                  </a:lnTo>
                  <a:lnTo>
                    <a:pt x="230708" y="6096"/>
                  </a:lnTo>
                  <a:lnTo>
                    <a:pt x="213601" y="0"/>
                  </a:lnTo>
                  <a:lnTo>
                    <a:pt x="195630" y="990"/>
                  </a:lnTo>
                  <a:lnTo>
                    <a:pt x="179057" y="9601"/>
                  </a:lnTo>
                  <a:lnTo>
                    <a:pt x="149440" y="35344"/>
                  </a:lnTo>
                  <a:lnTo>
                    <a:pt x="118452" y="64363"/>
                  </a:lnTo>
                  <a:lnTo>
                    <a:pt x="90728" y="93738"/>
                  </a:lnTo>
                  <a:lnTo>
                    <a:pt x="47117" y="168325"/>
                  </a:lnTo>
                  <a:lnTo>
                    <a:pt x="24142" y="221957"/>
                  </a:lnTo>
                  <a:lnTo>
                    <a:pt x="0" y="283819"/>
                  </a:lnTo>
                  <a:lnTo>
                    <a:pt x="1093368" y="915111"/>
                  </a:lnTo>
                  <a:lnTo>
                    <a:pt x="1111402" y="895959"/>
                  </a:lnTo>
                  <a:lnTo>
                    <a:pt x="1144676" y="848995"/>
                  </a:lnTo>
                  <a:lnTo>
                    <a:pt x="1161910" y="789978"/>
                  </a:lnTo>
                  <a:close/>
                </a:path>
                <a:path w="2687954" h="955040">
                  <a:moveTo>
                    <a:pt x="2687586" y="871969"/>
                  </a:moveTo>
                  <a:lnTo>
                    <a:pt x="2673019" y="812165"/>
                  </a:lnTo>
                  <a:lnTo>
                    <a:pt x="2619375" y="779233"/>
                  </a:lnTo>
                  <a:lnTo>
                    <a:pt x="2491714" y="762723"/>
                  </a:lnTo>
                  <a:lnTo>
                    <a:pt x="2443454" y="755954"/>
                  </a:lnTo>
                  <a:lnTo>
                    <a:pt x="1856600" y="494258"/>
                  </a:lnTo>
                  <a:lnTo>
                    <a:pt x="1847697" y="492302"/>
                  </a:lnTo>
                  <a:lnTo>
                    <a:pt x="1839112" y="493890"/>
                  </a:lnTo>
                  <a:lnTo>
                    <a:pt x="1831822" y="498627"/>
                  </a:lnTo>
                  <a:lnTo>
                    <a:pt x="1826831" y="506120"/>
                  </a:lnTo>
                  <a:lnTo>
                    <a:pt x="1788998" y="597674"/>
                  </a:lnTo>
                  <a:lnTo>
                    <a:pt x="1772729" y="604812"/>
                  </a:lnTo>
                  <a:lnTo>
                    <a:pt x="1732318" y="620509"/>
                  </a:lnTo>
                  <a:lnTo>
                    <a:pt x="1680413" y="636206"/>
                  </a:lnTo>
                  <a:lnTo>
                    <a:pt x="1629638" y="643343"/>
                  </a:lnTo>
                  <a:lnTo>
                    <a:pt x="1598244" y="639533"/>
                  </a:lnTo>
                  <a:lnTo>
                    <a:pt x="1562582" y="629831"/>
                  </a:lnTo>
                  <a:lnTo>
                    <a:pt x="1526374" y="616813"/>
                  </a:lnTo>
                  <a:lnTo>
                    <a:pt x="1493329" y="603046"/>
                  </a:lnTo>
                  <a:lnTo>
                    <a:pt x="1474876" y="599033"/>
                  </a:lnTo>
                  <a:lnTo>
                    <a:pt x="1431785" y="627900"/>
                  </a:lnTo>
                  <a:lnTo>
                    <a:pt x="1419034" y="665035"/>
                  </a:lnTo>
                  <a:lnTo>
                    <a:pt x="1406715" y="705713"/>
                  </a:lnTo>
                  <a:lnTo>
                    <a:pt x="1397406" y="745096"/>
                  </a:lnTo>
                  <a:lnTo>
                    <a:pt x="1393736" y="778332"/>
                  </a:lnTo>
                  <a:lnTo>
                    <a:pt x="1396885" y="831430"/>
                  </a:lnTo>
                  <a:lnTo>
                    <a:pt x="1403807" y="889317"/>
                  </a:lnTo>
                  <a:lnTo>
                    <a:pt x="1413878" y="954963"/>
                  </a:lnTo>
                  <a:lnTo>
                    <a:pt x="2676233" y="954963"/>
                  </a:lnTo>
                  <a:lnTo>
                    <a:pt x="2682265" y="929335"/>
                  </a:lnTo>
                  <a:lnTo>
                    <a:pt x="2687586" y="871969"/>
                  </a:lnTo>
                  <a:close/>
                </a:path>
              </a:pathLst>
            </a:custGeom>
            <a:solidFill>
              <a:srgbClr val="E7C6D3"/>
            </a:solidFill>
          </p:spPr>
          <p:txBody>
            <a:bodyPr wrap="square" lIns="0" tIns="0" rIns="0" bIns="0" rtlCol="0"/>
            <a:lstStyle/>
            <a:p>
              <a:endParaRPr sz="900"/>
            </a:p>
          </p:txBody>
        </p:sp>
        <p:sp>
          <p:nvSpPr>
            <p:cNvPr id="30" name="bg object 30"/>
            <p:cNvSpPr/>
            <p:nvPr/>
          </p:nvSpPr>
          <p:spPr>
            <a:xfrm>
              <a:off x="1035424" y="2906500"/>
              <a:ext cx="1911350" cy="1464628"/>
            </a:xfrm>
            <a:custGeom>
              <a:avLst/>
              <a:gdLst/>
              <a:ahLst/>
              <a:cxnLst/>
              <a:rect l="l" t="t" r="r" b="b"/>
              <a:pathLst>
                <a:path w="3822700" h="2929254">
                  <a:moveTo>
                    <a:pt x="2932065" y="2928998"/>
                  </a:moveTo>
                  <a:lnTo>
                    <a:pt x="2952303" y="2638573"/>
                  </a:lnTo>
                  <a:lnTo>
                    <a:pt x="2993923" y="1998127"/>
                  </a:lnTo>
                  <a:lnTo>
                    <a:pt x="3028284" y="1353904"/>
                  </a:lnTo>
                  <a:lnTo>
                    <a:pt x="3026741" y="1052147"/>
                  </a:lnTo>
                  <a:lnTo>
                    <a:pt x="3021230" y="1051031"/>
                  </a:lnTo>
                  <a:lnTo>
                    <a:pt x="3010547" y="1050578"/>
                  </a:lnTo>
                  <a:lnTo>
                    <a:pt x="2994919" y="1050756"/>
                  </a:lnTo>
                  <a:lnTo>
                    <a:pt x="2949729" y="1052877"/>
                  </a:lnTo>
                  <a:lnTo>
                    <a:pt x="2850508" y="1059983"/>
                  </a:lnTo>
                  <a:lnTo>
                    <a:pt x="1790719" y="1154953"/>
                  </a:lnTo>
                  <a:lnTo>
                    <a:pt x="1530023" y="1176442"/>
                  </a:lnTo>
                  <a:lnTo>
                    <a:pt x="1348284" y="1189835"/>
                  </a:lnTo>
                  <a:lnTo>
                    <a:pt x="1237080" y="1196984"/>
                  </a:lnTo>
                  <a:lnTo>
                    <a:pt x="1135952" y="1202409"/>
                  </a:lnTo>
                  <a:lnTo>
                    <a:pt x="1046709" y="1205853"/>
                  </a:lnTo>
                  <a:lnTo>
                    <a:pt x="1007111" y="1206752"/>
                  </a:lnTo>
                  <a:lnTo>
                    <a:pt x="920319" y="1206225"/>
                  </a:lnTo>
                  <a:lnTo>
                    <a:pt x="871014" y="1203729"/>
                  </a:lnTo>
                  <a:lnTo>
                    <a:pt x="823234" y="1199576"/>
                  </a:lnTo>
                  <a:lnTo>
                    <a:pt x="776963" y="1193773"/>
                  </a:lnTo>
                  <a:lnTo>
                    <a:pt x="732189" y="1186327"/>
                  </a:lnTo>
                  <a:lnTo>
                    <a:pt x="688897" y="1177243"/>
                  </a:lnTo>
                  <a:lnTo>
                    <a:pt x="647072" y="1166527"/>
                  </a:lnTo>
                  <a:lnTo>
                    <a:pt x="606702" y="1154187"/>
                  </a:lnTo>
                  <a:lnTo>
                    <a:pt x="567772" y="1140228"/>
                  </a:lnTo>
                  <a:lnTo>
                    <a:pt x="530268" y="1124656"/>
                  </a:lnTo>
                  <a:lnTo>
                    <a:pt x="494176" y="1107479"/>
                  </a:lnTo>
                  <a:lnTo>
                    <a:pt x="459483" y="1088702"/>
                  </a:lnTo>
                  <a:lnTo>
                    <a:pt x="426173" y="1068331"/>
                  </a:lnTo>
                  <a:lnTo>
                    <a:pt x="394233" y="1046373"/>
                  </a:lnTo>
                  <a:lnTo>
                    <a:pt x="363649" y="1022834"/>
                  </a:lnTo>
                  <a:lnTo>
                    <a:pt x="334407" y="997721"/>
                  </a:lnTo>
                  <a:lnTo>
                    <a:pt x="306493" y="971039"/>
                  </a:lnTo>
                  <a:lnTo>
                    <a:pt x="279893" y="942795"/>
                  </a:lnTo>
                  <a:lnTo>
                    <a:pt x="254593" y="912996"/>
                  </a:lnTo>
                  <a:lnTo>
                    <a:pt x="230579" y="881647"/>
                  </a:lnTo>
                  <a:lnTo>
                    <a:pt x="207837" y="848755"/>
                  </a:lnTo>
                  <a:lnTo>
                    <a:pt x="186353" y="814326"/>
                  </a:lnTo>
                  <a:lnTo>
                    <a:pt x="166112" y="778367"/>
                  </a:lnTo>
                  <a:lnTo>
                    <a:pt x="147102" y="740883"/>
                  </a:lnTo>
                  <a:lnTo>
                    <a:pt x="129307" y="701881"/>
                  </a:lnTo>
                  <a:lnTo>
                    <a:pt x="112714" y="661368"/>
                  </a:lnTo>
                  <a:lnTo>
                    <a:pt x="97309" y="619349"/>
                  </a:lnTo>
                  <a:lnTo>
                    <a:pt x="83078" y="575832"/>
                  </a:lnTo>
                  <a:lnTo>
                    <a:pt x="70007" y="530821"/>
                  </a:lnTo>
                  <a:lnTo>
                    <a:pt x="58081" y="484324"/>
                  </a:lnTo>
                  <a:lnTo>
                    <a:pt x="47288" y="436347"/>
                  </a:lnTo>
                  <a:lnTo>
                    <a:pt x="37612" y="386896"/>
                  </a:lnTo>
                  <a:lnTo>
                    <a:pt x="29039" y="335978"/>
                  </a:lnTo>
                  <a:lnTo>
                    <a:pt x="21557" y="283598"/>
                  </a:lnTo>
                  <a:lnTo>
                    <a:pt x="15150" y="229763"/>
                  </a:lnTo>
                  <a:lnTo>
                    <a:pt x="9805" y="174479"/>
                  </a:lnTo>
                  <a:lnTo>
                    <a:pt x="5507" y="117754"/>
                  </a:lnTo>
                  <a:lnTo>
                    <a:pt x="2244" y="59591"/>
                  </a:lnTo>
                  <a:lnTo>
                    <a:pt x="0" y="0"/>
                  </a:lnTo>
                  <a:lnTo>
                    <a:pt x="1329277" y="0"/>
                  </a:lnTo>
                  <a:lnTo>
                    <a:pt x="1373059" y="5483"/>
                  </a:lnTo>
                  <a:lnTo>
                    <a:pt x="1462754" y="19115"/>
                  </a:lnTo>
                  <a:lnTo>
                    <a:pt x="1621187" y="46071"/>
                  </a:lnTo>
                  <a:lnTo>
                    <a:pt x="1923491" y="101262"/>
                  </a:lnTo>
                  <a:lnTo>
                    <a:pt x="3535712" y="411680"/>
                  </a:lnTo>
                  <a:lnTo>
                    <a:pt x="3588508" y="425295"/>
                  </a:lnTo>
                  <a:lnTo>
                    <a:pt x="3634882" y="444766"/>
                  </a:lnTo>
                  <a:lnTo>
                    <a:pt x="3675184" y="469429"/>
                  </a:lnTo>
                  <a:lnTo>
                    <a:pt x="3709762" y="498621"/>
                  </a:lnTo>
                  <a:lnTo>
                    <a:pt x="3738965" y="531677"/>
                  </a:lnTo>
                  <a:lnTo>
                    <a:pt x="3763143" y="567935"/>
                  </a:lnTo>
                  <a:lnTo>
                    <a:pt x="3782643" y="606729"/>
                  </a:lnTo>
                  <a:lnTo>
                    <a:pt x="3797815" y="647397"/>
                  </a:lnTo>
                  <a:lnTo>
                    <a:pt x="3809009" y="689275"/>
                  </a:lnTo>
                  <a:lnTo>
                    <a:pt x="3816572" y="731698"/>
                  </a:lnTo>
                  <a:lnTo>
                    <a:pt x="3820854" y="774002"/>
                  </a:lnTo>
                  <a:lnTo>
                    <a:pt x="3822203" y="815525"/>
                  </a:lnTo>
                  <a:lnTo>
                    <a:pt x="3821731" y="859331"/>
                  </a:lnTo>
                  <a:lnTo>
                    <a:pt x="3820343" y="905666"/>
                  </a:lnTo>
                  <a:lnTo>
                    <a:pt x="3818086" y="954365"/>
                  </a:lnTo>
                  <a:lnTo>
                    <a:pt x="3815005" y="1005262"/>
                  </a:lnTo>
                  <a:lnTo>
                    <a:pt x="3811147" y="1058190"/>
                  </a:lnTo>
                  <a:lnTo>
                    <a:pt x="3806557" y="1112984"/>
                  </a:lnTo>
                  <a:lnTo>
                    <a:pt x="3801280" y="1169479"/>
                  </a:lnTo>
                  <a:lnTo>
                    <a:pt x="3788851" y="1286903"/>
                  </a:lnTo>
                  <a:lnTo>
                    <a:pt x="3774227" y="1409137"/>
                  </a:lnTo>
                  <a:lnTo>
                    <a:pt x="3757772" y="1534852"/>
                  </a:lnTo>
                  <a:lnTo>
                    <a:pt x="3739853" y="1662720"/>
                  </a:lnTo>
                  <a:lnTo>
                    <a:pt x="3711030" y="1855659"/>
                  </a:lnTo>
                  <a:lnTo>
                    <a:pt x="3670892" y="2108061"/>
                  </a:lnTo>
                  <a:lnTo>
                    <a:pt x="3560664" y="2767864"/>
                  </a:lnTo>
                  <a:lnTo>
                    <a:pt x="3546938" y="2858718"/>
                  </a:lnTo>
                  <a:lnTo>
                    <a:pt x="3541601" y="2901517"/>
                  </a:lnTo>
                  <a:lnTo>
                    <a:pt x="3540213" y="2917087"/>
                  </a:lnTo>
                  <a:lnTo>
                    <a:pt x="3539740" y="2928550"/>
                  </a:lnTo>
                  <a:lnTo>
                    <a:pt x="2932065" y="2928998"/>
                  </a:lnTo>
                  <a:close/>
                </a:path>
              </a:pathLst>
            </a:custGeom>
            <a:solidFill>
              <a:srgbClr val="2E3675"/>
            </a:solidFill>
          </p:spPr>
          <p:txBody>
            <a:bodyPr wrap="square" lIns="0" tIns="0" rIns="0" bIns="0" rtlCol="0"/>
            <a:lstStyle/>
            <a:p>
              <a:endParaRPr sz="900"/>
            </a:p>
          </p:txBody>
        </p:sp>
        <p:sp>
          <p:nvSpPr>
            <p:cNvPr id="31" name="bg object 31"/>
            <p:cNvSpPr/>
            <p:nvPr/>
          </p:nvSpPr>
          <p:spPr>
            <a:xfrm>
              <a:off x="1803581" y="1813222"/>
              <a:ext cx="1094740" cy="746760"/>
            </a:xfrm>
            <a:custGeom>
              <a:avLst/>
              <a:gdLst/>
              <a:ahLst/>
              <a:cxnLst/>
              <a:rect l="l" t="t" r="r" b="b"/>
              <a:pathLst>
                <a:path w="2189479" h="1493520">
                  <a:moveTo>
                    <a:pt x="286939" y="1099932"/>
                  </a:moveTo>
                  <a:lnTo>
                    <a:pt x="0" y="791899"/>
                  </a:lnTo>
                  <a:lnTo>
                    <a:pt x="776885" y="366339"/>
                  </a:lnTo>
                  <a:lnTo>
                    <a:pt x="815575" y="321337"/>
                  </a:lnTo>
                  <a:lnTo>
                    <a:pt x="854156" y="278389"/>
                  </a:lnTo>
                  <a:lnTo>
                    <a:pt x="892627" y="237497"/>
                  </a:lnTo>
                  <a:lnTo>
                    <a:pt x="930986" y="198661"/>
                  </a:lnTo>
                  <a:lnTo>
                    <a:pt x="969232" y="161881"/>
                  </a:lnTo>
                  <a:lnTo>
                    <a:pt x="1007364" y="127158"/>
                  </a:lnTo>
                  <a:lnTo>
                    <a:pt x="1045503" y="94393"/>
                  </a:lnTo>
                  <a:lnTo>
                    <a:pt x="1083281" y="63881"/>
                  </a:lnTo>
                  <a:lnTo>
                    <a:pt x="1121063" y="35329"/>
                  </a:lnTo>
                  <a:lnTo>
                    <a:pt x="1158725" y="8833"/>
                  </a:lnTo>
                  <a:lnTo>
                    <a:pt x="1208292" y="0"/>
                  </a:lnTo>
                  <a:lnTo>
                    <a:pt x="1224427" y="11612"/>
                  </a:lnTo>
                  <a:lnTo>
                    <a:pt x="1224683" y="41243"/>
                  </a:lnTo>
                  <a:lnTo>
                    <a:pt x="1201421" y="94491"/>
                  </a:lnTo>
                  <a:lnTo>
                    <a:pt x="1170695" y="150277"/>
                  </a:lnTo>
                  <a:lnTo>
                    <a:pt x="1142718" y="204974"/>
                  </a:lnTo>
                  <a:lnTo>
                    <a:pt x="1120088" y="255870"/>
                  </a:lnTo>
                  <a:lnTo>
                    <a:pt x="1105348" y="300352"/>
                  </a:lnTo>
                  <a:lnTo>
                    <a:pt x="1101040" y="335807"/>
                  </a:lnTo>
                  <a:lnTo>
                    <a:pt x="1109708" y="359624"/>
                  </a:lnTo>
                  <a:lnTo>
                    <a:pt x="1121753" y="368179"/>
                  </a:lnTo>
                  <a:lnTo>
                    <a:pt x="1136567" y="372328"/>
                  </a:lnTo>
                  <a:lnTo>
                    <a:pt x="1153395" y="373538"/>
                  </a:lnTo>
                  <a:lnTo>
                    <a:pt x="1200642" y="373538"/>
                  </a:lnTo>
                  <a:lnTo>
                    <a:pt x="1219381" y="375742"/>
                  </a:lnTo>
                  <a:lnTo>
                    <a:pt x="1241043" y="384738"/>
                  </a:lnTo>
                  <a:lnTo>
                    <a:pt x="1259221" y="403053"/>
                  </a:lnTo>
                  <a:lnTo>
                    <a:pt x="1262028" y="415067"/>
                  </a:lnTo>
                  <a:lnTo>
                    <a:pt x="1255142" y="428410"/>
                  </a:lnTo>
                  <a:lnTo>
                    <a:pt x="1212301" y="459075"/>
                  </a:lnTo>
                  <a:lnTo>
                    <a:pt x="1176351" y="476395"/>
                  </a:lnTo>
                  <a:lnTo>
                    <a:pt x="1130719" y="495038"/>
                  </a:lnTo>
                  <a:lnTo>
                    <a:pt x="1075406" y="515003"/>
                  </a:lnTo>
                  <a:lnTo>
                    <a:pt x="1010417" y="536288"/>
                  </a:lnTo>
                  <a:lnTo>
                    <a:pt x="935753" y="558891"/>
                  </a:lnTo>
                  <a:lnTo>
                    <a:pt x="851418" y="582813"/>
                  </a:lnTo>
                  <a:lnTo>
                    <a:pt x="286939" y="1099932"/>
                  </a:lnTo>
                  <a:close/>
                </a:path>
                <a:path w="2189479" h="1493520">
                  <a:moveTo>
                    <a:pt x="1200642" y="373538"/>
                  </a:moveTo>
                  <a:lnTo>
                    <a:pt x="1153395" y="373538"/>
                  </a:lnTo>
                  <a:lnTo>
                    <a:pt x="1195705" y="372957"/>
                  </a:lnTo>
                  <a:lnTo>
                    <a:pt x="1200642" y="373538"/>
                  </a:lnTo>
                  <a:close/>
                </a:path>
                <a:path w="2189479" h="1493520">
                  <a:moveTo>
                    <a:pt x="1236167" y="1493480"/>
                  </a:moveTo>
                  <a:lnTo>
                    <a:pt x="1216694" y="1150972"/>
                  </a:lnTo>
                  <a:lnTo>
                    <a:pt x="1558023" y="963377"/>
                  </a:lnTo>
                  <a:lnTo>
                    <a:pt x="1570808" y="920644"/>
                  </a:lnTo>
                  <a:lnTo>
                    <a:pt x="1606424" y="826514"/>
                  </a:lnTo>
                  <a:lnTo>
                    <a:pt x="1660756" y="732090"/>
                  </a:lnTo>
                  <a:lnTo>
                    <a:pt x="1729693" y="688475"/>
                  </a:lnTo>
                  <a:lnTo>
                    <a:pt x="1741437" y="688692"/>
                  </a:lnTo>
                  <a:lnTo>
                    <a:pt x="1746257" y="702131"/>
                  </a:lnTo>
                  <a:lnTo>
                    <a:pt x="1746376" y="725307"/>
                  </a:lnTo>
                  <a:lnTo>
                    <a:pt x="1744018" y="754738"/>
                  </a:lnTo>
                  <a:lnTo>
                    <a:pt x="1740878" y="799902"/>
                  </a:lnTo>
                  <a:lnTo>
                    <a:pt x="1743235" y="841205"/>
                  </a:lnTo>
                  <a:lnTo>
                    <a:pt x="1757175" y="869327"/>
                  </a:lnTo>
                  <a:lnTo>
                    <a:pt x="1788783" y="874952"/>
                  </a:lnTo>
                  <a:lnTo>
                    <a:pt x="2174765" y="874952"/>
                  </a:lnTo>
                  <a:lnTo>
                    <a:pt x="2174311" y="876839"/>
                  </a:lnTo>
                  <a:lnTo>
                    <a:pt x="2155889" y="925841"/>
                  </a:lnTo>
                  <a:lnTo>
                    <a:pt x="2132639" y="971545"/>
                  </a:lnTo>
                  <a:lnTo>
                    <a:pt x="2106386" y="1010611"/>
                  </a:lnTo>
                  <a:lnTo>
                    <a:pt x="2074420" y="1049439"/>
                  </a:lnTo>
                  <a:lnTo>
                    <a:pt x="2042731" y="1083849"/>
                  </a:lnTo>
                  <a:lnTo>
                    <a:pt x="2010577" y="1114363"/>
                  </a:lnTo>
                  <a:lnTo>
                    <a:pt x="1977213" y="1141502"/>
                  </a:lnTo>
                  <a:lnTo>
                    <a:pt x="1941895" y="1165788"/>
                  </a:lnTo>
                  <a:lnTo>
                    <a:pt x="1903880" y="1187743"/>
                  </a:lnTo>
                  <a:lnTo>
                    <a:pt x="1862425" y="1207889"/>
                  </a:lnTo>
                  <a:lnTo>
                    <a:pt x="1816786" y="1226747"/>
                  </a:lnTo>
                  <a:lnTo>
                    <a:pt x="1766219" y="1244839"/>
                  </a:lnTo>
                  <a:lnTo>
                    <a:pt x="1709981" y="1262687"/>
                  </a:lnTo>
                  <a:lnTo>
                    <a:pt x="1647327" y="1280812"/>
                  </a:lnTo>
                  <a:lnTo>
                    <a:pt x="1502822" y="1336424"/>
                  </a:lnTo>
                  <a:lnTo>
                    <a:pt x="1370404" y="1407042"/>
                  </a:lnTo>
                  <a:lnTo>
                    <a:pt x="1273657" y="1467711"/>
                  </a:lnTo>
                  <a:lnTo>
                    <a:pt x="1236167" y="1493480"/>
                  </a:lnTo>
                  <a:close/>
                </a:path>
                <a:path w="2189479" h="1493520">
                  <a:moveTo>
                    <a:pt x="2174765" y="874952"/>
                  </a:moveTo>
                  <a:lnTo>
                    <a:pt x="1788783" y="874952"/>
                  </a:lnTo>
                  <a:lnTo>
                    <a:pt x="1824661" y="863412"/>
                  </a:lnTo>
                  <a:lnTo>
                    <a:pt x="1867820" y="843751"/>
                  </a:lnTo>
                  <a:lnTo>
                    <a:pt x="1915721" y="818759"/>
                  </a:lnTo>
                  <a:lnTo>
                    <a:pt x="2017899" y="762484"/>
                  </a:lnTo>
                  <a:lnTo>
                    <a:pt x="2066610" y="737232"/>
                  </a:lnTo>
                  <a:lnTo>
                    <a:pt x="2109025" y="718697"/>
                  </a:lnTo>
                  <a:lnTo>
                    <a:pt x="2142212" y="710100"/>
                  </a:lnTo>
                  <a:lnTo>
                    <a:pt x="2163237" y="714667"/>
                  </a:lnTo>
                  <a:lnTo>
                    <a:pt x="2182369" y="743454"/>
                  </a:lnTo>
                  <a:lnTo>
                    <a:pt x="2189376" y="782306"/>
                  </a:lnTo>
                  <a:lnTo>
                    <a:pt x="2186082" y="827881"/>
                  </a:lnTo>
                  <a:lnTo>
                    <a:pt x="2174765" y="874952"/>
                  </a:lnTo>
                  <a:close/>
                </a:path>
              </a:pathLst>
            </a:custGeom>
            <a:solidFill>
              <a:srgbClr val="F0D8C2"/>
            </a:solidFill>
          </p:spPr>
          <p:txBody>
            <a:bodyPr wrap="square" lIns="0" tIns="0" rIns="0" bIns="0" rtlCol="0"/>
            <a:lstStyle/>
            <a:p>
              <a:endParaRPr sz="900"/>
            </a:p>
          </p:txBody>
        </p:sp>
        <p:sp>
          <p:nvSpPr>
            <p:cNvPr id="32" name="bg object 32"/>
            <p:cNvSpPr/>
            <p:nvPr/>
          </p:nvSpPr>
          <p:spPr>
            <a:xfrm>
              <a:off x="1570553" y="2008705"/>
              <a:ext cx="631190" cy="406718"/>
            </a:xfrm>
            <a:custGeom>
              <a:avLst/>
              <a:gdLst/>
              <a:ahLst/>
              <a:cxnLst/>
              <a:rect l="l" t="t" r="r" b="b"/>
              <a:pathLst>
                <a:path w="1262379" h="813435">
                  <a:moveTo>
                    <a:pt x="336077" y="812701"/>
                  </a:moveTo>
                  <a:lnTo>
                    <a:pt x="291026" y="812839"/>
                  </a:lnTo>
                  <a:lnTo>
                    <a:pt x="246718" y="808451"/>
                  </a:lnTo>
                  <a:lnTo>
                    <a:pt x="205272" y="798247"/>
                  </a:lnTo>
                  <a:lnTo>
                    <a:pt x="166924" y="782754"/>
                  </a:lnTo>
                  <a:lnTo>
                    <a:pt x="131910" y="762501"/>
                  </a:lnTo>
                  <a:lnTo>
                    <a:pt x="100466" y="738013"/>
                  </a:lnTo>
                  <a:lnTo>
                    <a:pt x="72828" y="709820"/>
                  </a:lnTo>
                  <a:lnTo>
                    <a:pt x="49233" y="678449"/>
                  </a:lnTo>
                  <a:lnTo>
                    <a:pt x="29916" y="644427"/>
                  </a:lnTo>
                  <a:lnTo>
                    <a:pt x="15114" y="608282"/>
                  </a:lnTo>
                  <a:lnTo>
                    <a:pt x="5063" y="570542"/>
                  </a:lnTo>
                  <a:lnTo>
                    <a:pt x="0" y="531734"/>
                  </a:lnTo>
                  <a:lnTo>
                    <a:pt x="159" y="492387"/>
                  </a:lnTo>
                  <a:lnTo>
                    <a:pt x="5778" y="453027"/>
                  </a:lnTo>
                  <a:lnTo>
                    <a:pt x="17093" y="414183"/>
                  </a:lnTo>
                  <a:lnTo>
                    <a:pt x="34339" y="376381"/>
                  </a:lnTo>
                  <a:lnTo>
                    <a:pt x="57753" y="340150"/>
                  </a:lnTo>
                  <a:lnTo>
                    <a:pt x="87572" y="306018"/>
                  </a:lnTo>
                  <a:lnTo>
                    <a:pt x="125241" y="305299"/>
                  </a:lnTo>
                  <a:lnTo>
                    <a:pt x="163997" y="303825"/>
                  </a:lnTo>
                  <a:lnTo>
                    <a:pt x="203802" y="301521"/>
                  </a:lnTo>
                  <a:lnTo>
                    <a:pt x="244618" y="298311"/>
                  </a:lnTo>
                  <a:lnTo>
                    <a:pt x="286409" y="294121"/>
                  </a:lnTo>
                  <a:lnTo>
                    <a:pt x="329137" y="288875"/>
                  </a:lnTo>
                  <a:lnTo>
                    <a:pt x="372765" y="282498"/>
                  </a:lnTo>
                  <a:lnTo>
                    <a:pt x="417255" y="274914"/>
                  </a:lnTo>
                  <a:lnTo>
                    <a:pt x="462571" y="266050"/>
                  </a:lnTo>
                  <a:lnTo>
                    <a:pt x="508674" y="255829"/>
                  </a:lnTo>
                  <a:lnTo>
                    <a:pt x="555527" y="244176"/>
                  </a:lnTo>
                  <a:lnTo>
                    <a:pt x="603094" y="231016"/>
                  </a:lnTo>
                  <a:lnTo>
                    <a:pt x="651336" y="216274"/>
                  </a:lnTo>
                  <a:lnTo>
                    <a:pt x="700217" y="199875"/>
                  </a:lnTo>
                  <a:lnTo>
                    <a:pt x="749698" y="181744"/>
                  </a:lnTo>
                  <a:lnTo>
                    <a:pt x="799744" y="161805"/>
                  </a:lnTo>
                  <a:lnTo>
                    <a:pt x="850316" y="139983"/>
                  </a:lnTo>
                  <a:lnTo>
                    <a:pt x="901377" y="116203"/>
                  </a:lnTo>
                  <a:lnTo>
                    <a:pt x="952890" y="90390"/>
                  </a:lnTo>
                  <a:lnTo>
                    <a:pt x="1004817" y="62468"/>
                  </a:lnTo>
                  <a:lnTo>
                    <a:pt x="1057122" y="32363"/>
                  </a:lnTo>
                  <a:lnTo>
                    <a:pt x="1109766" y="0"/>
                  </a:lnTo>
                  <a:lnTo>
                    <a:pt x="1261965" y="339149"/>
                  </a:lnTo>
                  <a:lnTo>
                    <a:pt x="1224867" y="374983"/>
                  </a:lnTo>
                  <a:lnTo>
                    <a:pt x="1186516" y="410130"/>
                  </a:lnTo>
                  <a:lnTo>
                    <a:pt x="1147001" y="444488"/>
                  </a:lnTo>
                  <a:lnTo>
                    <a:pt x="1106407" y="477958"/>
                  </a:lnTo>
                  <a:lnTo>
                    <a:pt x="1064822" y="510436"/>
                  </a:lnTo>
                  <a:lnTo>
                    <a:pt x="1022335" y="541823"/>
                  </a:lnTo>
                  <a:lnTo>
                    <a:pt x="979031" y="572016"/>
                  </a:lnTo>
                  <a:lnTo>
                    <a:pt x="935000" y="600915"/>
                  </a:lnTo>
                  <a:lnTo>
                    <a:pt x="890327" y="628418"/>
                  </a:lnTo>
                  <a:lnTo>
                    <a:pt x="845101" y="654423"/>
                  </a:lnTo>
                  <a:lnTo>
                    <a:pt x="799409" y="678830"/>
                  </a:lnTo>
                  <a:lnTo>
                    <a:pt x="753338" y="701538"/>
                  </a:lnTo>
                  <a:lnTo>
                    <a:pt x="706976" y="722444"/>
                  </a:lnTo>
                  <a:lnTo>
                    <a:pt x="660409" y="741448"/>
                  </a:lnTo>
                  <a:lnTo>
                    <a:pt x="613727" y="758448"/>
                  </a:lnTo>
                  <a:lnTo>
                    <a:pt x="567015" y="773343"/>
                  </a:lnTo>
                  <a:lnTo>
                    <a:pt x="520361" y="786033"/>
                  </a:lnTo>
                  <a:lnTo>
                    <a:pt x="473853" y="796414"/>
                  </a:lnTo>
                  <a:lnTo>
                    <a:pt x="427578" y="804387"/>
                  </a:lnTo>
                  <a:lnTo>
                    <a:pt x="381624" y="809849"/>
                  </a:lnTo>
                  <a:lnTo>
                    <a:pt x="336077" y="812701"/>
                  </a:lnTo>
                  <a:close/>
                </a:path>
              </a:pathLst>
            </a:custGeom>
            <a:solidFill>
              <a:srgbClr val="464DA6"/>
            </a:solidFill>
          </p:spPr>
          <p:txBody>
            <a:bodyPr wrap="square" lIns="0" tIns="0" rIns="0" bIns="0" rtlCol="0"/>
            <a:lstStyle/>
            <a:p>
              <a:endParaRPr sz="900"/>
            </a:p>
          </p:txBody>
        </p:sp>
        <p:sp>
          <p:nvSpPr>
            <p:cNvPr id="33" name="bg object 33"/>
            <p:cNvSpPr/>
            <p:nvPr/>
          </p:nvSpPr>
          <p:spPr>
            <a:xfrm>
              <a:off x="892453" y="1731229"/>
              <a:ext cx="1748790" cy="1621155"/>
            </a:xfrm>
            <a:custGeom>
              <a:avLst/>
              <a:gdLst/>
              <a:ahLst/>
              <a:cxnLst/>
              <a:rect l="l" t="t" r="r" b="b"/>
              <a:pathLst>
                <a:path w="3497579" h="3242309">
                  <a:moveTo>
                    <a:pt x="1355411" y="3242292"/>
                  </a:moveTo>
                  <a:lnTo>
                    <a:pt x="1304689" y="3241772"/>
                  </a:lnTo>
                  <a:lnTo>
                    <a:pt x="1252903" y="3240100"/>
                  </a:lnTo>
                  <a:lnTo>
                    <a:pt x="1200205" y="3237387"/>
                  </a:lnTo>
                  <a:lnTo>
                    <a:pt x="1146746" y="3233747"/>
                  </a:lnTo>
                  <a:lnTo>
                    <a:pt x="1092678" y="3229291"/>
                  </a:lnTo>
                  <a:lnTo>
                    <a:pt x="1038151" y="3224130"/>
                  </a:lnTo>
                  <a:lnTo>
                    <a:pt x="983319" y="3218378"/>
                  </a:lnTo>
                  <a:lnTo>
                    <a:pt x="873340" y="3205543"/>
                  </a:lnTo>
                  <a:lnTo>
                    <a:pt x="709861" y="3184647"/>
                  </a:lnTo>
                  <a:lnTo>
                    <a:pt x="535148" y="3162395"/>
                  </a:lnTo>
                  <a:lnTo>
                    <a:pt x="479355" y="3155895"/>
                  </a:lnTo>
                  <a:lnTo>
                    <a:pt x="425130" y="3150107"/>
                  </a:lnTo>
                  <a:lnTo>
                    <a:pt x="372680" y="3145183"/>
                  </a:lnTo>
                  <a:lnTo>
                    <a:pt x="322213" y="3141276"/>
                  </a:lnTo>
                  <a:lnTo>
                    <a:pt x="273935" y="3138538"/>
                  </a:lnTo>
                  <a:lnTo>
                    <a:pt x="228054" y="3137121"/>
                  </a:lnTo>
                  <a:lnTo>
                    <a:pt x="184776" y="3137178"/>
                  </a:lnTo>
                  <a:lnTo>
                    <a:pt x="144310" y="3138860"/>
                  </a:lnTo>
                  <a:lnTo>
                    <a:pt x="106863" y="3142320"/>
                  </a:lnTo>
                  <a:lnTo>
                    <a:pt x="72640" y="3147710"/>
                  </a:lnTo>
                  <a:lnTo>
                    <a:pt x="54376" y="3084497"/>
                  </a:lnTo>
                  <a:lnTo>
                    <a:pt x="38996" y="3023194"/>
                  </a:lnTo>
                  <a:lnTo>
                    <a:pt x="26370" y="2963730"/>
                  </a:lnTo>
                  <a:lnTo>
                    <a:pt x="16368" y="2906033"/>
                  </a:lnTo>
                  <a:lnTo>
                    <a:pt x="8860" y="2850030"/>
                  </a:lnTo>
                  <a:lnTo>
                    <a:pt x="3716" y="2795650"/>
                  </a:lnTo>
                  <a:lnTo>
                    <a:pt x="806" y="2742822"/>
                  </a:lnTo>
                  <a:lnTo>
                    <a:pt x="0" y="2691473"/>
                  </a:lnTo>
                  <a:lnTo>
                    <a:pt x="1167" y="2641532"/>
                  </a:lnTo>
                  <a:lnTo>
                    <a:pt x="4178" y="2592927"/>
                  </a:lnTo>
                  <a:lnTo>
                    <a:pt x="8902" y="2545585"/>
                  </a:lnTo>
                  <a:lnTo>
                    <a:pt x="15211" y="2499437"/>
                  </a:lnTo>
                  <a:lnTo>
                    <a:pt x="22972" y="2454408"/>
                  </a:lnTo>
                  <a:lnTo>
                    <a:pt x="32058" y="2410428"/>
                  </a:lnTo>
                  <a:lnTo>
                    <a:pt x="42336" y="2367425"/>
                  </a:lnTo>
                  <a:lnTo>
                    <a:pt x="53679" y="2325328"/>
                  </a:lnTo>
                  <a:lnTo>
                    <a:pt x="65954" y="2284063"/>
                  </a:lnTo>
                  <a:lnTo>
                    <a:pt x="79033" y="2243560"/>
                  </a:lnTo>
                  <a:lnTo>
                    <a:pt x="92785" y="2203746"/>
                  </a:lnTo>
                  <a:lnTo>
                    <a:pt x="107080" y="2164551"/>
                  </a:lnTo>
                  <a:lnTo>
                    <a:pt x="136781" y="2087726"/>
                  </a:lnTo>
                  <a:lnTo>
                    <a:pt x="206144" y="1915131"/>
                  </a:lnTo>
                  <a:lnTo>
                    <a:pt x="224663" y="1866701"/>
                  </a:lnTo>
                  <a:lnTo>
                    <a:pt x="242118" y="1818227"/>
                  </a:lnTo>
                  <a:lnTo>
                    <a:pt x="258214" y="1769548"/>
                  </a:lnTo>
                  <a:lnTo>
                    <a:pt x="272653" y="1720501"/>
                  </a:lnTo>
                  <a:lnTo>
                    <a:pt x="285141" y="1670922"/>
                  </a:lnTo>
                  <a:lnTo>
                    <a:pt x="295382" y="1620650"/>
                  </a:lnTo>
                  <a:lnTo>
                    <a:pt x="303081" y="1569523"/>
                  </a:lnTo>
                  <a:lnTo>
                    <a:pt x="307941" y="1517377"/>
                  </a:lnTo>
                  <a:lnTo>
                    <a:pt x="311038" y="1409115"/>
                  </a:lnTo>
                  <a:lnTo>
                    <a:pt x="314959" y="1352577"/>
                  </a:lnTo>
                  <a:lnTo>
                    <a:pt x="321275" y="1294658"/>
                  </a:lnTo>
                  <a:lnTo>
                    <a:pt x="329828" y="1235576"/>
                  </a:lnTo>
                  <a:lnTo>
                    <a:pt x="340462" y="1175551"/>
                  </a:lnTo>
                  <a:lnTo>
                    <a:pt x="353020" y="1114803"/>
                  </a:lnTo>
                  <a:lnTo>
                    <a:pt x="367345" y="1053550"/>
                  </a:lnTo>
                  <a:lnTo>
                    <a:pt x="383281" y="992012"/>
                  </a:lnTo>
                  <a:lnTo>
                    <a:pt x="400669" y="930408"/>
                  </a:lnTo>
                  <a:lnTo>
                    <a:pt x="419355" y="868959"/>
                  </a:lnTo>
                  <a:lnTo>
                    <a:pt x="439180" y="807882"/>
                  </a:lnTo>
                  <a:lnTo>
                    <a:pt x="459988" y="747398"/>
                  </a:lnTo>
                  <a:lnTo>
                    <a:pt x="481622" y="687726"/>
                  </a:lnTo>
                  <a:lnTo>
                    <a:pt x="503925" y="629085"/>
                  </a:lnTo>
                  <a:lnTo>
                    <a:pt x="526741" y="571695"/>
                  </a:lnTo>
                  <a:lnTo>
                    <a:pt x="549912" y="515775"/>
                  </a:lnTo>
                  <a:lnTo>
                    <a:pt x="573282" y="461545"/>
                  </a:lnTo>
                  <a:lnTo>
                    <a:pt x="596694" y="409223"/>
                  </a:lnTo>
                  <a:lnTo>
                    <a:pt x="619991" y="359030"/>
                  </a:lnTo>
                  <a:lnTo>
                    <a:pt x="643016" y="311184"/>
                  </a:lnTo>
                  <a:lnTo>
                    <a:pt x="665612" y="265905"/>
                  </a:lnTo>
                  <a:lnTo>
                    <a:pt x="687623" y="223412"/>
                  </a:lnTo>
                  <a:lnTo>
                    <a:pt x="708891" y="183926"/>
                  </a:lnTo>
                  <a:lnTo>
                    <a:pt x="729260" y="147664"/>
                  </a:lnTo>
                  <a:lnTo>
                    <a:pt x="766673" y="85693"/>
                  </a:lnTo>
                  <a:lnTo>
                    <a:pt x="798608" y="39256"/>
                  </a:lnTo>
                  <a:lnTo>
                    <a:pt x="823808" y="10106"/>
                  </a:lnTo>
                  <a:lnTo>
                    <a:pt x="841021" y="0"/>
                  </a:lnTo>
                  <a:lnTo>
                    <a:pt x="1461902" y="0"/>
                  </a:lnTo>
                  <a:lnTo>
                    <a:pt x="1466030" y="46699"/>
                  </a:lnTo>
                  <a:lnTo>
                    <a:pt x="1471144" y="93720"/>
                  </a:lnTo>
                  <a:lnTo>
                    <a:pt x="1477200" y="141048"/>
                  </a:lnTo>
                  <a:lnTo>
                    <a:pt x="1484154" y="188671"/>
                  </a:lnTo>
                  <a:lnTo>
                    <a:pt x="1491959" y="236575"/>
                  </a:lnTo>
                  <a:lnTo>
                    <a:pt x="1500574" y="284747"/>
                  </a:lnTo>
                  <a:lnTo>
                    <a:pt x="1509952" y="333173"/>
                  </a:lnTo>
                  <a:lnTo>
                    <a:pt x="1520049" y="381842"/>
                  </a:lnTo>
                  <a:lnTo>
                    <a:pt x="1530821" y="430738"/>
                  </a:lnTo>
                  <a:lnTo>
                    <a:pt x="1542223" y="479849"/>
                  </a:lnTo>
                  <a:lnTo>
                    <a:pt x="1554212" y="529162"/>
                  </a:lnTo>
                  <a:lnTo>
                    <a:pt x="1579768" y="628341"/>
                  </a:lnTo>
                  <a:lnTo>
                    <a:pt x="1607134" y="728168"/>
                  </a:lnTo>
                  <a:lnTo>
                    <a:pt x="1635954" y="828538"/>
                  </a:lnTo>
                  <a:lnTo>
                    <a:pt x="1696532" y="1030480"/>
                  </a:lnTo>
                  <a:lnTo>
                    <a:pt x="1796653" y="1358931"/>
                  </a:lnTo>
                  <a:lnTo>
                    <a:pt x="1810169" y="1404280"/>
                  </a:lnTo>
                  <a:lnTo>
                    <a:pt x="2227639" y="1407799"/>
                  </a:lnTo>
                  <a:lnTo>
                    <a:pt x="2706127" y="1315575"/>
                  </a:lnTo>
                  <a:lnTo>
                    <a:pt x="3100012" y="1204127"/>
                  </a:lnTo>
                  <a:lnTo>
                    <a:pt x="3263667" y="1149974"/>
                  </a:lnTo>
                  <a:lnTo>
                    <a:pt x="3302889" y="1235272"/>
                  </a:lnTo>
                  <a:lnTo>
                    <a:pt x="3387749" y="1439650"/>
                  </a:lnTo>
                  <a:lnTo>
                    <a:pt x="3469041" y="1685834"/>
                  </a:lnTo>
                  <a:lnTo>
                    <a:pt x="3497561" y="1896551"/>
                  </a:lnTo>
                  <a:lnTo>
                    <a:pt x="3441355" y="1925510"/>
                  </a:lnTo>
                  <a:lnTo>
                    <a:pt x="3385671" y="1953424"/>
                  </a:lnTo>
                  <a:lnTo>
                    <a:pt x="3330513" y="1980300"/>
                  </a:lnTo>
                  <a:lnTo>
                    <a:pt x="3275879" y="2006149"/>
                  </a:lnTo>
                  <a:lnTo>
                    <a:pt x="3221771" y="2030977"/>
                  </a:lnTo>
                  <a:lnTo>
                    <a:pt x="3168190" y="2054793"/>
                  </a:lnTo>
                  <a:lnTo>
                    <a:pt x="3115136" y="2077606"/>
                  </a:lnTo>
                  <a:lnTo>
                    <a:pt x="3062610" y="2099424"/>
                  </a:lnTo>
                  <a:lnTo>
                    <a:pt x="3010614" y="2120256"/>
                  </a:lnTo>
                  <a:lnTo>
                    <a:pt x="2959148" y="2140110"/>
                  </a:lnTo>
                  <a:lnTo>
                    <a:pt x="2908212" y="2158995"/>
                  </a:lnTo>
                  <a:lnTo>
                    <a:pt x="2857808" y="2176918"/>
                  </a:lnTo>
                  <a:lnTo>
                    <a:pt x="2807936" y="2193888"/>
                  </a:lnTo>
                  <a:lnTo>
                    <a:pt x="2758598" y="2209915"/>
                  </a:lnTo>
                  <a:lnTo>
                    <a:pt x="2709793" y="2225005"/>
                  </a:lnTo>
                  <a:lnTo>
                    <a:pt x="2661524" y="2239169"/>
                  </a:lnTo>
                  <a:lnTo>
                    <a:pt x="2613790" y="2252413"/>
                  </a:lnTo>
                  <a:lnTo>
                    <a:pt x="2566592" y="2264746"/>
                  </a:lnTo>
                  <a:lnTo>
                    <a:pt x="2519932" y="2276178"/>
                  </a:lnTo>
                  <a:lnTo>
                    <a:pt x="2473810" y="2286716"/>
                  </a:lnTo>
                  <a:lnTo>
                    <a:pt x="2428226" y="2296369"/>
                  </a:lnTo>
                  <a:lnTo>
                    <a:pt x="2383182" y="2305145"/>
                  </a:lnTo>
                  <a:lnTo>
                    <a:pt x="2338679" y="2313052"/>
                  </a:lnTo>
                  <a:lnTo>
                    <a:pt x="2294717" y="2320100"/>
                  </a:lnTo>
                  <a:lnTo>
                    <a:pt x="2251297" y="2326296"/>
                  </a:lnTo>
                  <a:lnTo>
                    <a:pt x="2208420" y="2331649"/>
                  </a:lnTo>
                  <a:lnTo>
                    <a:pt x="2166087" y="2336168"/>
                  </a:lnTo>
                  <a:lnTo>
                    <a:pt x="2124299" y="2339860"/>
                  </a:lnTo>
                  <a:lnTo>
                    <a:pt x="2083055" y="2342734"/>
                  </a:lnTo>
                  <a:lnTo>
                    <a:pt x="2042358" y="2344800"/>
                  </a:lnTo>
                  <a:lnTo>
                    <a:pt x="2002208" y="2346064"/>
                  </a:lnTo>
                  <a:lnTo>
                    <a:pt x="2004370" y="2398263"/>
                  </a:lnTo>
                  <a:lnTo>
                    <a:pt x="2005157" y="2450081"/>
                  </a:lnTo>
                  <a:lnTo>
                    <a:pt x="2004509" y="2501501"/>
                  </a:lnTo>
                  <a:lnTo>
                    <a:pt x="2002366" y="2552504"/>
                  </a:lnTo>
                  <a:lnTo>
                    <a:pt x="1998669" y="2603074"/>
                  </a:lnTo>
                  <a:lnTo>
                    <a:pt x="1993357" y="2653193"/>
                  </a:lnTo>
                  <a:lnTo>
                    <a:pt x="1986372" y="2702842"/>
                  </a:lnTo>
                  <a:lnTo>
                    <a:pt x="1977654" y="2752005"/>
                  </a:lnTo>
                  <a:lnTo>
                    <a:pt x="1967142" y="2800664"/>
                  </a:lnTo>
                  <a:lnTo>
                    <a:pt x="1954778" y="2848802"/>
                  </a:lnTo>
                  <a:lnTo>
                    <a:pt x="1940501" y="2896399"/>
                  </a:lnTo>
                  <a:lnTo>
                    <a:pt x="1924251" y="2943440"/>
                  </a:lnTo>
                  <a:lnTo>
                    <a:pt x="1905970" y="2989906"/>
                  </a:lnTo>
                  <a:lnTo>
                    <a:pt x="1885597" y="3035780"/>
                  </a:lnTo>
                  <a:lnTo>
                    <a:pt x="1849081" y="3093322"/>
                  </a:lnTo>
                  <a:lnTo>
                    <a:pt x="1799828" y="3139990"/>
                  </a:lnTo>
                  <a:lnTo>
                    <a:pt x="1739050" y="3176679"/>
                  </a:lnTo>
                  <a:lnTo>
                    <a:pt x="1667958" y="3204284"/>
                  </a:lnTo>
                  <a:lnTo>
                    <a:pt x="1628923" y="3214960"/>
                  </a:lnTo>
                  <a:lnTo>
                    <a:pt x="1587764" y="3223700"/>
                  </a:lnTo>
                  <a:lnTo>
                    <a:pt x="1544633" y="3230618"/>
                  </a:lnTo>
                  <a:lnTo>
                    <a:pt x="1499680" y="3235824"/>
                  </a:lnTo>
                  <a:lnTo>
                    <a:pt x="1453058" y="3239430"/>
                  </a:lnTo>
                  <a:lnTo>
                    <a:pt x="1404918" y="3241549"/>
                  </a:lnTo>
                  <a:lnTo>
                    <a:pt x="1355411" y="3242292"/>
                  </a:lnTo>
                  <a:close/>
                </a:path>
              </a:pathLst>
            </a:custGeom>
            <a:solidFill>
              <a:srgbClr val="787CD1"/>
            </a:solidFill>
          </p:spPr>
          <p:txBody>
            <a:bodyPr wrap="square" lIns="0" tIns="0" rIns="0" bIns="0" rtlCol="0"/>
            <a:lstStyle/>
            <a:p>
              <a:endParaRPr sz="900"/>
            </a:p>
          </p:txBody>
        </p:sp>
        <p:sp>
          <p:nvSpPr>
            <p:cNvPr id="34" name="bg object 34"/>
            <p:cNvSpPr/>
            <p:nvPr/>
          </p:nvSpPr>
          <p:spPr>
            <a:xfrm>
              <a:off x="2287200" y="1276305"/>
              <a:ext cx="1076325" cy="896938"/>
            </a:xfrm>
            <a:custGeom>
              <a:avLst/>
              <a:gdLst/>
              <a:ahLst/>
              <a:cxnLst/>
              <a:rect l="l" t="t" r="r" b="b"/>
              <a:pathLst>
                <a:path w="2152650" h="1793875">
                  <a:moveTo>
                    <a:pt x="2152650" y="1673809"/>
                  </a:moveTo>
                  <a:lnTo>
                    <a:pt x="2033054" y="1381048"/>
                  </a:lnTo>
                  <a:lnTo>
                    <a:pt x="2013127" y="1337983"/>
                  </a:lnTo>
                  <a:lnTo>
                    <a:pt x="1988667" y="1299413"/>
                  </a:lnTo>
                  <a:lnTo>
                    <a:pt x="1956498" y="1271638"/>
                  </a:lnTo>
                  <a:lnTo>
                    <a:pt x="1913458" y="1260970"/>
                  </a:lnTo>
                  <a:lnTo>
                    <a:pt x="1853666" y="1260970"/>
                  </a:lnTo>
                  <a:lnTo>
                    <a:pt x="1900199" y="1251534"/>
                  </a:lnTo>
                  <a:lnTo>
                    <a:pt x="1938223" y="1225804"/>
                  </a:lnTo>
                  <a:lnTo>
                    <a:pt x="1963851" y="1187640"/>
                  </a:lnTo>
                  <a:lnTo>
                    <a:pt x="1973262" y="1140904"/>
                  </a:lnTo>
                  <a:lnTo>
                    <a:pt x="1973262" y="120065"/>
                  </a:lnTo>
                  <a:lnTo>
                    <a:pt x="1963851" y="73329"/>
                  </a:lnTo>
                  <a:lnTo>
                    <a:pt x="1938223" y="35166"/>
                  </a:lnTo>
                  <a:lnTo>
                    <a:pt x="1900199" y="9436"/>
                  </a:lnTo>
                  <a:lnTo>
                    <a:pt x="1853666" y="0"/>
                  </a:lnTo>
                  <a:lnTo>
                    <a:pt x="298970" y="0"/>
                  </a:lnTo>
                  <a:lnTo>
                    <a:pt x="252437" y="9436"/>
                  </a:lnTo>
                  <a:lnTo>
                    <a:pt x="214426" y="35166"/>
                  </a:lnTo>
                  <a:lnTo>
                    <a:pt x="188785" y="73329"/>
                  </a:lnTo>
                  <a:lnTo>
                    <a:pt x="179387" y="120065"/>
                  </a:lnTo>
                  <a:lnTo>
                    <a:pt x="179387" y="1140904"/>
                  </a:lnTo>
                  <a:lnTo>
                    <a:pt x="188785" y="1187640"/>
                  </a:lnTo>
                  <a:lnTo>
                    <a:pt x="214426" y="1225804"/>
                  </a:lnTo>
                  <a:lnTo>
                    <a:pt x="252437" y="1251534"/>
                  </a:lnTo>
                  <a:lnTo>
                    <a:pt x="298970" y="1260970"/>
                  </a:lnTo>
                  <a:lnTo>
                    <a:pt x="239179" y="1260970"/>
                  </a:lnTo>
                  <a:lnTo>
                    <a:pt x="195440" y="1271295"/>
                  </a:lnTo>
                  <a:lnTo>
                    <a:pt x="162090" y="1298498"/>
                  </a:lnTo>
                  <a:lnTo>
                    <a:pt x="137388" y="1336954"/>
                  </a:lnTo>
                  <a:lnTo>
                    <a:pt x="0" y="1673745"/>
                  </a:lnTo>
                  <a:lnTo>
                    <a:pt x="1003" y="1678762"/>
                  </a:lnTo>
                  <a:lnTo>
                    <a:pt x="469" y="1678762"/>
                  </a:lnTo>
                  <a:lnTo>
                    <a:pt x="838" y="1682178"/>
                  </a:lnTo>
                  <a:lnTo>
                    <a:pt x="5537" y="1701368"/>
                  </a:lnTo>
                  <a:lnTo>
                    <a:pt x="9398" y="1720519"/>
                  </a:lnTo>
                  <a:lnTo>
                    <a:pt x="10744" y="1722526"/>
                  </a:lnTo>
                  <a:lnTo>
                    <a:pt x="10998" y="1723555"/>
                  </a:lnTo>
                  <a:lnTo>
                    <a:pt x="29146" y="1752003"/>
                  </a:lnTo>
                  <a:lnTo>
                    <a:pt x="32588" y="1755051"/>
                  </a:lnTo>
                  <a:lnTo>
                    <a:pt x="35039" y="1758696"/>
                  </a:lnTo>
                  <a:lnTo>
                    <a:pt x="42164" y="1763534"/>
                  </a:lnTo>
                  <a:lnTo>
                    <a:pt x="54267" y="1774228"/>
                  </a:lnTo>
                  <a:lnTo>
                    <a:pt x="66522" y="1780032"/>
                  </a:lnTo>
                  <a:lnTo>
                    <a:pt x="73050" y="1784438"/>
                  </a:lnTo>
                  <a:lnTo>
                    <a:pt x="77978" y="1785442"/>
                  </a:lnTo>
                  <a:lnTo>
                    <a:pt x="84899" y="1788706"/>
                  </a:lnTo>
                  <a:lnTo>
                    <a:pt x="119583" y="1793875"/>
                  </a:lnTo>
                  <a:lnTo>
                    <a:pt x="2033054" y="1793875"/>
                  </a:lnTo>
                  <a:lnTo>
                    <a:pt x="2078431" y="1784883"/>
                  </a:lnTo>
                  <a:lnTo>
                    <a:pt x="2078888" y="1784591"/>
                  </a:lnTo>
                  <a:lnTo>
                    <a:pt x="2079586" y="1784438"/>
                  </a:lnTo>
                  <a:lnTo>
                    <a:pt x="2097328" y="1772437"/>
                  </a:lnTo>
                  <a:lnTo>
                    <a:pt x="2115731" y="1760308"/>
                  </a:lnTo>
                  <a:lnTo>
                    <a:pt x="2116163" y="1759686"/>
                  </a:lnTo>
                  <a:lnTo>
                    <a:pt x="2117610" y="1758708"/>
                  </a:lnTo>
                  <a:lnTo>
                    <a:pt x="2133155" y="1735556"/>
                  </a:lnTo>
                  <a:lnTo>
                    <a:pt x="2141474" y="1723745"/>
                  </a:lnTo>
                  <a:lnTo>
                    <a:pt x="2141677" y="1722869"/>
                  </a:lnTo>
                  <a:lnTo>
                    <a:pt x="2143239" y="1720545"/>
                  </a:lnTo>
                  <a:lnTo>
                    <a:pt x="2148802" y="1692922"/>
                  </a:lnTo>
                  <a:lnTo>
                    <a:pt x="2152167" y="1678762"/>
                  </a:lnTo>
                  <a:lnTo>
                    <a:pt x="2151646" y="1678762"/>
                  </a:lnTo>
                  <a:lnTo>
                    <a:pt x="2152650" y="1673809"/>
                  </a:lnTo>
                  <a:close/>
                </a:path>
              </a:pathLst>
            </a:custGeom>
            <a:solidFill>
              <a:srgbClr val="787CD0"/>
            </a:solidFill>
          </p:spPr>
          <p:txBody>
            <a:bodyPr wrap="square" lIns="0" tIns="0" rIns="0" bIns="0" rtlCol="0"/>
            <a:lstStyle/>
            <a:p>
              <a:endParaRPr sz="900"/>
            </a:p>
          </p:txBody>
        </p:sp>
        <p:sp>
          <p:nvSpPr>
            <p:cNvPr id="35" name="bg object 35"/>
            <p:cNvSpPr/>
            <p:nvPr/>
          </p:nvSpPr>
          <p:spPr>
            <a:xfrm>
              <a:off x="2384431" y="1336370"/>
              <a:ext cx="887095" cy="718820"/>
            </a:xfrm>
            <a:custGeom>
              <a:avLst/>
              <a:gdLst/>
              <a:ahLst/>
              <a:cxnLst/>
              <a:rect l="l" t="t" r="r" b="b"/>
              <a:pathLst>
                <a:path w="1774190" h="1437639">
                  <a:moveTo>
                    <a:pt x="1659204" y="60032"/>
                  </a:moveTo>
                  <a:lnTo>
                    <a:pt x="1654517" y="36677"/>
                  </a:lnTo>
                  <a:lnTo>
                    <a:pt x="1641703" y="17589"/>
                  </a:lnTo>
                  <a:lnTo>
                    <a:pt x="1622704" y="4724"/>
                  </a:lnTo>
                  <a:lnTo>
                    <a:pt x="1599412" y="0"/>
                  </a:lnTo>
                  <a:lnTo>
                    <a:pt x="164312" y="0"/>
                  </a:lnTo>
                  <a:lnTo>
                    <a:pt x="141046" y="4711"/>
                  </a:lnTo>
                  <a:lnTo>
                    <a:pt x="122034" y="17576"/>
                  </a:lnTo>
                  <a:lnTo>
                    <a:pt x="109220" y="36652"/>
                  </a:lnTo>
                  <a:lnTo>
                    <a:pt x="104508" y="60032"/>
                  </a:lnTo>
                  <a:lnTo>
                    <a:pt x="104508" y="960678"/>
                  </a:lnTo>
                  <a:lnTo>
                    <a:pt x="109220" y="984059"/>
                  </a:lnTo>
                  <a:lnTo>
                    <a:pt x="122034" y="1003134"/>
                  </a:lnTo>
                  <a:lnTo>
                    <a:pt x="141046" y="1016000"/>
                  </a:lnTo>
                  <a:lnTo>
                    <a:pt x="164312" y="1020711"/>
                  </a:lnTo>
                  <a:lnTo>
                    <a:pt x="1599412" y="1020711"/>
                  </a:lnTo>
                  <a:lnTo>
                    <a:pt x="1622704" y="1016000"/>
                  </a:lnTo>
                  <a:lnTo>
                    <a:pt x="1641703" y="1003134"/>
                  </a:lnTo>
                  <a:lnTo>
                    <a:pt x="1654517" y="984059"/>
                  </a:lnTo>
                  <a:lnTo>
                    <a:pt x="1659204" y="960678"/>
                  </a:lnTo>
                  <a:lnTo>
                    <a:pt x="1659204" y="60032"/>
                  </a:lnTo>
                  <a:close/>
                </a:path>
                <a:path w="1774190" h="1437639">
                  <a:moveTo>
                    <a:pt x="1774012" y="1400098"/>
                  </a:moveTo>
                  <a:lnTo>
                    <a:pt x="1727733" y="1247216"/>
                  </a:lnTo>
                  <a:lnTo>
                    <a:pt x="1699247" y="1211884"/>
                  </a:lnTo>
                  <a:lnTo>
                    <a:pt x="1656689" y="1197165"/>
                  </a:lnTo>
                  <a:lnTo>
                    <a:pt x="111086" y="1197165"/>
                  </a:lnTo>
                  <a:lnTo>
                    <a:pt x="69761" y="1214069"/>
                  </a:lnTo>
                  <a:lnTo>
                    <a:pt x="41960" y="1259116"/>
                  </a:lnTo>
                  <a:lnTo>
                    <a:pt x="825" y="1377340"/>
                  </a:lnTo>
                  <a:lnTo>
                    <a:pt x="0" y="1401749"/>
                  </a:lnTo>
                  <a:lnTo>
                    <a:pt x="13436" y="1420723"/>
                  </a:lnTo>
                  <a:lnTo>
                    <a:pt x="35509" y="1433004"/>
                  </a:lnTo>
                  <a:lnTo>
                    <a:pt x="60617" y="1437373"/>
                  </a:lnTo>
                  <a:lnTo>
                    <a:pt x="513753" y="1437373"/>
                  </a:lnTo>
                  <a:lnTo>
                    <a:pt x="565213" y="1420850"/>
                  </a:lnTo>
                  <a:lnTo>
                    <a:pt x="607390" y="1293622"/>
                  </a:lnTo>
                  <a:lnTo>
                    <a:pt x="613321" y="1282001"/>
                  </a:lnTo>
                  <a:lnTo>
                    <a:pt x="624154" y="1271828"/>
                  </a:lnTo>
                  <a:lnTo>
                    <a:pt x="639394" y="1264615"/>
                  </a:lnTo>
                  <a:lnTo>
                    <a:pt x="658583" y="1261872"/>
                  </a:lnTo>
                  <a:lnTo>
                    <a:pt x="1171511" y="1261872"/>
                  </a:lnTo>
                  <a:lnTo>
                    <a:pt x="1214996" y="1282534"/>
                  </a:lnTo>
                  <a:lnTo>
                    <a:pt x="1239278" y="1371168"/>
                  </a:lnTo>
                  <a:lnTo>
                    <a:pt x="1246200" y="1402270"/>
                  </a:lnTo>
                  <a:lnTo>
                    <a:pt x="1260398" y="1422146"/>
                  </a:lnTo>
                  <a:lnTo>
                    <a:pt x="1285189" y="1432598"/>
                  </a:lnTo>
                  <a:lnTo>
                    <a:pt x="1308735" y="1436636"/>
                  </a:lnTo>
                  <a:lnTo>
                    <a:pt x="1319199" y="1437309"/>
                  </a:lnTo>
                  <a:lnTo>
                    <a:pt x="1713496" y="1437309"/>
                  </a:lnTo>
                  <a:lnTo>
                    <a:pt x="1738566" y="1432407"/>
                  </a:lnTo>
                  <a:lnTo>
                    <a:pt x="1760601" y="1419250"/>
                  </a:lnTo>
                  <a:lnTo>
                    <a:pt x="1774012" y="1400098"/>
                  </a:lnTo>
                  <a:close/>
                </a:path>
              </a:pathLst>
            </a:custGeom>
            <a:solidFill>
              <a:srgbClr val="F0F1F5"/>
            </a:solidFill>
          </p:spPr>
          <p:txBody>
            <a:bodyPr wrap="square" lIns="0" tIns="0" rIns="0" bIns="0" rtlCol="0"/>
            <a:lstStyle/>
            <a:p>
              <a:endParaRPr sz="900"/>
            </a:p>
          </p:txBody>
        </p:sp>
        <p:sp>
          <p:nvSpPr>
            <p:cNvPr id="36" name="bg object 36"/>
            <p:cNvSpPr/>
            <p:nvPr/>
          </p:nvSpPr>
          <p:spPr>
            <a:xfrm>
              <a:off x="2709061" y="1996841"/>
              <a:ext cx="262890" cy="90170"/>
            </a:xfrm>
            <a:custGeom>
              <a:avLst/>
              <a:gdLst/>
              <a:ahLst/>
              <a:cxnLst/>
              <a:rect l="l" t="t" r="r" b="b"/>
              <a:pathLst>
                <a:path w="525779" h="180339">
                  <a:moveTo>
                    <a:pt x="494212" y="180164"/>
                  </a:moveTo>
                  <a:lnTo>
                    <a:pt x="28941" y="180164"/>
                  </a:lnTo>
                  <a:lnTo>
                    <a:pt x="14505" y="176649"/>
                  </a:lnTo>
                  <a:lnTo>
                    <a:pt x="4850" y="167428"/>
                  </a:lnTo>
                  <a:lnTo>
                    <a:pt x="6" y="154484"/>
                  </a:lnTo>
                  <a:lnTo>
                    <a:pt x="0" y="139802"/>
                  </a:lnTo>
                  <a:lnTo>
                    <a:pt x="4738" y="114541"/>
                  </a:lnTo>
                  <a:lnTo>
                    <a:pt x="19172" y="42269"/>
                  </a:lnTo>
                  <a:lnTo>
                    <a:pt x="22901" y="22423"/>
                  </a:lnTo>
                  <a:lnTo>
                    <a:pt x="26275" y="14606"/>
                  </a:lnTo>
                  <a:lnTo>
                    <a:pt x="33478" y="7377"/>
                  </a:lnTo>
                  <a:lnTo>
                    <a:pt x="43225" y="2065"/>
                  </a:lnTo>
                  <a:lnTo>
                    <a:pt x="54234" y="0"/>
                  </a:lnTo>
                  <a:lnTo>
                    <a:pt x="473702" y="0"/>
                  </a:lnTo>
                  <a:lnTo>
                    <a:pt x="506590" y="29240"/>
                  </a:lnTo>
                  <a:lnTo>
                    <a:pt x="517084" y="87877"/>
                  </a:lnTo>
                  <a:lnTo>
                    <a:pt x="525784" y="145303"/>
                  </a:lnTo>
                  <a:lnTo>
                    <a:pt x="524349" y="158343"/>
                  </a:lnTo>
                  <a:lnTo>
                    <a:pt x="518474" y="169483"/>
                  </a:lnTo>
                  <a:lnTo>
                    <a:pt x="508361" y="177248"/>
                  </a:lnTo>
                  <a:lnTo>
                    <a:pt x="494212" y="180164"/>
                  </a:lnTo>
                  <a:close/>
                </a:path>
              </a:pathLst>
            </a:custGeom>
            <a:solidFill>
              <a:srgbClr val="787CD0"/>
            </a:solidFill>
          </p:spPr>
          <p:txBody>
            <a:bodyPr wrap="square" lIns="0" tIns="0" rIns="0" bIns="0" rtlCol="0"/>
            <a:lstStyle/>
            <a:p>
              <a:endParaRPr sz="900"/>
            </a:p>
          </p:txBody>
        </p:sp>
        <p:pic>
          <p:nvPicPr>
            <p:cNvPr id="37" name="bg object 37"/>
            <p:cNvPicPr/>
            <p:nvPr/>
          </p:nvPicPr>
          <p:blipFill>
            <a:blip r:embed="rId8" cstate="print"/>
            <a:stretch>
              <a:fillRect/>
            </a:stretch>
          </p:blipFill>
          <p:spPr>
            <a:xfrm>
              <a:off x="5348072" y="4493440"/>
              <a:ext cx="3443287" cy="581025"/>
            </a:xfrm>
            <a:prstGeom prst="rect">
              <a:avLst/>
            </a:prstGeom>
          </p:spPr>
        </p:pic>
        <p:pic>
          <p:nvPicPr>
            <p:cNvPr id="38" name="bg object 38"/>
            <p:cNvPicPr/>
            <p:nvPr/>
          </p:nvPicPr>
          <p:blipFill>
            <a:blip r:embed="rId9" cstate="print"/>
            <a:stretch>
              <a:fillRect/>
            </a:stretch>
          </p:blipFill>
          <p:spPr>
            <a:xfrm>
              <a:off x="0" y="0"/>
              <a:ext cx="2038020" cy="2005709"/>
            </a:xfrm>
            <a:prstGeom prst="rect">
              <a:avLst/>
            </a:prstGeom>
          </p:spPr>
        </p:pic>
      </p:grpSp>
    </p:spTree>
    <p:custDataLst>
      <p:tags r:id="rId1"/>
    </p:custDataLst>
    <p:extLst>
      <p:ext uri="{BB962C8B-B14F-4D97-AF65-F5344CB8AC3E}">
        <p14:creationId xmlns:p14="http://schemas.microsoft.com/office/powerpoint/2010/main" val="3976889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titleOnly" userDrawn="1">
  <p:cSld name="1_quiz">
    <p:spTree>
      <p:nvGrpSpPr>
        <p:cNvPr id="1" name=""/>
        <p:cNvGrpSpPr/>
        <p:nvPr/>
      </p:nvGrpSpPr>
      <p:grpSpPr bwMode="auto">
        <a:xfrm>
          <a:off x="0" y="0"/>
          <a:ext cx="0" cy="0"/>
          <a:chOff x="0" y="0"/>
          <a:chExt cx="0" cy="0"/>
        </a:xfrm>
      </p:grpSpPr>
      <p:sp>
        <p:nvSpPr>
          <p:cNvPr id="7" name="bg object 16"/>
          <p:cNvSpPr/>
          <p:nvPr userDrawn="1"/>
        </p:nvSpPr>
        <p:spPr bwMode="auto">
          <a:xfrm>
            <a:off x="540004" y="752210"/>
            <a:ext cx="3841750" cy="3825875"/>
          </a:xfrm>
          <a:custGeom>
            <a:avLst/>
            <a:gdLst/>
            <a:ahLst/>
            <a:cxnLst/>
            <a:rect l="l" t="t" r="r" b="b"/>
            <a:pathLst>
              <a:path w="3841750" h="3825875" extrusionOk="0">
                <a:moveTo>
                  <a:pt x="0" y="3825862"/>
                </a:moveTo>
                <a:lnTo>
                  <a:pt x="3841203" y="3825862"/>
                </a:lnTo>
                <a:lnTo>
                  <a:pt x="3841203" y="0"/>
                </a:lnTo>
                <a:lnTo>
                  <a:pt x="0" y="0"/>
                </a:lnTo>
                <a:lnTo>
                  <a:pt x="0" y="3825862"/>
                </a:lnTo>
                <a:close/>
              </a:path>
            </a:pathLst>
          </a:custGeom>
          <a:solidFill>
            <a:srgbClr val="CBBAEF"/>
          </a:solidFill>
        </p:spPr>
        <p:txBody>
          <a:bodyPr wrap="square" lIns="0" tIns="0" rIns="0" bIns="0" rtlCol="0"/>
          <a:lstStyle/>
          <a:p>
            <a:pPr>
              <a:defRPr/>
            </a:pPr>
            <a:endParaRPr/>
          </a:p>
        </p:txBody>
      </p:sp>
      <p:pic>
        <p:nvPicPr>
          <p:cNvPr id="6" name="Image 5"/>
          <p:cNvPicPr>
            <a:picLocks noChangeAspect="1"/>
          </p:cNvPicPr>
          <p:nvPr userDrawn="1"/>
        </p:nvPicPr>
        <p:blipFill>
          <a:blip r:embed="rId3"/>
          <a:stretch/>
        </p:blipFill>
        <p:spPr bwMode="auto">
          <a:xfrm>
            <a:off x="0" y="0"/>
            <a:ext cx="9144000" cy="762000"/>
          </a:xfrm>
          <a:prstGeom prst="rect">
            <a:avLst/>
          </a:prstGeom>
        </p:spPr>
      </p:pic>
      <p:pic>
        <p:nvPicPr>
          <p:cNvPr id="14" name="object 19"/>
          <p:cNvPicPr/>
          <p:nvPr userDrawn="1"/>
        </p:nvPicPr>
        <p:blipFill>
          <a:blip r:embed="rId4"/>
          <a:stretch/>
        </p:blipFill>
        <p:spPr bwMode="auto">
          <a:xfrm>
            <a:off x="7770024" y="4686998"/>
            <a:ext cx="842992" cy="218708"/>
          </a:xfrm>
          <a:prstGeom prst="rect">
            <a:avLst/>
          </a:prstGeom>
        </p:spPr>
      </p:pic>
      <p:sp>
        <p:nvSpPr>
          <p:cNvPr id="2" name="Title 1"/>
          <p:cNvSpPr>
            <a:spLocks noGrp="1"/>
          </p:cNvSpPr>
          <p:nvPr>
            <p:ph type="title"/>
          </p:nvPr>
        </p:nvSpPr>
        <p:spPr bwMode="auto">
          <a:xfrm>
            <a:off x="540000" y="0"/>
            <a:ext cx="5912804" cy="742013"/>
          </a:xfrm>
        </p:spPr>
        <p:txBody>
          <a:bodyPr anchor="ctr">
            <a:normAutofit/>
          </a:bodyPr>
          <a:lstStyle>
            <a:lvl1pPr>
              <a:defRPr sz="2000">
                <a:solidFill>
                  <a:schemeClr val="bg1"/>
                </a:solidFill>
              </a:defRPr>
            </a:lvl1pPr>
          </a:lstStyle>
          <a:p>
            <a:pPr>
              <a:defRPr/>
            </a:pPr>
            <a:r>
              <a:rPr lang="fr-FR"/>
              <a:t>Modifiez le style du titre</a:t>
            </a:r>
            <a:endParaRPr lang="en-US"/>
          </a:p>
        </p:txBody>
      </p:sp>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5"/>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6"/>
            <a:stretch/>
          </p:blipFill>
          <p:spPr bwMode="auto">
            <a:xfrm>
              <a:off x="6572999" y="210883"/>
              <a:ext cx="250367" cy="164071"/>
            </a:xfrm>
            <a:prstGeom prst="rect">
              <a:avLst/>
            </a:prstGeom>
          </p:spPr>
        </p:pic>
        <p:pic>
          <p:nvPicPr>
            <p:cNvPr id="11" name="object 14"/>
            <p:cNvPicPr/>
            <p:nvPr/>
          </p:nvPicPr>
          <p:blipFill>
            <a:blip r:embed="rId7"/>
            <a:stretch/>
          </p:blipFill>
          <p:spPr bwMode="auto">
            <a:xfrm>
              <a:off x="6632943" y="255841"/>
              <a:ext cx="157175" cy="92225"/>
            </a:xfrm>
            <a:prstGeom prst="rect">
              <a:avLst/>
            </a:prstGeom>
          </p:spPr>
        </p:pic>
        <p:pic>
          <p:nvPicPr>
            <p:cNvPr id="12" name="object 16"/>
            <p:cNvPicPr/>
            <p:nvPr/>
          </p:nvPicPr>
          <p:blipFill>
            <a:blip r:embed="rId8"/>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pic>
        <p:nvPicPr>
          <p:cNvPr id="3" name="Graphique 2" descr="Point d’interrogation avec un remplissage uni"/>
          <p:cNvPicPr>
            <a:picLocks noChangeAspect="1"/>
          </p:cNvPicPr>
          <p:nvPr userDrawn="1"/>
        </p:nvPicPr>
        <p:blipFill>
          <a:blip r:embed="rId9"/>
          <a:stretch/>
        </p:blipFill>
        <p:spPr bwMode="auto">
          <a:xfrm>
            <a:off x="2498475" y="2401697"/>
            <a:ext cx="2263773" cy="2263773"/>
          </a:xfrm>
          <a:prstGeom prst="rect">
            <a:avLst/>
          </a:prstGeom>
        </p:spPr>
      </p:pic>
      <p:sp>
        <p:nvSpPr>
          <p:cNvPr id="4"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a:t>
            </a:r>
            <a:endParaRPr/>
          </a:p>
        </p:txBody>
      </p:sp>
      <p:sp>
        <p:nvSpPr>
          <p:cNvPr id="18"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extLst>
      <p:ext uri="{BB962C8B-B14F-4D97-AF65-F5344CB8AC3E}">
        <p14:creationId xmlns:p14="http://schemas.microsoft.com/office/powerpoint/2010/main" val="2327409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bjectifs">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F406ADA-2650-26E5-0934-D4CADF30FD4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pic>
        <p:nvPicPr>
          <p:cNvPr id="14" name="object 19">
            <a:extLst>
              <a:ext uri="{FF2B5EF4-FFF2-40B4-BE49-F238E27FC236}">
                <a16:creationId xmlns:a16="http://schemas.microsoft.com/office/drawing/2014/main" id="{AAACAC81-C22E-AC44-DD90-FCC1BC3AE884}"/>
              </a:ext>
            </a:extLst>
          </p:cNvPr>
          <p:cNvPicPr/>
          <p:nvPr userDrawn="1"/>
        </p:nvPicPr>
        <p:blipFill>
          <a:blip r:embed="rId4" cstate="print"/>
          <a:stretch>
            <a:fillRect/>
          </a:stretch>
        </p:blipFill>
        <p:spPr>
          <a:xfrm>
            <a:off x="7770024" y="4686998"/>
            <a:ext cx="842992" cy="218709"/>
          </a:xfrm>
          <a:prstGeom prst="rect">
            <a:avLst/>
          </a:prstGeom>
        </p:spPr>
      </p:pic>
      <p:grpSp>
        <p:nvGrpSpPr>
          <p:cNvPr id="15" name="object 2">
            <a:extLst>
              <a:ext uri="{FF2B5EF4-FFF2-40B4-BE49-F238E27FC236}">
                <a16:creationId xmlns:a16="http://schemas.microsoft.com/office/drawing/2014/main" id="{C8DD9EDA-BD4F-189D-0FC4-5DC4392F34B0}"/>
              </a:ext>
            </a:extLst>
          </p:cNvPr>
          <p:cNvGrpSpPr/>
          <p:nvPr userDrawn="1"/>
        </p:nvGrpSpPr>
        <p:grpSpPr>
          <a:xfrm>
            <a:off x="6750000" y="324000"/>
            <a:ext cx="300990" cy="300990"/>
            <a:chOff x="6755003" y="325548"/>
            <a:chExt cx="300990" cy="300990"/>
          </a:xfrm>
        </p:grpSpPr>
        <p:sp>
          <p:nvSpPr>
            <p:cNvPr id="16" name="object 6">
              <a:extLst>
                <a:ext uri="{FF2B5EF4-FFF2-40B4-BE49-F238E27FC236}">
                  <a16:creationId xmlns:a16="http://schemas.microsoft.com/office/drawing/2014/main" id="{40AC6588-C6B6-9332-3E5C-1336225F990B}"/>
                </a:ext>
              </a:extLst>
            </p:cNvPr>
            <p:cNvSpPr/>
            <p:nvPr/>
          </p:nvSpPr>
          <p:spPr>
            <a:xfrm>
              <a:off x="6755003" y="325548"/>
              <a:ext cx="300990" cy="300990"/>
            </a:xfrm>
            <a:custGeom>
              <a:avLst/>
              <a:gdLst/>
              <a:ahLst/>
              <a:cxnLst/>
              <a:rect l="l" t="t" r="r" b="b"/>
              <a:pathLst>
                <a:path w="300990" h="30099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endParaRPr/>
            </a:p>
          </p:txBody>
        </p:sp>
        <p:pic>
          <p:nvPicPr>
            <p:cNvPr id="17" name="object 7">
              <a:extLst>
                <a:ext uri="{FF2B5EF4-FFF2-40B4-BE49-F238E27FC236}">
                  <a16:creationId xmlns:a16="http://schemas.microsoft.com/office/drawing/2014/main" id="{8AECB72C-A36A-E984-1E90-C1816F1F7DB1}"/>
                </a:ext>
              </a:extLst>
            </p:cNvPr>
            <p:cNvPicPr/>
            <p:nvPr/>
          </p:nvPicPr>
          <p:blipFill>
            <a:blip r:embed="rId5" cstate="print"/>
            <a:stretch>
              <a:fillRect/>
            </a:stretch>
          </p:blipFill>
          <p:spPr>
            <a:xfrm>
              <a:off x="6812996" y="376142"/>
              <a:ext cx="162869" cy="181606"/>
            </a:xfrm>
            <a:prstGeom prst="rect">
              <a:avLst/>
            </a:prstGeom>
          </p:spPr>
        </p:pic>
      </p:grpSp>
      <p:grpSp>
        <p:nvGrpSpPr>
          <p:cNvPr id="8" name="object 9">
            <a:extLst>
              <a:ext uri="{FF2B5EF4-FFF2-40B4-BE49-F238E27FC236}">
                <a16:creationId xmlns:a16="http://schemas.microsoft.com/office/drawing/2014/main" id="{FE69A29C-46CD-7051-5C8C-7A792DB443BD}"/>
              </a:ext>
            </a:extLst>
          </p:cNvPr>
          <p:cNvGrpSpPr/>
          <p:nvPr userDrawn="1"/>
        </p:nvGrpSpPr>
        <p:grpSpPr>
          <a:xfrm>
            <a:off x="540000" y="105018"/>
            <a:ext cx="8064500" cy="4479396"/>
            <a:chOff x="540000" y="125005"/>
            <a:chExt cx="8064500" cy="4479396"/>
          </a:xfrm>
        </p:grpSpPr>
        <p:sp>
          <p:nvSpPr>
            <p:cNvPr id="9" name="object 12">
              <a:extLst>
                <a:ext uri="{FF2B5EF4-FFF2-40B4-BE49-F238E27FC236}">
                  <a16:creationId xmlns:a16="http://schemas.microsoft.com/office/drawing/2014/main" id="{B0E12765-E13A-DDAA-047D-AE0D316887E7}"/>
                </a:ext>
              </a:extLst>
            </p:cNvPr>
            <p:cNvSpPr/>
            <p:nvPr/>
          </p:nvSpPr>
          <p:spPr>
            <a:xfrm>
              <a:off x="6537600" y="125005"/>
              <a:ext cx="321310" cy="321310"/>
            </a:xfrm>
            <a:custGeom>
              <a:avLst/>
              <a:gdLst/>
              <a:ahLst/>
              <a:cxnLst/>
              <a:rect l="l" t="t" r="r" b="b"/>
              <a:pathLst>
                <a:path w="321309" h="321309">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endParaRPr/>
            </a:p>
          </p:txBody>
        </p:sp>
        <p:pic>
          <p:nvPicPr>
            <p:cNvPr id="10" name="object 13">
              <a:extLst>
                <a:ext uri="{FF2B5EF4-FFF2-40B4-BE49-F238E27FC236}">
                  <a16:creationId xmlns:a16="http://schemas.microsoft.com/office/drawing/2014/main" id="{A9CABF5D-B27C-FEEE-D8F2-D50CA2B71F82}"/>
                </a:ext>
              </a:extLst>
            </p:cNvPr>
            <p:cNvPicPr/>
            <p:nvPr/>
          </p:nvPicPr>
          <p:blipFill>
            <a:blip r:embed="rId6" cstate="print"/>
            <a:stretch>
              <a:fillRect/>
            </a:stretch>
          </p:blipFill>
          <p:spPr>
            <a:xfrm>
              <a:off x="6572999" y="210883"/>
              <a:ext cx="250367" cy="164071"/>
            </a:xfrm>
            <a:prstGeom prst="rect">
              <a:avLst/>
            </a:prstGeom>
          </p:spPr>
        </p:pic>
        <p:pic>
          <p:nvPicPr>
            <p:cNvPr id="11" name="object 14">
              <a:extLst>
                <a:ext uri="{FF2B5EF4-FFF2-40B4-BE49-F238E27FC236}">
                  <a16:creationId xmlns:a16="http://schemas.microsoft.com/office/drawing/2014/main" id="{2A1C80A5-8EBA-197E-0E1B-57CD9BBF3644}"/>
                </a:ext>
              </a:extLst>
            </p:cNvPr>
            <p:cNvPicPr/>
            <p:nvPr/>
          </p:nvPicPr>
          <p:blipFill>
            <a:blip r:embed="rId7" cstate="print"/>
            <a:stretch>
              <a:fillRect/>
            </a:stretch>
          </p:blipFill>
          <p:spPr>
            <a:xfrm>
              <a:off x="6632943" y="255841"/>
              <a:ext cx="157175" cy="92225"/>
            </a:xfrm>
            <a:prstGeom prst="rect">
              <a:avLst/>
            </a:prstGeom>
          </p:spPr>
        </p:pic>
        <p:pic>
          <p:nvPicPr>
            <p:cNvPr id="12" name="object 16">
              <a:extLst>
                <a:ext uri="{FF2B5EF4-FFF2-40B4-BE49-F238E27FC236}">
                  <a16:creationId xmlns:a16="http://schemas.microsoft.com/office/drawing/2014/main" id="{BEE553F3-8054-08C0-4014-B621CC09F576}"/>
                </a:ext>
              </a:extLst>
            </p:cNvPr>
            <p:cNvPicPr/>
            <p:nvPr/>
          </p:nvPicPr>
          <p:blipFill>
            <a:blip r:embed="rId8" cstate="print"/>
            <a:stretch>
              <a:fillRect/>
            </a:stretch>
          </p:blipFill>
          <p:spPr>
            <a:xfrm>
              <a:off x="6597658" y="234085"/>
              <a:ext cx="217999" cy="112035"/>
            </a:xfrm>
            <a:prstGeom prst="rect">
              <a:avLst/>
            </a:prstGeom>
          </p:spPr>
        </p:pic>
        <p:sp>
          <p:nvSpPr>
            <p:cNvPr id="13" name="object 17">
              <a:extLst>
                <a:ext uri="{FF2B5EF4-FFF2-40B4-BE49-F238E27FC236}">
                  <a16:creationId xmlns:a16="http://schemas.microsoft.com/office/drawing/2014/main" id="{1C6B6054-9BAA-DAAC-F47C-A51A0F3EBC50}"/>
                </a:ext>
              </a:extLst>
            </p:cNvPr>
            <p:cNvSpPr/>
            <p:nvPr/>
          </p:nvSpPr>
          <p:spPr>
            <a:xfrm>
              <a:off x="540000" y="4604401"/>
              <a:ext cx="8064500" cy="0"/>
            </a:xfrm>
            <a:custGeom>
              <a:avLst/>
              <a:gdLst/>
              <a:ahLst/>
              <a:cxnLst/>
              <a:rect l="l" t="t" r="r" b="b"/>
              <a:pathLst>
                <a:path w="8064500">
                  <a:moveTo>
                    <a:pt x="0" y="0"/>
                  </a:moveTo>
                  <a:lnTo>
                    <a:pt x="8064004" y="0"/>
                  </a:lnTo>
                </a:path>
              </a:pathLst>
            </a:custGeom>
            <a:ln w="12700">
              <a:solidFill>
                <a:srgbClr val="3D1C79"/>
              </a:solidFill>
            </a:ln>
          </p:spPr>
          <p:txBody>
            <a:bodyPr wrap="square" lIns="0" tIns="0" rIns="0" bIns="0" rtlCol="0"/>
            <a:lstStyle/>
            <a:p>
              <a:endParaRPr/>
            </a:p>
          </p:txBody>
        </p:sp>
      </p:grpSp>
      <p:pic>
        <p:nvPicPr>
          <p:cNvPr id="3" name="Graphique 2" descr="Cible contour">
            <a:extLst>
              <a:ext uri="{FF2B5EF4-FFF2-40B4-BE49-F238E27FC236}">
                <a16:creationId xmlns:a16="http://schemas.microsoft.com/office/drawing/2014/main" id="{4169D72C-65AF-AB61-1E01-ECEDB6034645}"/>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57718" y="3619394"/>
            <a:ext cx="1067604" cy="1067604"/>
          </a:xfrm>
          <a:prstGeom prst="rect">
            <a:avLst/>
          </a:prstGeom>
        </p:spPr>
      </p:pic>
      <p:sp>
        <p:nvSpPr>
          <p:cNvPr id="4" name="Title 1">
            <a:extLst>
              <a:ext uri="{FF2B5EF4-FFF2-40B4-BE49-F238E27FC236}">
                <a16:creationId xmlns:a16="http://schemas.microsoft.com/office/drawing/2014/main" id="{E359EBFE-12E9-7B75-8BDC-BBD8A02A78AA}"/>
              </a:ext>
            </a:extLst>
          </p:cNvPr>
          <p:cNvSpPr>
            <a:spLocks noGrp="1"/>
          </p:cNvSpPr>
          <p:nvPr>
            <p:ph type="title" hasCustomPrompt="1"/>
          </p:nvPr>
        </p:nvSpPr>
        <p:spPr>
          <a:xfrm>
            <a:off x="540000" y="0"/>
            <a:ext cx="5912804" cy="742013"/>
          </a:xfrm>
        </p:spPr>
        <p:txBody>
          <a:bodyPr anchor="ctr">
            <a:normAutofit/>
          </a:bodyPr>
          <a:lstStyle>
            <a:lvl1pPr>
              <a:defRPr sz="2000">
                <a:solidFill>
                  <a:schemeClr val="bg1"/>
                </a:solidFill>
              </a:defRPr>
            </a:lvl1pPr>
          </a:lstStyle>
          <a:p>
            <a:r>
              <a:rPr lang="fr-FR"/>
              <a:t>Objectifs</a:t>
            </a:r>
            <a:endParaRPr lang="en-US"/>
          </a:p>
        </p:txBody>
      </p:sp>
      <p:sp>
        <p:nvSpPr>
          <p:cNvPr id="5" name="Slide Number Placeholder 4">
            <a:extLst>
              <a:ext uri="{FF2B5EF4-FFF2-40B4-BE49-F238E27FC236}">
                <a16:creationId xmlns:a16="http://schemas.microsoft.com/office/drawing/2014/main" id="{8EC4300F-DE3B-6107-77A5-DDDB1224B2E8}"/>
              </a:ext>
            </a:extLst>
          </p:cNvPr>
          <p:cNvSpPr>
            <a:spLocks noGrp="1"/>
          </p:cNvSpPr>
          <p:nvPr>
            <p:ph type="sldNum" sz="quarter" idx="12"/>
          </p:nvPr>
        </p:nvSpPr>
        <p:spPr>
          <a:xfrm>
            <a:off x="539999" y="4659430"/>
            <a:ext cx="4211043" cy="273844"/>
          </a:xfrm>
        </p:spPr>
        <p:txBody>
          <a:bodyPr/>
          <a:lstStyle>
            <a:lvl1pPr algn="l">
              <a:defRPr sz="1400" b="1">
                <a:solidFill>
                  <a:schemeClr val="bg2"/>
                </a:solidFill>
              </a:defRPr>
            </a:lvl1pPr>
          </a:lstStyle>
          <a:p>
            <a:fld id="{C1E48367-6F54-424E-8344-F1406F2B8E02}" type="slidenum">
              <a:rPr lang="fr-FR" smtClean="0"/>
              <a:pPr/>
              <a:t>‹N°›</a:t>
            </a:fld>
            <a:r>
              <a:rPr lang="fr-FR"/>
              <a:t> | Bienvenue</a:t>
            </a:r>
          </a:p>
        </p:txBody>
      </p:sp>
      <p:sp>
        <p:nvSpPr>
          <p:cNvPr id="7" name="object 18">
            <a:extLst>
              <a:ext uri="{FF2B5EF4-FFF2-40B4-BE49-F238E27FC236}">
                <a16:creationId xmlns:a16="http://schemas.microsoft.com/office/drawing/2014/main" id="{F6769931-7B3B-1A68-01C7-5AA6F0CD509F}"/>
              </a:ext>
            </a:extLst>
          </p:cNvPr>
          <p:cNvSpPr txBox="1">
            <a:spLocks noGrp="1" noRot="1" noMove="1" noResize="1" noEditPoints="1" noAdjustHandles="1" noChangeArrowheads="1" noChangeShapeType="1"/>
          </p:cNvSpPr>
          <p:nvPr userDrawn="1"/>
        </p:nvSpPr>
        <p:spPr>
          <a:xfrm>
            <a:off x="7118283" y="190896"/>
            <a:ext cx="1902701" cy="382156"/>
          </a:xfrm>
          <a:prstGeom prst="rect">
            <a:avLst/>
          </a:prstGeom>
        </p:spPr>
        <p:txBody>
          <a:bodyPr vert="horz" wrap="square" lIns="0" tIns="12700" rIns="0" bIns="0" rtlCol="0">
            <a:spAutoFit/>
          </a:bodyPr>
          <a:lstStyle/>
          <a:p>
            <a:pPr marL="12700">
              <a:lnSpc>
                <a:spcPct val="100000"/>
              </a:lnSpc>
              <a:spcBef>
                <a:spcPts val="100"/>
              </a:spcBef>
            </a:pPr>
            <a:r>
              <a:rPr lang="fr-FR" sz="1200">
                <a:solidFill>
                  <a:srgbClr val="FFFFFF"/>
                </a:solidFill>
                <a:latin typeface="+mn-lt"/>
                <a:cs typeface="Calibri" panose="020F0502020204030204" pitchFamily="34" charset="0"/>
              </a:rPr>
              <a:t>Les différents types</a:t>
            </a:r>
            <a:br>
              <a:rPr lang="fr-FR" sz="1200">
                <a:solidFill>
                  <a:srgbClr val="FFFFFF"/>
                </a:solidFill>
                <a:latin typeface="+mn-lt"/>
                <a:cs typeface="Calibri" panose="020F0502020204030204" pitchFamily="34" charset="0"/>
              </a:rPr>
            </a:br>
            <a:r>
              <a:rPr lang="fr-FR" sz="1200">
                <a:solidFill>
                  <a:srgbClr val="FFFFFF"/>
                </a:solidFill>
                <a:latin typeface="+mn-lt"/>
                <a:cs typeface="Calibri" panose="020F0502020204030204" pitchFamily="34" charset="0"/>
              </a:rPr>
              <a:t>de handicap</a:t>
            </a:r>
            <a:endParaRPr sz="1200">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3020454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F406ADA-2650-26E5-0934-D4CADF30FD4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pic>
        <p:nvPicPr>
          <p:cNvPr id="14" name="object 19">
            <a:extLst>
              <a:ext uri="{FF2B5EF4-FFF2-40B4-BE49-F238E27FC236}">
                <a16:creationId xmlns:a16="http://schemas.microsoft.com/office/drawing/2014/main" id="{AAACAC81-C22E-AC44-DD90-FCC1BC3AE884}"/>
              </a:ext>
            </a:extLst>
          </p:cNvPr>
          <p:cNvPicPr/>
          <p:nvPr userDrawn="1"/>
        </p:nvPicPr>
        <p:blipFill>
          <a:blip r:embed="rId4" cstate="print"/>
          <a:stretch>
            <a:fillRect/>
          </a:stretch>
        </p:blipFill>
        <p:spPr>
          <a:xfrm>
            <a:off x="7770024" y="4686998"/>
            <a:ext cx="842992" cy="218709"/>
          </a:xfrm>
          <a:prstGeom prst="rect">
            <a:avLst/>
          </a:prstGeom>
        </p:spPr>
      </p:pic>
      <p:grpSp>
        <p:nvGrpSpPr>
          <p:cNvPr id="15" name="object 2">
            <a:extLst>
              <a:ext uri="{FF2B5EF4-FFF2-40B4-BE49-F238E27FC236}">
                <a16:creationId xmlns:a16="http://schemas.microsoft.com/office/drawing/2014/main" id="{C8DD9EDA-BD4F-189D-0FC4-5DC4392F34B0}"/>
              </a:ext>
            </a:extLst>
          </p:cNvPr>
          <p:cNvGrpSpPr/>
          <p:nvPr userDrawn="1"/>
        </p:nvGrpSpPr>
        <p:grpSpPr>
          <a:xfrm>
            <a:off x="6750000" y="324000"/>
            <a:ext cx="300990" cy="300990"/>
            <a:chOff x="6755003" y="325548"/>
            <a:chExt cx="300990" cy="300990"/>
          </a:xfrm>
        </p:grpSpPr>
        <p:sp>
          <p:nvSpPr>
            <p:cNvPr id="16" name="object 6">
              <a:extLst>
                <a:ext uri="{FF2B5EF4-FFF2-40B4-BE49-F238E27FC236}">
                  <a16:creationId xmlns:a16="http://schemas.microsoft.com/office/drawing/2014/main" id="{40AC6588-C6B6-9332-3E5C-1336225F990B}"/>
                </a:ext>
              </a:extLst>
            </p:cNvPr>
            <p:cNvSpPr/>
            <p:nvPr/>
          </p:nvSpPr>
          <p:spPr>
            <a:xfrm>
              <a:off x="6755003" y="325548"/>
              <a:ext cx="300990" cy="300990"/>
            </a:xfrm>
            <a:custGeom>
              <a:avLst/>
              <a:gdLst/>
              <a:ahLst/>
              <a:cxnLst/>
              <a:rect l="l" t="t" r="r" b="b"/>
              <a:pathLst>
                <a:path w="300990" h="30099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endParaRPr/>
            </a:p>
          </p:txBody>
        </p:sp>
        <p:pic>
          <p:nvPicPr>
            <p:cNvPr id="17" name="object 7">
              <a:extLst>
                <a:ext uri="{FF2B5EF4-FFF2-40B4-BE49-F238E27FC236}">
                  <a16:creationId xmlns:a16="http://schemas.microsoft.com/office/drawing/2014/main" id="{8AECB72C-A36A-E984-1E90-C1816F1F7DB1}"/>
                </a:ext>
              </a:extLst>
            </p:cNvPr>
            <p:cNvPicPr/>
            <p:nvPr/>
          </p:nvPicPr>
          <p:blipFill>
            <a:blip r:embed="rId5" cstate="print"/>
            <a:stretch>
              <a:fillRect/>
            </a:stretch>
          </p:blipFill>
          <p:spPr>
            <a:xfrm>
              <a:off x="6812996" y="376142"/>
              <a:ext cx="162869" cy="181606"/>
            </a:xfrm>
            <a:prstGeom prst="rect">
              <a:avLst/>
            </a:prstGeom>
          </p:spPr>
        </p:pic>
      </p:grpSp>
      <p:grpSp>
        <p:nvGrpSpPr>
          <p:cNvPr id="8" name="object 9">
            <a:extLst>
              <a:ext uri="{FF2B5EF4-FFF2-40B4-BE49-F238E27FC236}">
                <a16:creationId xmlns:a16="http://schemas.microsoft.com/office/drawing/2014/main" id="{FE69A29C-46CD-7051-5C8C-7A792DB443BD}"/>
              </a:ext>
            </a:extLst>
          </p:cNvPr>
          <p:cNvGrpSpPr/>
          <p:nvPr userDrawn="1"/>
        </p:nvGrpSpPr>
        <p:grpSpPr>
          <a:xfrm>
            <a:off x="540000" y="105018"/>
            <a:ext cx="8064500" cy="4479396"/>
            <a:chOff x="540000" y="125005"/>
            <a:chExt cx="8064500" cy="4479396"/>
          </a:xfrm>
        </p:grpSpPr>
        <p:sp>
          <p:nvSpPr>
            <p:cNvPr id="9" name="object 12">
              <a:extLst>
                <a:ext uri="{FF2B5EF4-FFF2-40B4-BE49-F238E27FC236}">
                  <a16:creationId xmlns:a16="http://schemas.microsoft.com/office/drawing/2014/main" id="{B0E12765-E13A-DDAA-047D-AE0D316887E7}"/>
                </a:ext>
              </a:extLst>
            </p:cNvPr>
            <p:cNvSpPr/>
            <p:nvPr/>
          </p:nvSpPr>
          <p:spPr>
            <a:xfrm>
              <a:off x="6537600" y="125005"/>
              <a:ext cx="321310" cy="321310"/>
            </a:xfrm>
            <a:custGeom>
              <a:avLst/>
              <a:gdLst/>
              <a:ahLst/>
              <a:cxnLst/>
              <a:rect l="l" t="t" r="r" b="b"/>
              <a:pathLst>
                <a:path w="321309" h="321309">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endParaRPr/>
            </a:p>
          </p:txBody>
        </p:sp>
        <p:pic>
          <p:nvPicPr>
            <p:cNvPr id="10" name="object 13">
              <a:extLst>
                <a:ext uri="{FF2B5EF4-FFF2-40B4-BE49-F238E27FC236}">
                  <a16:creationId xmlns:a16="http://schemas.microsoft.com/office/drawing/2014/main" id="{A9CABF5D-B27C-FEEE-D8F2-D50CA2B71F82}"/>
                </a:ext>
              </a:extLst>
            </p:cNvPr>
            <p:cNvPicPr/>
            <p:nvPr/>
          </p:nvPicPr>
          <p:blipFill>
            <a:blip r:embed="rId6" cstate="print"/>
            <a:stretch>
              <a:fillRect/>
            </a:stretch>
          </p:blipFill>
          <p:spPr>
            <a:xfrm>
              <a:off x="6572999" y="210883"/>
              <a:ext cx="250367" cy="164071"/>
            </a:xfrm>
            <a:prstGeom prst="rect">
              <a:avLst/>
            </a:prstGeom>
          </p:spPr>
        </p:pic>
        <p:pic>
          <p:nvPicPr>
            <p:cNvPr id="11" name="object 14">
              <a:extLst>
                <a:ext uri="{FF2B5EF4-FFF2-40B4-BE49-F238E27FC236}">
                  <a16:creationId xmlns:a16="http://schemas.microsoft.com/office/drawing/2014/main" id="{2A1C80A5-8EBA-197E-0E1B-57CD9BBF3644}"/>
                </a:ext>
              </a:extLst>
            </p:cNvPr>
            <p:cNvPicPr/>
            <p:nvPr/>
          </p:nvPicPr>
          <p:blipFill>
            <a:blip r:embed="rId7" cstate="print"/>
            <a:stretch>
              <a:fillRect/>
            </a:stretch>
          </p:blipFill>
          <p:spPr>
            <a:xfrm>
              <a:off x="6632943" y="255841"/>
              <a:ext cx="157175" cy="92225"/>
            </a:xfrm>
            <a:prstGeom prst="rect">
              <a:avLst/>
            </a:prstGeom>
          </p:spPr>
        </p:pic>
        <p:pic>
          <p:nvPicPr>
            <p:cNvPr id="12" name="object 16">
              <a:extLst>
                <a:ext uri="{FF2B5EF4-FFF2-40B4-BE49-F238E27FC236}">
                  <a16:creationId xmlns:a16="http://schemas.microsoft.com/office/drawing/2014/main" id="{BEE553F3-8054-08C0-4014-B621CC09F576}"/>
                </a:ext>
              </a:extLst>
            </p:cNvPr>
            <p:cNvPicPr/>
            <p:nvPr/>
          </p:nvPicPr>
          <p:blipFill>
            <a:blip r:embed="rId8" cstate="print"/>
            <a:stretch>
              <a:fillRect/>
            </a:stretch>
          </p:blipFill>
          <p:spPr>
            <a:xfrm>
              <a:off x="6597658" y="234085"/>
              <a:ext cx="217999" cy="112035"/>
            </a:xfrm>
            <a:prstGeom prst="rect">
              <a:avLst/>
            </a:prstGeom>
          </p:spPr>
        </p:pic>
        <p:sp>
          <p:nvSpPr>
            <p:cNvPr id="13" name="object 17">
              <a:extLst>
                <a:ext uri="{FF2B5EF4-FFF2-40B4-BE49-F238E27FC236}">
                  <a16:creationId xmlns:a16="http://schemas.microsoft.com/office/drawing/2014/main" id="{1C6B6054-9BAA-DAAC-F47C-A51A0F3EBC50}"/>
                </a:ext>
              </a:extLst>
            </p:cNvPr>
            <p:cNvSpPr/>
            <p:nvPr/>
          </p:nvSpPr>
          <p:spPr>
            <a:xfrm>
              <a:off x="540000" y="4604401"/>
              <a:ext cx="8064500" cy="0"/>
            </a:xfrm>
            <a:custGeom>
              <a:avLst/>
              <a:gdLst/>
              <a:ahLst/>
              <a:cxnLst/>
              <a:rect l="l" t="t" r="r" b="b"/>
              <a:pathLst>
                <a:path w="8064500">
                  <a:moveTo>
                    <a:pt x="0" y="0"/>
                  </a:moveTo>
                  <a:lnTo>
                    <a:pt x="8064004" y="0"/>
                  </a:lnTo>
                </a:path>
              </a:pathLst>
            </a:custGeom>
            <a:ln w="12700">
              <a:solidFill>
                <a:srgbClr val="3D1C79"/>
              </a:solidFill>
            </a:ln>
          </p:spPr>
          <p:txBody>
            <a:bodyPr wrap="square" lIns="0" tIns="0" rIns="0" bIns="0" rtlCol="0"/>
            <a:lstStyle/>
            <a:p>
              <a:endParaRPr/>
            </a:p>
          </p:txBody>
        </p:sp>
      </p:grpSp>
      <p:sp>
        <p:nvSpPr>
          <p:cNvPr id="3" name="Title 1">
            <a:extLst>
              <a:ext uri="{FF2B5EF4-FFF2-40B4-BE49-F238E27FC236}">
                <a16:creationId xmlns:a16="http://schemas.microsoft.com/office/drawing/2014/main" id="{37C0879D-EDC3-93E8-7CF2-C219D9B281FE}"/>
              </a:ext>
            </a:extLst>
          </p:cNvPr>
          <p:cNvSpPr>
            <a:spLocks noGrp="1"/>
          </p:cNvSpPr>
          <p:nvPr>
            <p:ph type="title" hasCustomPrompt="1"/>
          </p:nvPr>
        </p:nvSpPr>
        <p:spPr>
          <a:xfrm>
            <a:off x="540000" y="0"/>
            <a:ext cx="5912804" cy="742013"/>
          </a:xfrm>
        </p:spPr>
        <p:txBody>
          <a:bodyPr anchor="ctr">
            <a:normAutofit/>
          </a:bodyPr>
          <a:lstStyle>
            <a:lvl1pPr>
              <a:defRPr sz="2000">
                <a:solidFill>
                  <a:schemeClr val="bg1"/>
                </a:solidFill>
              </a:defRPr>
            </a:lvl1pPr>
          </a:lstStyle>
          <a:p>
            <a:r>
              <a:rPr lang="fr-FR"/>
              <a:t>Contact</a:t>
            </a:r>
            <a:endParaRPr lang="en-US"/>
          </a:p>
        </p:txBody>
      </p:sp>
      <p:pic>
        <p:nvPicPr>
          <p:cNvPr id="5" name="Graphique 4" descr="Badge d'employé contour">
            <a:extLst>
              <a:ext uri="{FF2B5EF4-FFF2-40B4-BE49-F238E27FC236}">
                <a16:creationId xmlns:a16="http://schemas.microsoft.com/office/drawing/2014/main" id="{51D56083-8A72-2F87-263F-C3BB4DF8F1DB}"/>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68554" y="3641067"/>
            <a:ext cx="1045931" cy="1045931"/>
          </a:xfrm>
          <a:prstGeom prst="rect">
            <a:avLst/>
          </a:prstGeom>
        </p:spPr>
      </p:pic>
      <p:sp>
        <p:nvSpPr>
          <p:cNvPr id="7" name="Slide Number Placeholder 4">
            <a:extLst>
              <a:ext uri="{FF2B5EF4-FFF2-40B4-BE49-F238E27FC236}">
                <a16:creationId xmlns:a16="http://schemas.microsoft.com/office/drawing/2014/main" id="{6A8765F6-819B-8A22-D5AC-F08B4A0AEECF}"/>
              </a:ext>
            </a:extLst>
          </p:cNvPr>
          <p:cNvSpPr>
            <a:spLocks noGrp="1"/>
          </p:cNvSpPr>
          <p:nvPr>
            <p:ph type="sldNum" sz="quarter" idx="12"/>
          </p:nvPr>
        </p:nvSpPr>
        <p:spPr>
          <a:xfrm>
            <a:off x="539999" y="4659430"/>
            <a:ext cx="4211043" cy="273844"/>
          </a:xfrm>
        </p:spPr>
        <p:txBody>
          <a:bodyPr/>
          <a:lstStyle>
            <a:lvl1pPr algn="l">
              <a:defRPr sz="1400" b="1">
                <a:solidFill>
                  <a:schemeClr val="bg2"/>
                </a:solidFill>
              </a:defRPr>
            </a:lvl1pPr>
          </a:lstStyle>
          <a:p>
            <a:fld id="{C1E48367-6F54-424E-8344-F1406F2B8E02}" type="slidenum">
              <a:rPr lang="fr-FR" smtClean="0"/>
              <a:pPr/>
              <a:t>‹N°›</a:t>
            </a:fld>
            <a:r>
              <a:rPr lang="fr-FR"/>
              <a:t> | Clôture</a:t>
            </a:r>
          </a:p>
        </p:txBody>
      </p:sp>
      <p:sp>
        <p:nvSpPr>
          <p:cNvPr id="2" name="object 18">
            <a:extLst>
              <a:ext uri="{FF2B5EF4-FFF2-40B4-BE49-F238E27FC236}">
                <a16:creationId xmlns:a16="http://schemas.microsoft.com/office/drawing/2014/main" id="{E1A07989-0096-F05E-7999-3EE8061A6CEC}"/>
              </a:ext>
            </a:extLst>
          </p:cNvPr>
          <p:cNvSpPr txBox="1">
            <a:spLocks noGrp="1" noRot="1" noMove="1" noResize="1" noEditPoints="1" noAdjustHandles="1" noChangeArrowheads="1" noChangeShapeType="1"/>
          </p:cNvSpPr>
          <p:nvPr userDrawn="1"/>
        </p:nvSpPr>
        <p:spPr>
          <a:xfrm>
            <a:off x="7118283" y="190896"/>
            <a:ext cx="1902701" cy="382156"/>
          </a:xfrm>
          <a:prstGeom prst="rect">
            <a:avLst/>
          </a:prstGeom>
        </p:spPr>
        <p:txBody>
          <a:bodyPr vert="horz" wrap="square" lIns="0" tIns="12700" rIns="0" bIns="0" rtlCol="0">
            <a:spAutoFit/>
          </a:bodyPr>
          <a:lstStyle/>
          <a:p>
            <a:pPr marL="12700">
              <a:lnSpc>
                <a:spcPct val="100000"/>
              </a:lnSpc>
              <a:spcBef>
                <a:spcPts val="100"/>
              </a:spcBef>
            </a:pPr>
            <a:r>
              <a:rPr lang="fr-FR" sz="1200">
                <a:solidFill>
                  <a:srgbClr val="FFFFFF"/>
                </a:solidFill>
                <a:latin typeface="+mn-lt"/>
                <a:cs typeface="Calibri" panose="020F0502020204030204" pitchFamily="34" charset="0"/>
              </a:rPr>
              <a:t>Les différents types</a:t>
            </a:r>
            <a:br>
              <a:rPr lang="fr-FR" sz="1200">
                <a:solidFill>
                  <a:srgbClr val="FFFFFF"/>
                </a:solidFill>
                <a:latin typeface="+mn-lt"/>
                <a:cs typeface="Calibri" panose="020F0502020204030204" pitchFamily="34" charset="0"/>
              </a:rPr>
            </a:br>
            <a:r>
              <a:rPr lang="fr-FR" sz="1200">
                <a:solidFill>
                  <a:srgbClr val="FFFFFF"/>
                </a:solidFill>
                <a:latin typeface="+mn-lt"/>
                <a:cs typeface="Calibri" panose="020F0502020204030204" pitchFamily="34" charset="0"/>
              </a:rPr>
              <a:t>de handicap</a:t>
            </a:r>
            <a:endParaRPr sz="1200">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4179606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tour sur les attentes">
    <p:spTree>
      <p:nvGrpSpPr>
        <p:cNvPr id="1" name=""/>
        <p:cNvGrpSpPr/>
        <p:nvPr/>
      </p:nvGrpSpPr>
      <p:grpSpPr>
        <a:xfrm>
          <a:off x="0" y="0"/>
          <a:ext cx="0" cy="0"/>
          <a:chOff x="0" y="0"/>
          <a:chExt cx="0" cy="0"/>
        </a:xfrm>
      </p:grpSpPr>
      <p:grpSp>
        <p:nvGrpSpPr>
          <p:cNvPr id="8" name="object 9">
            <a:extLst>
              <a:ext uri="{FF2B5EF4-FFF2-40B4-BE49-F238E27FC236}">
                <a16:creationId xmlns:a16="http://schemas.microsoft.com/office/drawing/2014/main" id="{FE69A29C-46CD-7051-5C8C-7A792DB443BD}"/>
              </a:ext>
            </a:extLst>
          </p:cNvPr>
          <p:cNvGrpSpPr/>
          <p:nvPr userDrawn="1"/>
        </p:nvGrpSpPr>
        <p:grpSpPr>
          <a:xfrm>
            <a:off x="540000" y="105018"/>
            <a:ext cx="8064500" cy="4479396"/>
            <a:chOff x="540000" y="125005"/>
            <a:chExt cx="8064500" cy="4479396"/>
          </a:xfrm>
        </p:grpSpPr>
        <p:sp>
          <p:nvSpPr>
            <p:cNvPr id="9" name="object 12">
              <a:extLst>
                <a:ext uri="{FF2B5EF4-FFF2-40B4-BE49-F238E27FC236}">
                  <a16:creationId xmlns:a16="http://schemas.microsoft.com/office/drawing/2014/main" id="{B0E12765-E13A-DDAA-047D-AE0D316887E7}"/>
                </a:ext>
              </a:extLst>
            </p:cNvPr>
            <p:cNvSpPr/>
            <p:nvPr/>
          </p:nvSpPr>
          <p:spPr>
            <a:xfrm>
              <a:off x="6537600" y="125005"/>
              <a:ext cx="321310" cy="321310"/>
            </a:xfrm>
            <a:custGeom>
              <a:avLst/>
              <a:gdLst/>
              <a:ahLst/>
              <a:cxnLst/>
              <a:rect l="l" t="t" r="r" b="b"/>
              <a:pathLst>
                <a:path w="321309" h="321309">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endParaRPr/>
            </a:p>
          </p:txBody>
        </p:sp>
        <p:pic>
          <p:nvPicPr>
            <p:cNvPr id="10" name="object 13">
              <a:extLst>
                <a:ext uri="{FF2B5EF4-FFF2-40B4-BE49-F238E27FC236}">
                  <a16:creationId xmlns:a16="http://schemas.microsoft.com/office/drawing/2014/main" id="{A9CABF5D-B27C-FEEE-D8F2-D50CA2B71F82}"/>
                </a:ext>
              </a:extLst>
            </p:cNvPr>
            <p:cNvPicPr/>
            <p:nvPr/>
          </p:nvPicPr>
          <p:blipFill>
            <a:blip r:embed="rId3" cstate="print"/>
            <a:stretch>
              <a:fillRect/>
            </a:stretch>
          </p:blipFill>
          <p:spPr>
            <a:xfrm>
              <a:off x="6572999" y="210883"/>
              <a:ext cx="250367" cy="164071"/>
            </a:xfrm>
            <a:prstGeom prst="rect">
              <a:avLst/>
            </a:prstGeom>
          </p:spPr>
        </p:pic>
        <p:pic>
          <p:nvPicPr>
            <p:cNvPr id="11" name="object 14">
              <a:extLst>
                <a:ext uri="{FF2B5EF4-FFF2-40B4-BE49-F238E27FC236}">
                  <a16:creationId xmlns:a16="http://schemas.microsoft.com/office/drawing/2014/main" id="{2A1C80A5-8EBA-197E-0E1B-57CD9BBF3644}"/>
                </a:ext>
              </a:extLst>
            </p:cNvPr>
            <p:cNvPicPr/>
            <p:nvPr/>
          </p:nvPicPr>
          <p:blipFill>
            <a:blip r:embed="rId4" cstate="print"/>
            <a:stretch>
              <a:fillRect/>
            </a:stretch>
          </p:blipFill>
          <p:spPr>
            <a:xfrm>
              <a:off x="6632943" y="255841"/>
              <a:ext cx="157175" cy="92225"/>
            </a:xfrm>
            <a:prstGeom prst="rect">
              <a:avLst/>
            </a:prstGeom>
          </p:spPr>
        </p:pic>
        <p:pic>
          <p:nvPicPr>
            <p:cNvPr id="12" name="object 16">
              <a:extLst>
                <a:ext uri="{FF2B5EF4-FFF2-40B4-BE49-F238E27FC236}">
                  <a16:creationId xmlns:a16="http://schemas.microsoft.com/office/drawing/2014/main" id="{BEE553F3-8054-08C0-4014-B621CC09F576}"/>
                </a:ext>
              </a:extLst>
            </p:cNvPr>
            <p:cNvPicPr/>
            <p:nvPr/>
          </p:nvPicPr>
          <p:blipFill>
            <a:blip r:embed="rId5" cstate="print"/>
            <a:stretch>
              <a:fillRect/>
            </a:stretch>
          </p:blipFill>
          <p:spPr>
            <a:xfrm>
              <a:off x="6597658" y="234085"/>
              <a:ext cx="217999" cy="112035"/>
            </a:xfrm>
            <a:prstGeom prst="rect">
              <a:avLst/>
            </a:prstGeom>
          </p:spPr>
        </p:pic>
        <p:sp>
          <p:nvSpPr>
            <p:cNvPr id="13" name="object 17">
              <a:extLst>
                <a:ext uri="{FF2B5EF4-FFF2-40B4-BE49-F238E27FC236}">
                  <a16:creationId xmlns:a16="http://schemas.microsoft.com/office/drawing/2014/main" id="{1C6B6054-9BAA-DAAC-F47C-A51A0F3EBC50}"/>
                </a:ext>
              </a:extLst>
            </p:cNvPr>
            <p:cNvSpPr/>
            <p:nvPr/>
          </p:nvSpPr>
          <p:spPr>
            <a:xfrm>
              <a:off x="540000" y="4604401"/>
              <a:ext cx="8064500" cy="0"/>
            </a:xfrm>
            <a:custGeom>
              <a:avLst/>
              <a:gdLst/>
              <a:ahLst/>
              <a:cxnLst/>
              <a:rect l="l" t="t" r="r" b="b"/>
              <a:pathLst>
                <a:path w="8064500">
                  <a:moveTo>
                    <a:pt x="0" y="0"/>
                  </a:moveTo>
                  <a:lnTo>
                    <a:pt x="8064004" y="0"/>
                  </a:lnTo>
                </a:path>
              </a:pathLst>
            </a:custGeom>
            <a:ln w="12700">
              <a:solidFill>
                <a:srgbClr val="3D1C79"/>
              </a:solidFill>
            </a:ln>
          </p:spPr>
          <p:txBody>
            <a:bodyPr wrap="square" lIns="0" tIns="0" rIns="0" bIns="0" rtlCol="0"/>
            <a:lstStyle/>
            <a:p>
              <a:endParaRPr/>
            </a:p>
          </p:txBody>
        </p:sp>
      </p:grpSp>
      <p:pic>
        <p:nvPicPr>
          <p:cNvPr id="6" name="Image 5">
            <a:extLst>
              <a:ext uri="{FF2B5EF4-FFF2-40B4-BE49-F238E27FC236}">
                <a16:creationId xmlns:a16="http://schemas.microsoft.com/office/drawing/2014/main" id="{6F406ADA-2650-26E5-0934-D4CADF30FD43}"/>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pic>
        <p:nvPicPr>
          <p:cNvPr id="14" name="object 19">
            <a:extLst>
              <a:ext uri="{FF2B5EF4-FFF2-40B4-BE49-F238E27FC236}">
                <a16:creationId xmlns:a16="http://schemas.microsoft.com/office/drawing/2014/main" id="{AAACAC81-C22E-AC44-DD90-FCC1BC3AE884}"/>
              </a:ext>
            </a:extLst>
          </p:cNvPr>
          <p:cNvPicPr/>
          <p:nvPr userDrawn="1"/>
        </p:nvPicPr>
        <p:blipFill>
          <a:blip r:embed="rId7" cstate="print"/>
          <a:stretch>
            <a:fillRect/>
          </a:stretch>
        </p:blipFill>
        <p:spPr>
          <a:xfrm>
            <a:off x="7770024" y="4686998"/>
            <a:ext cx="842992" cy="218709"/>
          </a:xfrm>
          <a:prstGeom prst="rect">
            <a:avLst/>
          </a:prstGeom>
        </p:spPr>
      </p:pic>
      <p:grpSp>
        <p:nvGrpSpPr>
          <p:cNvPr id="15" name="object 2">
            <a:extLst>
              <a:ext uri="{FF2B5EF4-FFF2-40B4-BE49-F238E27FC236}">
                <a16:creationId xmlns:a16="http://schemas.microsoft.com/office/drawing/2014/main" id="{C8DD9EDA-BD4F-189D-0FC4-5DC4392F34B0}"/>
              </a:ext>
            </a:extLst>
          </p:cNvPr>
          <p:cNvGrpSpPr/>
          <p:nvPr userDrawn="1"/>
        </p:nvGrpSpPr>
        <p:grpSpPr>
          <a:xfrm>
            <a:off x="6750000" y="324000"/>
            <a:ext cx="300990" cy="300990"/>
            <a:chOff x="6755003" y="325548"/>
            <a:chExt cx="300990" cy="300990"/>
          </a:xfrm>
        </p:grpSpPr>
        <p:sp>
          <p:nvSpPr>
            <p:cNvPr id="16" name="object 6">
              <a:extLst>
                <a:ext uri="{FF2B5EF4-FFF2-40B4-BE49-F238E27FC236}">
                  <a16:creationId xmlns:a16="http://schemas.microsoft.com/office/drawing/2014/main" id="{40AC6588-C6B6-9332-3E5C-1336225F990B}"/>
                </a:ext>
              </a:extLst>
            </p:cNvPr>
            <p:cNvSpPr/>
            <p:nvPr/>
          </p:nvSpPr>
          <p:spPr>
            <a:xfrm>
              <a:off x="6755003" y="325548"/>
              <a:ext cx="300990" cy="300990"/>
            </a:xfrm>
            <a:custGeom>
              <a:avLst/>
              <a:gdLst/>
              <a:ahLst/>
              <a:cxnLst/>
              <a:rect l="l" t="t" r="r" b="b"/>
              <a:pathLst>
                <a:path w="300990" h="30099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endParaRPr/>
            </a:p>
          </p:txBody>
        </p:sp>
        <p:pic>
          <p:nvPicPr>
            <p:cNvPr id="17" name="object 7">
              <a:extLst>
                <a:ext uri="{FF2B5EF4-FFF2-40B4-BE49-F238E27FC236}">
                  <a16:creationId xmlns:a16="http://schemas.microsoft.com/office/drawing/2014/main" id="{8AECB72C-A36A-E984-1E90-C1816F1F7DB1}"/>
                </a:ext>
              </a:extLst>
            </p:cNvPr>
            <p:cNvPicPr/>
            <p:nvPr/>
          </p:nvPicPr>
          <p:blipFill>
            <a:blip r:embed="rId8" cstate="print"/>
            <a:stretch>
              <a:fillRect/>
            </a:stretch>
          </p:blipFill>
          <p:spPr>
            <a:xfrm>
              <a:off x="6812996" y="376142"/>
              <a:ext cx="162869" cy="181606"/>
            </a:xfrm>
            <a:prstGeom prst="rect">
              <a:avLst/>
            </a:prstGeom>
          </p:spPr>
        </p:pic>
      </p:grpSp>
      <p:sp>
        <p:nvSpPr>
          <p:cNvPr id="3" name="Title 1">
            <a:extLst>
              <a:ext uri="{FF2B5EF4-FFF2-40B4-BE49-F238E27FC236}">
                <a16:creationId xmlns:a16="http://schemas.microsoft.com/office/drawing/2014/main" id="{37C0879D-EDC3-93E8-7CF2-C219D9B281FE}"/>
              </a:ext>
            </a:extLst>
          </p:cNvPr>
          <p:cNvSpPr>
            <a:spLocks noGrp="1"/>
          </p:cNvSpPr>
          <p:nvPr>
            <p:ph type="title" hasCustomPrompt="1"/>
          </p:nvPr>
        </p:nvSpPr>
        <p:spPr>
          <a:xfrm>
            <a:off x="540000" y="0"/>
            <a:ext cx="5912804" cy="742013"/>
          </a:xfrm>
        </p:spPr>
        <p:txBody>
          <a:bodyPr anchor="ctr">
            <a:normAutofit/>
          </a:bodyPr>
          <a:lstStyle>
            <a:lvl1pPr>
              <a:defRPr sz="2000">
                <a:solidFill>
                  <a:schemeClr val="bg1"/>
                </a:solidFill>
              </a:defRPr>
            </a:lvl1pPr>
          </a:lstStyle>
          <a:p>
            <a:r>
              <a:rPr lang="fr-FR"/>
              <a:t>Retour sur les attentes</a:t>
            </a:r>
            <a:endParaRPr lang="en-US"/>
          </a:p>
        </p:txBody>
      </p:sp>
      <p:sp>
        <p:nvSpPr>
          <p:cNvPr id="7" name="Slide Number Placeholder 4">
            <a:extLst>
              <a:ext uri="{FF2B5EF4-FFF2-40B4-BE49-F238E27FC236}">
                <a16:creationId xmlns:a16="http://schemas.microsoft.com/office/drawing/2014/main" id="{6A8765F6-819B-8A22-D5AC-F08B4A0AEECF}"/>
              </a:ext>
            </a:extLst>
          </p:cNvPr>
          <p:cNvSpPr>
            <a:spLocks noGrp="1"/>
          </p:cNvSpPr>
          <p:nvPr>
            <p:ph type="sldNum" sz="quarter" idx="12"/>
          </p:nvPr>
        </p:nvSpPr>
        <p:spPr>
          <a:xfrm>
            <a:off x="539999" y="4659430"/>
            <a:ext cx="4211043" cy="273844"/>
          </a:xfrm>
        </p:spPr>
        <p:txBody>
          <a:bodyPr/>
          <a:lstStyle>
            <a:lvl1pPr algn="l">
              <a:defRPr sz="1400" b="1">
                <a:solidFill>
                  <a:schemeClr val="bg2"/>
                </a:solidFill>
              </a:defRPr>
            </a:lvl1pPr>
          </a:lstStyle>
          <a:p>
            <a:fld id="{C1E48367-6F54-424E-8344-F1406F2B8E02}" type="slidenum">
              <a:rPr lang="fr-FR" smtClean="0"/>
              <a:pPr/>
              <a:t>‹N°›</a:t>
            </a:fld>
            <a:r>
              <a:rPr lang="fr-FR"/>
              <a:t> | Clôture</a:t>
            </a:r>
          </a:p>
        </p:txBody>
      </p:sp>
      <p:sp>
        <p:nvSpPr>
          <p:cNvPr id="2" name="object 18">
            <a:extLst>
              <a:ext uri="{FF2B5EF4-FFF2-40B4-BE49-F238E27FC236}">
                <a16:creationId xmlns:a16="http://schemas.microsoft.com/office/drawing/2014/main" id="{E1A07989-0096-F05E-7999-3EE8061A6CEC}"/>
              </a:ext>
            </a:extLst>
          </p:cNvPr>
          <p:cNvSpPr txBox="1">
            <a:spLocks noGrp="1" noRot="1" noMove="1" noResize="1" noEditPoints="1" noAdjustHandles="1" noChangeArrowheads="1" noChangeShapeType="1"/>
          </p:cNvSpPr>
          <p:nvPr userDrawn="1"/>
        </p:nvSpPr>
        <p:spPr>
          <a:xfrm>
            <a:off x="7118283" y="190896"/>
            <a:ext cx="1902701" cy="382156"/>
          </a:xfrm>
          <a:prstGeom prst="rect">
            <a:avLst/>
          </a:prstGeom>
        </p:spPr>
        <p:txBody>
          <a:bodyPr vert="horz" wrap="square" lIns="0" tIns="12700" rIns="0" bIns="0" rtlCol="0">
            <a:spAutoFit/>
          </a:bodyPr>
          <a:lstStyle/>
          <a:p>
            <a:pPr marL="12700">
              <a:lnSpc>
                <a:spcPct val="100000"/>
              </a:lnSpc>
              <a:spcBef>
                <a:spcPts val="100"/>
              </a:spcBef>
            </a:pPr>
            <a:r>
              <a:rPr lang="fr-FR" sz="1200">
                <a:solidFill>
                  <a:srgbClr val="FFFFFF"/>
                </a:solidFill>
                <a:latin typeface="+mn-lt"/>
                <a:cs typeface="Calibri" panose="020F0502020204030204" pitchFamily="34" charset="0"/>
              </a:rPr>
              <a:t>Les différents types</a:t>
            </a:r>
            <a:br>
              <a:rPr lang="fr-FR" sz="1200">
                <a:solidFill>
                  <a:srgbClr val="FFFFFF"/>
                </a:solidFill>
                <a:latin typeface="+mn-lt"/>
                <a:cs typeface="Calibri" panose="020F0502020204030204" pitchFamily="34" charset="0"/>
              </a:rPr>
            </a:br>
            <a:r>
              <a:rPr lang="fr-FR" sz="1200">
                <a:solidFill>
                  <a:srgbClr val="FFFFFF"/>
                </a:solidFill>
                <a:latin typeface="+mn-lt"/>
                <a:cs typeface="Calibri" panose="020F0502020204030204" pitchFamily="34" charset="0"/>
              </a:rPr>
              <a:t>de handicap</a:t>
            </a:r>
            <a:endParaRPr sz="1200">
              <a:latin typeface="+mn-lt"/>
              <a:cs typeface="Calibri" panose="020F0502020204030204" pitchFamily="34" charset="0"/>
            </a:endParaRPr>
          </a:p>
        </p:txBody>
      </p:sp>
      <p:pic>
        <p:nvPicPr>
          <p:cNvPr id="4" name="Image 3" descr="Une image contenant ciel, différent, plusieurs&#10;&#10;Description générée automatiquement">
            <a:extLst>
              <a:ext uri="{FF2B5EF4-FFF2-40B4-BE49-F238E27FC236}">
                <a16:creationId xmlns:a16="http://schemas.microsoft.com/office/drawing/2014/main" id="{DA40B33C-987F-16CD-048C-C303A2F4A5F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72935" y="762078"/>
            <a:ext cx="6784000" cy="3819199"/>
          </a:xfrm>
          <a:prstGeom prst="rect">
            <a:avLst/>
          </a:prstGeom>
          <a:effectLst>
            <a:reflection blurRad="6350" stA="35000" endPos="6000" dir="5400000" sy="-100000" algn="bl" rotWithShape="0"/>
          </a:effectLst>
        </p:spPr>
      </p:pic>
    </p:spTree>
    <p:custDataLst>
      <p:tags r:id="rId1"/>
    </p:custDataLst>
    <p:extLst>
      <p:ext uri="{BB962C8B-B14F-4D97-AF65-F5344CB8AC3E}">
        <p14:creationId xmlns:p14="http://schemas.microsoft.com/office/powerpoint/2010/main" val="874907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odel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p:nvPr>
        </p:nvSpPr>
        <p:spPr>
          <a:xfrm>
            <a:off x="1712392" y="1009859"/>
            <a:ext cx="6984000" cy="3622863"/>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A29BF95-0CC7-42FE-8A26-2DDDF2289ABF}"/>
              </a:ext>
            </a:extLst>
          </p:cNvPr>
          <p:cNvSpPr>
            <a:spLocks noGrp="1"/>
          </p:cNvSpPr>
          <p:nvPr>
            <p:ph type="dt" sz="half" idx="10"/>
          </p:nvPr>
        </p:nvSpPr>
        <p:spPr>
          <a:xfrm>
            <a:off x="1431700" y="4805244"/>
            <a:ext cx="1042373" cy="270000"/>
          </a:xfrm>
        </p:spPr>
        <p:txBody>
          <a:bodyPr/>
          <a:lstStyle/>
          <a:p>
            <a:endParaRPr lang="fr-FR"/>
          </a:p>
        </p:txBody>
      </p:sp>
      <p:sp>
        <p:nvSpPr>
          <p:cNvPr id="5" name="Espace réservé du pied de page 4">
            <a:extLst>
              <a:ext uri="{FF2B5EF4-FFF2-40B4-BE49-F238E27FC236}">
                <a16:creationId xmlns:a16="http://schemas.microsoft.com/office/drawing/2014/main" id="{3DD82F25-DD09-4ABC-9C2E-FBA99CEDF9CE}"/>
              </a:ext>
            </a:extLst>
          </p:cNvPr>
          <p:cNvSpPr>
            <a:spLocks noGrp="1"/>
          </p:cNvSpPr>
          <p:nvPr>
            <p:ph type="ftr" sz="quarter" idx="11"/>
          </p:nvPr>
        </p:nvSpPr>
        <p:spPr>
          <a:xfrm>
            <a:off x="2664513" y="4805244"/>
            <a:ext cx="3953869" cy="270000"/>
          </a:xfrm>
        </p:spPr>
        <p:txBody>
          <a:bodyPr/>
          <a:lstStyle>
            <a:lvl1pPr>
              <a:defRPr sz="750"/>
            </a:lvl1pPr>
          </a:lstStyle>
          <a:p>
            <a:endParaRPr lang="fr-FR" dirty="0"/>
          </a:p>
        </p:txBody>
      </p:sp>
      <p:sp>
        <p:nvSpPr>
          <p:cNvPr id="6" name="Espace réservé du numéro de diapositive 5">
            <a:extLst>
              <a:ext uri="{FF2B5EF4-FFF2-40B4-BE49-F238E27FC236}">
                <a16:creationId xmlns:a16="http://schemas.microsoft.com/office/drawing/2014/main" id="{DD444A91-2518-442A-B551-9C7B40225555}"/>
              </a:ext>
            </a:extLst>
          </p:cNvPr>
          <p:cNvSpPr>
            <a:spLocks noGrp="1"/>
          </p:cNvSpPr>
          <p:nvPr>
            <p:ph type="sldNum" sz="quarter" idx="12"/>
          </p:nvPr>
        </p:nvSpPr>
        <p:spPr/>
        <p:txBody>
          <a:bodyPr/>
          <a:lstStyle/>
          <a:p>
            <a:fld id="{CAD88D1B-CF5F-403D-AB18-4344A17FAE8C}" type="slidenum">
              <a:rPr lang="fr-FR" smtClean="0"/>
              <a:t>‹N°›</a:t>
            </a:fld>
            <a:endParaRPr lang="fr-FR"/>
          </a:p>
        </p:txBody>
      </p:sp>
      <p:sp>
        <p:nvSpPr>
          <p:cNvPr id="9" name="Espace réservé du texte 8">
            <a:extLst>
              <a:ext uri="{FF2B5EF4-FFF2-40B4-BE49-F238E27FC236}">
                <a16:creationId xmlns:a16="http://schemas.microsoft.com/office/drawing/2014/main" id="{EFED19E8-888C-47DE-A09B-9C7ACA286898}"/>
              </a:ext>
            </a:extLst>
          </p:cNvPr>
          <p:cNvSpPr>
            <a:spLocks noGrp="1"/>
          </p:cNvSpPr>
          <p:nvPr>
            <p:ph type="body" sz="quarter" idx="13" hasCustomPrompt="1"/>
          </p:nvPr>
        </p:nvSpPr>
        <p:spPr>
          <a:xfrm>
            <a:off x="253731" y="199144"/>
            <a:ext cx="1260000" cy="716076"/>
          </a:xfrm>
        </p:spPr>
        <p:txBody>
          <a:bodyPr lIns="0" tIns="0" rIns="0" bIns="0" anchor="ctr"/>
          <a:lstStyle>
            <a:lvl1pPr marL="0" indent="0" algn="l">
              <a:buFont typeface="Arial" panose="020B0604020202020204" pitchFamily="34" charset="0"/>
              <a:buNone/>
              <a:defRPr sz="6000" b="1">
                <a:solidFill>
                  <a:schemeClr val="accent1"/>
                </a:solidFill>
              </a:defRPr>
            </a:lvl1pPr>
          </a:lstStyle>
          <a:p>
            <a:pPr lvl="0"/>
            <a:r>
              <a:rPr lang="fr-FR" dirty="0"/>
              <a:t>N</a:t>
            </a:r>
          </a:p>
        </p:txBody>
      </p:sp>
      <p:sp>
        <p:nvSpPr>
          <p:cNvPr id="7" name="Rectangle 6"/>
          <p:cNvSpPr/>
          <p:nvPr userDrawn="1"/>
        </p:nvSpPr>
        <p:spPr>
          <a:xfrm>
            <a:off x="2474073" y="4805244"/>
            <a:ext cx="190441"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53"/>
          </a:p>
        </p:txBody>
      </p:sp>
    </p:spTree>
    <p:extLst>
      <p:ext uri="{BB962C8B-B14F-4D97-AF65-F5344CB8AC3E}">
        <p14:creationId xmlns:p14="http://schemas.microsoft.com/office/powerpoint/2010/main" val="194622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blank" preserve="1" userDrawn="1">
  <p:cSld name="sous titre 1">
    <p:spTree>
      <p:nvGrpSpPr>
        <p:cNvPr id="1" name=""/>
        <p:cNvGrpSpPr/>
        <p:nvPr/>
      </p:nvGrpSpPr>
      <p:grpSpPr bwMode="auto">
        <a:xfrm>
          <a:off x="0" y="0"/>
          <a:ext cx="0" cy="0"/>
          <a:chOff x="0" y="0"/>
          <a:chExt cx="0" cy="0"/>
        </a:xfrm>
      </p:grpSpPr>
      <p:pic>
        <p:nvPicPr>
          <p:cNvPr id="5" name="bg object 16"/>
          <p:cNvPicPr>
            <a:picLocks noGrp="1" noRot="1" noMove="1" noResize="1" noEditPoints="1" noAdjustHandles="1" noChangeArrowheads="1" noChangeShapeType="1" noCrop="1"/>
          </p:cNvPicPr>
          <p:nvPr userDrawn="1"/>
        </p:nvPicPr>
        <p:blipFill>
          <a:blip r:embed="rId3"/>
          <a:stretch/>
        </p:blipFill>
        <p:spPr bwMode="auto">
          <a:xfrm>
            <a:off x="0" y="589936"/>
            <a:ext cx="9143999" cy="4490606"/>
          </a:xfrm>
          <a:prstGeom prst="rect">
            <a:avLst/>
          </a:prstGeom>
        </p:spPr>
      </p:pic>
      <p:sp>
        <p:nvSpPr>
          <p:cNvPr id="14" name="object 5"/>
          <p:cNvSpPr txBox="1"/>
          <p:nvPr userDrawn="1"/>
        </p:nvSpPr>
        <p:spPr bwMode="auto">
          <a:xfrm>
            <a:off x="1678379" y="2697084"/>
            <a:ext cx="866775" cy="308033"/>
          </a:xfrm>
          <a:prstGeom prst="rect">
            <a:avLst/>
          </a:prstGeom>
        </p:spPr>
        <p:txBody>
          <a:bodyPr vert="horz" wrap="square" lIns="0" tIns="20320" rIns="0" bIns="0" rtlCol="0">
            <a:spAutoFit/>
          </a:bodyPr>
          <a:lstStyle/>
          <a:p>
            <a:pPr marL="216535" marR="5080" indent="-204470">
              <a:lnSpc>
                <a:spcPts val="1050"/>
              </a:lnSpc>
              <a:spcBef>
                <a:spcPts val="160"/>
              </a:spcBef>
              <a:defRPr/>
            </a:pPr>
            <a:r>
              <a:rPr sz="1200" b="1">
                <a:solidFill>
                  <a:srgbClr val="6C00C4"/>
                </a:solidFill>
                <a:latin typeface="+mj-lt"/>
                <a:cs typeface="Verdana"/>
              </a:rPr>
              <a:t>Les</a:t>
            </a:r>
            <a:r>
              <a:rPr sz="1200" b="1" spc="-15">
                <a:solidFill>
                  <a:srgbClr val="6C00C4"/>
                </a:solidFill>
                <a:latin typeface="+mj-lt"/>
                <a:cs typeface="Verdana"/>
              </a:rPr>
              <a:t> </a:t>
            </a:r>
            <a:r>
              <a:rPr sz="1200" b="1" spc="-10">
                <a:solidFill>
                  <a:srgbClr val="6C00C4"/>
                </a:solidFill>
                <a:latin typeface="+mj-lt"/>
                <a:cs typeface="Verdana"/>
              </a:rPr>
              <a:t>solutions emploi</a:t>
            </a:r>
            <a:endParaRPr sz="1200">
              <a:latin typeface="+mj-lt"/>
              <a:cs typeface="Verdana"/>
            </a:endParaRPr>
          </a:p>
        </p:txBody>
      </p:sp>
      <p:sp>
        <p:nvSpPr>
          <p:cNvPr id="15" name="object 7"/>
          <p:cNvSpPr/>
          <p:nvPr userDrawn="1"/>
        </p:nvSpPr>
        <p:spPr bwMode="auto">
          <a:xfrm>
            <a:off x="1819719" y="1995449"/>
            <a:ext cx="576580" cy="629285"/>
          </a:xfrm>
          <a:custGeom>
            <a:avLst/>
            <a:gdLst/>
            <a:ahLst/>
            <a:cxnLst/>
            <a:rect l="l" t="t" r="r" b="b"/>
            <a:pathLst>
              <a:path w="576580" h="629285" extrusionOk="0">
                <a:moveTo>
                  <a:pt x="301840" y="81965"/>
                </a:moveTo>
                <a:lnTo>
                  <a:pt x="298450" y="74993"/>
                </a:lnTo>
                <a:lnTo>
                  <a:pt x="272453" y="65989"/>
                </a:lnTo>
                <a:lnTo>
                  <a:pt x="272453" y="91922"/>
                </a:lnTo>
                <a:lnTo>
                  <a:pt x="258762" y="131432"/>
                </a:lnTo>
                <a:lnTo>
                  <a:pt x="246837" y="127304"/>
                </a:lnTo>
                <a:lnTo>
                  <a:pt x="223227" y="124574"/>
                </a:lnTo>
                <a:lnTo>
                  <a:pt x="203466" y="131991"/>
                </a:lnTo>
                <a:lnTo>
                  <a:pt x="189077" y="146888"/>
                </a:lnTo>
                <a:lnTo>
                  <a:pt x="181559" y="166624"/>
                </a:lnTo>
                <a:lnTo>
                  <a:pt x="181546" y="184340"/>
                </a:lnTo>
                <a:lnTo>
                  <a:pt x="187375" y="199910"/>
                </a:lnTo>
                <a:lnTo>
                  <a:pt x="198501" y="212432"/>
                </a:lnTo>
                <a:lnTo>
                  <a:pt x="214388" y="220980"/>
                </a:lnTo>
                <a:lnTo>
                  <a:pt x="226314" y="225107"/>
                </a:lnTo>
                <a:lnTo>
                  <a:pt x="209905" y="272440"/>
                </a:lnTo>
                <a:lnTo>
                  <a:pt x="152425" y="252526"/>
                </a:lnTo>
                <a:lnTo>
                  <a:pt x="145440" y="255917"/>
                </a:lnTo>
                <a:lnTo>
                  <a:pt x="132156" y="294259"/>
                </a:lnTo>
                <a:lnTo>
                  <a:pt x="126606" y="305066"/>
                </a:lnTo>
                <a:lnTo>
                  <a:pt x="118237" y="312610"/>
                </a:lnTo>
                <a:lnTo>
                  <a:pt x="106921" y="315836"/>
                </a:lnTo>
                <a:lnTo>
                  <a:pt x="92506" y="313740"/>
                </a:lnTo>
                <a:lnTo>
                  <a:pt x="83451" y="307962"/>
                </a:lnTo>
                <a:lnTo>
                  <a:pt x="77546" y="298437"/>
                </a:lnTo>
                <a:lnTo>
                  <a:pt x="75234" y="286918"/>
                </a:lnTo>
                <a:lnTo>
                  <a:pt x="76987" y="275145"/>
                </a:lnTo>
                <a:lnTo>
                  <a:pt x="90271" y="236791"/>
                </a:lnTo>
                <a:lnTo>
                  <a:pt x="86868" y="229819"/>
                </a:lnTo>
                <a:lnTo>
                  <a:pt x="29400" y="209905"/>
                </a:lnTo>
                <a:lnTo>
                  <a:pt x="91935" y="29387"/>
                </a:lnTo>
                <a:lnTo>
                  <a:pt x="272453" y="91922"/>
                </a:lnTo>
                <a:lnTo>
                  <a:pt x="272453" y="65989"/>
                </a:lnTo>
                <a:lnTo>
                  <a:pt x="166801" y="29387"/>
                </a:lnTo>
                <a:lnTo>
                  <a:pt x="81965" y="0"/>
                </a:lnTo>
                <a:lnTo>
                  <a:pt x="74993" y="3390"/>
                </a:lnTo>
                <a:lnTo>
                  <a:pt x="0" y="219862"/>
                </a:lnTo>
                <a:lnTo>
                  <a:pt x="3390" y="226834"/>
                </a:lnTo>
                <a:lnTo>
                  <a:pt x="60871" y="246761"/>
                </a:lnTo>
                <a:lnTo>
                  <a:pt x="53822" y="267119"/>
                </a:lnTo>
                <a:lnTo>
                  <a:pt x="49936" y="288429"/>
                </a:lnTo>
                <a:lnTo>
                  <a:pt x="53301" y="308889"/>
                </a:lnTo>
                <a:lnTo>
                  <a:pt x="64744" y="325970"/>
                </a:lnTo>
                <a:lnTo>
                  <a:pt x="85077" y="337146"/>
                </a:lnTo>
                <a:lnTo>
                  <a:pt x="114261" y="340652"/>
                </a:lnTo>
                <a:lnTo>
                  <a:pt x="134378" y="333476"/>
                </a:lnTo>
                <a:lnTo>
                  <a:pt x="147408" y="319417"/>
                </a:lnTo>
                <a:lnTo>
                  <a:pt x="149059" y="315836"/>
                </a:lnTo>
                <a:lnTo>
                  <a:pt x="155321" y="302285"/>
                </a:lnTo>
                <a:lnTo>
                  <a:pt x="162382" y="281914"/>
                </a:lnTo>
                <a:lnTo>
                  <a:pt x="219875" y="301828"/>
                </a:lnTo>
                <a:lnTo>
                  <a:pt x="226847" y="298437"/>
                </a:lnTo>
                <a:lnTo>
                  <a:pt x="232575" y="281914"/>
                </a:lnTo>
                <a:lnTo>
                  <a:pt x="235851" y="272440"/>
                </a:lnTo>
                <a:lnTo>
                  <a:pt x="255701" y="215150"/>
                </a:lnTo>
                <a:lnTo>
                  <a:pt x="252310" y="208165"/>
                </a:lnTo>
                <a:lnTo>
                  <a:pt x="222415" y="197802"/>
                </a:lnTo>
                <a:lnTo>
                  <a:pt x="211836" y="191503"/>
                </a:lnTo>
                <a:lnTo>
                  <a:pt x="206794" y="183591"/>
                </a:lnTo>
                <a:lnTo>
                  <a:pt x="205384" y="176009"/>
                </a:lnTo>
                <a:lnTo>
                  <a:pt x="205727" y="170688"/>
                </a:lnTo>
                <a:lnTo>
                  <a:pt x="209067" y="161163"/>
                </a:lnTo>
                <a:lnTo>
                  <a:pt x="215785" y="153238"/>
                </a:lnTo>
                <a:lnTo>
                  <a:pt x="225742" y="148971"/>
                </a:lnTo>
                <a:lnTo>
                  <a:pt x="238810" y="150469"/>
                </a:lnTo>
                <a:lnTo>
                  <a:pt x="265391" y="159677"/>
                </a:lnTo>
                <a:lnTo>
                  <a:pt x="268744" y="159486"/>
                </a:lnTo>
                <a:lnTo>
                  <a:pt x="274599" y="156641"/>
                </a:lnTo>
                <a:lnTo>
                  <a:pt x="276847" y="154114"/>
                </a:lnTo>
                <a:lnTo>
                  <a:pt x="278625" y="148971"/>
                </a:lnTo>
                <a:lnTo>
                  <a:pt x="284708" y="131432"/>
                </a:lnTo>
                <a:lnTo>
                  <a:pt x="301840" y="81965"/>
                </a:lnTo>
                <a:close/>
              </a:path>
              <a:path w="576580" h="629285" extrusionOk="0">
                <a:moveTo>
                  <a:pt x="576224" y="160274"/>
                </a:moveTo>
                <a:lnTo>
                  <a:pt x="570725" y="155892"/>
                </a:lnTo>
                <a:lnTo>
                  <a:pt x="552577" y="155892"/>
                </a:lnTo>
                <a:lnTo>
                  <a:pt x="552577" y="179527"/>
                </a:lnTo>
                <a:lnTo>
                  <a:pt x="552577" y="379590"/>
                </a:lnTo>
                <a:lnTo>
                  <a:pt x="552577" y="402551"/>
                </a:lnTo>
                <a:lnTo>
                  <a:pt x="552577" y="605129"/>
                </a:lnTo>
                <a:lnTo>
                  <a:pt x="352958" y="605129"/>
                </a:lnTo>
                <a:lnTo>
                  <a:pt x="352958" y="561632"/>
                </a:lnTo>
                <a:lnTo>
                  <a:pt x="370700" y="561632"/>
                </a:lnTo>
                <a:lnTo>
                  <a:pt x="391363" y="557441"/>
                </a:lnTo>
                <a:lnTo>
                  <a:pt x="408216" y="546023"/>
                </a:lnTo>
                <a:lnTo>
                  <a:pt x="419633" y="529107"/>
                </a:lnTo>
                <a:lnTo>
                  <a:pt x="423951" y="508406"/>
                </a:lnTo>
                <a:lnTo>
                  <a:pt x="419900" y="487019"/>
                </a:lnTo>
                <a:lnTo>
                  <a:pt x="408470" y="469861"/>
                </a:lnTo>
                <a:lnTo>
                  <a:pt x="399440" y="463829"/>
                </a:lnTo>
                <a:lnTo>
                  <a:pt x="399440" y="508406"/>
                </a:lnTo>
                <a:lnTo>
                  <a:pt x="397052" y="519582"/>
                </a:lnTo>
                <a:lnTo>
                  <a:pt x="390893" y="528713"/>
                </a:lnTo>
                <a:lnTo>
                  <a:pt x="381838" y="534873"/>
                </a:lnTo>
                <a:lnTo>
                  <a:pt x="370700" y="537121"/>
                </a:lnTo>
                <a:lnTo>
                  <a:pt x="333946" y="537121"/>
                </a:lnTo>
                <a:lnTo>
                  <a:pt x="328447" y="542607"/>
                </a:lnTo>
                <a:lnTo>
                  <a:pt x="328447" y="605129"/>
                </a:lnTo>
                <a:lnTo>
                  <a:pt x="126974" y="605129"/>
                </a:lnTo>
                <a:lnTo>
                  <a:pt x="126974" y="402551"/>
                </a:lnTo>
                <a:lnTo>
                  <a:pt x="169379" y="402551"/>
                </a:lnTo>
                <a:lnTo>
                  <a:pt x="169379" y="420255"/>
                </a:lnTo>
                <a:lnTo>
                  <a:pt x="172974" y="439826"/>
                </a:lnTo>
                <a:lnTo>
                  <a:pt x="183261" y="456501"/>
                </a:lnTo>
                <a:lnTo>
                  <a:pt x="199555" y="468122"/>
                </a:lnTo>
                <a:lnTo>
                  <a:pt x="221119" y="472465"/>
                </a:lnTo>
                <a:lnTo>
                  <a:pt x="250012" y="466356"/>
                </a:lnTo>
                <a:lnTo>
                  <a:pt x="266649" y="451827"/>
                </a:lnTo>
                <a:lnTo>
                  <a:pt x="267919" y="448995"/>
                </a:lnTo>
                <a:lnTo>
                  <a:pt x="274421" y="434555"/>
                </a:lnTo>
                <a:lnTo>
                  <a:pt x="276669" y="420255"/>
                </a:lnTo>
                <a:lnTo>
                  <a:pt x="276669" y="402551"/>
                </a:lnTo>
                <a:lnTo>
                  <a:pt x="328447" y="402551"/>
                </a:lnTo>
                <a:lnTo>
                  <a:pt x="328447" y="473354"/>
                </a:lnTo>
                <a:lnTo>
                  <a:pt x="333946" y="478853"/>
                </a:lnTo>
                <a:lnTo>
                  <a:pt x="370700" y="478853"/>
                </a:lnTo>
                <a:lnTo>
                  <a:pt x="381914" y="481126"/>
                </a:lnTo>
                <a:lnTo>
                  <a:pt x="391134" y="487387"/>
                </a:lnTo>
                <a:lnTo>
                  <a:pt x="397319" y="496760"/>
                </a:lnTo>
                <a:lnTo>
                  <a:pt x="399440" y="508406"/>
                </a:lnTo>
                <a:lnTo>
                  <a:pt x="399440" y="463829"/>
                </a:lnTo>
                <a:lnTo>
                  <a:pt x="391452" y="458470"/>
                </a:lnTo>
                <a:lnTo>
                  <a:pt x="370700" y="454329"/>
                </a:lnTo>
                <a:lnTo>
                  <a:pt x="352958" y="454329"/>
                </a:lnTo>
                <a:lnTo>
                  <a:pt x="352958" y="402551"/>
                </a:lnTo>
                <a:lnTo>
                  <a:pt x="423799" y="402551"/>
                </a:lnTo>
                <a:lnTo>
                  <a:pt x="429285" y="397065"/>
                </a:lnTo>
                <a:lnTo>
                  <a:pt x="429285" y="360311"/>
                </a:lnTo>
                <a:lnTo>
                  <a:pt x="431380" y="349542"/>
                </a:lnTo>
                <a:lnTo>
                  <a:pt x="437337" y="340360"/>
                </a:lnTo>
                <a:lnTo>
                  <a:pt x="446659" y="333971"/>
                </a:lnTo>
                <a:lnTo>
                  <a:pt x="458838" y="331571"/>
                </a:lnTo>
                <a:lnTo>
                  <a:pt x="470014" y="333844"/>
                </a:lnTo>
                <a:lnTo>
                  <a:pt x="479132" y="340004"/>
                </a:lnTo>
                <a:lnTo>
                  <a:pt x="485292" y="349135"/>
                </a:lnTo>
                <a:lnTo>
                  <a:pt x="487553" y="360311"/>
                </a:lnTo>
                <a:lnTo>
                  <a:pt x="487553" y="397065"/>
                </a:lnTo>
                <a:lnTo>
                  <a:pt x="493039" y="402551"/>
                </a:lnTo>
                <a:lnTo>
                  <a:pt x="552577" y="402551"/>
                </a:lnTo>
                <a:lnTo>
                  <a:pt x="552577" y="379590"/>
                </a:lnTo>
                <a:lnTo>
                  <a:pt x="512064" y="379590"/>
                </a:lnTo>
                <a:lnTo>
                  <a:pt x="512064" y="360311"/>
                </a:lnTo>
                <a:lnTo>
                  <a:pt x="496443" y="323202"/>
                </a:lnTo>
                <a:lnTo>
                  <a:pt x="458838" y="307047"/>
                </a:lnTo>
                <a:lnTo>
                  <a:pt x="437845" y="310654"/>
                </a:lnTo>
                <a:lnTo>
                  <a:pt x="420649" y="322135"/>
                </a:lnTo>
                <a:lnTo>
                  <a:pt x="409016" y="339407"/>
                </a:lnTo>
                <a:lnTo>
                  <a:pt x="404749" y="360311"/>
                </a:lnTo>
                <a:lnTo>
                  <a:pt x="404749" y="379590"/>
                </a:lnTo>
                <a:lnTo>
                  <a:pt x="352958" y="379590"/>
                </a:lnTo>
                <a:lnTo>
                  <a:pt x="352958" y="307213"/>
                </a:lnTo>
                <a:lnTo>
                  <a:pt x="347497" y="301726"/>
                </a:lnTo>
                <a:lnTo>
                  <a:pt x="310743" y="301726"/>
                </a:lnTo>
                <a:lnTo>
                  <a:pt x="299580" y="299478"/>
                </a:lnTo>
                <a:lnTo>
                  <a:pt x="290436" y="293319"/>
                </a:lnTo>
                <a:lnTo>
                  <a:pt x="284276" y="284187"/>
                </a:lnTo>
                <a:lnTo>
                  <a:pt x="282003" y="273011"/>
                </a:lnTo>
                <a:lnTo>
                  <a:pt x="284391" y="260883"/>
                </a:lnTo>
                <a:lnTo>
                  <a:pt x="290753" y="251561"/>
                </a:lnTo>
                <a:lnTo>
                  <a:pt x="299923" y="245579"/>
                </a:lnTo>
                <a:lnTo>
                  <a:pt x="310743" y="243459"/>
                </a:lnTo>
                <a:lnTo>
                  <a:pt x="347497" y="243459"/>
                </a:lnTo>
                <a:lnTo>
                  <a:pt x="352958" y="237959"/>
                </a:lnTo>
                <a:lnTo>
                  <a:pt x="352958" y="179527"/>
                </a:lnTo>
                <a:lnTo>
                  <a:pt x="552577" y="179527"/>
                </a:lnTo>
                <a:lnTo>
                  <a:pt x="552577" y="155892"/>
                </a:lnTo>
                <a:lnTo>
                  <a:pt x="333984" y="155892"/>
                </a:lnTo>
                <a:lnTo>
                  <a:pt x="328447" y="160794"/>
                </a:lnTo>
                <a:lnTo>
                  <a:pt x="328447" y="218935"/>
                </a:lnTo>
                <a:lnTo>
                  <a:pt x="310743" y="218935"/>
                </a:lnTo>
                <a:lnTo>
                  <a:pt x="290512" y="222935"/>
                </a:lnTo>
                <a:lnTo>
                  <a:pt x="273532" y="234111"/>
                </a:lnTo>
                <a:lnTo>
                  <a:pt x="261848" y="251218"/>
                </a:lnTo>
                <a:lnTo>
                  <a:pt x="257492" y="273011"/>
                </a:lnTo>
                <a:lnTo>
                  <a:pt x="261683" y="293712"/>
                </a:lnTo>
                <a:lnTo>
                  <a:pt x="273113" y="310654"/>
                </a:lnTo>
                <a:lnTo>
                  <a:pt x="290029" y="322072"/>
                </a:lnTo>
                <a:lnTo>
                  <a:pt x="310743" y="326263"/>
                </a:lnTo>
                <a:lnTo>
                  <a:pt x="328447" y="326263"/>
                </a:lnTo>
                <a:lnTo>
                  <a:pt x="328447" y="379590"/>
                </a:lnTo>
                <a:lnTo>
                  <a:pt x="257644" y="379590"/>
                </a:lnTo>
                <a:lnTo>
                  <a:pt x="252158" y="383501"/>
                </a:lnTo>
                <a:lnTo>
                  <a:pt x="252158" y="418134"/>
                </a:lnTo>
                <a:lnTo>
                  <a:pt x="249770" y="430580"/>
                </a:lnTo>
                <a:lnTo>
                  <a:pt x="244665" y="440410"/>
                </a:lnTo>
                <a:lnTo>
                  <a:pt x="236131" y="446811"/>
                </a:lnTo>
                <a:lnTo>
                  <a:pt x="223443" y="448995"/>
                </a:lnTo>
                <a:lnTo>
                  <a:pt x="211378" y="446646"/>
                </a:lnTo>
                <a:lnTo>
                  <a:pt x="202044" y="440499"/>
                </a:lnTo>
                <a:lnTo>
                  <a:pt x="196024" y="431406"/>
                </a:lnTo>
                <a:lnTo>
                  <a:pt x="193890" y="420255"/>
                </a:lnTo>
                <a:lnTo>
                  <a:pt x="193890" y="402551"/>
                </a:lnTo>
                <a:lnTo>
                  <a:pt x="193890" y="383501"/>
                </a:lnTo>
                <a:lnTo>
                  <a:pt x="188391" y="379590"/>
                </a:lnTo>
                <a:lnTo>
                  <a:pt x="116471" y="379590"/>
                </a:lnTo>
                <a:lnTo>
                  <a:pt x="107276" y="379628"/>
                </a:lnTo>
                <a:lnTo>
                  <a:pt x="103327" y="385064"/>
                </a:lnTo>
                <a:lnTo>
                  <a:pt x="103327" y="623290"/>
                </a:lnTo>
                <a:lnTo>
                  <a:pt x="107721" y="628777"/>
                </a:lnTo>
                <a:lnTo>
                  <a:pt x="570725" y="628777"/>
                </a:lnTo>
                <a:lnTo>
                  <a:pt x="576224" y="623290"/>
                </a:lnTo>
                <a:lnTo>
                  <a:pt x="576224" y="605129"/>
                </a:lnTo>
                <a:lnTo>
                  <a:pt x="576224" y="379590"/>
                </a:lnTo>
                <a:lnTo>
                  <a:pt x="576224" y="179527"/>
                </a:lnTo>
                <a:lnTo>
                  <a:pt x="576224" y="160274"/>
                </a:lnTo>
                <a:close/>
              </a:path>
            </a:pathLst>
          </a:custGeom>
          <a:solidFill>
            <a:srgbClr val="6C00C4"/>
          </a:solidFill>
        </p:spPr>
        <p:txBody>
          <a:bodyPr wrap="square" lIns="0" tIns="0" rIns="0" bIns="0" rtlCol="0"/>
          <a:lstStyle/>
          <a:p>
            <a:pPr>
              <a:defRPr/>
            </a:pPr>
            <a:endParaRPr/>
          </a:p>
        </p:txBody>
      </p:sp>
      <p:sp>
        <p:nvSpPr>
          <p:cNvPr id="16" name="Rectangle 15"/>
          <p:cNvSpPr/>
          <p:nvPr userDrawn="1"/>
        </p:nvSpPr>
        <p:spPr bwMode="auto">
          <a:xfrm>
            <a:off x="0" y="0"/>
            <a:ext cx="9144000" cy="10176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ustDataLst>
      <p:tags r:id="rId1"/>
    </p:custData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0B16957-E9A0-4685-8B64-9FF08587AB46}"/>
              </a:ext>
            </a:extLst>
          </p:cNvPr>
          <p:cNvSpPr/>
          <p:nvPr userDrawn="1"/>
        </p:nvSpPr>
        <p:spPr>
          <a:xfrm>
            <a:off x="0" y="3062176"/>
            <a:ext cx="9144000" cy="2081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8">
            <a:extLst>
              <a:ext uri="{FF2B5EF4-FFF2-40B4-BE49-F238E27FC236}">
                <a16:creationId xmlns:a16="http://schemas.microsoft.com/office/drawing/2014/main" id="{43556186-7623-41E6-9695-A333D1AD539C}"/>
              </a:ext>
            </a:extLst>
          </p:cNvPr>
          <p:cNvSpPr/>
          <p:nvPr userDrawn="1"/>
        </p:nvSpPr>
        <p:spPr>
          <a:xfrm>
            <a:off x="0" y="0"/>
            <a:ext cx="9144000" cy="4393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3BC059FB-3CFF-4989-9BB5-F1933C51AAAD}"/>
              </a:ext>
            </a:extLst>
          </p:cNvPr>
          <p:cNvSpPr>
            <a:spLocks noGrp="1"/>
          </p:cNvSpPr>
          <p:nvPr>
            <p:ph type="ctrTitle"/>
          </p:nvPr>
        </p:nvSpPr>
        <p:spPr>
          <a:xfrm>
            <a:off x="287080" y="251665"/>
            <a:ext cx="8463516" cy="807992"/>
          </a:xfrm>
        </p:spPr>
        <p:txBody>
          <a:bodyPr anchor="t"/>
          <a:lstStyle>
            <a:lvl1pPr algn="l">
              <a:defRPr sz="3000">
                <a:solidFill>
                  <a:schemeClr val="bg1"/>
                </a:solidFill>
              </a:defRPr>
            </a:lvl1pPr>
          </a:lstStyle>
          <a:p>
            <a:r>
              <a:rPr lang="fr-FR" dirty="0"/>
              <a:t>Modifiez le style du titre</a:t>
            </a:r>
          </a:p>
        </p:txBody>
      </p:sp>
      <p:grpSp>
        <p:nvGrpSpPr>
          <p:cNvPr id="54" name="Groupe 53">
            <a:extLst>
              <a:ext uri="{FF2B5EF4-FFF2-40B4-BE49-F238E27FC236}">
                <a16:creationId xmlns:a16="http://schemas.microsoft.com/office/drawing/2014/main" id="{47C015BE-2D71-4C6B-B68F-1330E9D1BE80}"/>
              </a:ext>
            </a:extLst>
          </p:cNvPr>
          <p:cNvGrpSpPr/>
          <p:nvPr userDrawn="1"/>
        </p:nvGrpSpPr>
        <p:grpSpPr>
          <a:xfrm>
            <a:off x="341993" y="1108331"/>
            <a:ext cx="724086" cy="543065"/>
            <a:chOff x="-944336" y="3242310"/>
            <a:chExt cx="495300" cy="495300"/>
          </a:xfrm>
        </p:grpSpPr>
        <p:sp>
          <p:nvSpPr>
            <p:cNvPr id="55" name="Forme libre : forme 54">
              <a:extLst>
                <a:ext uri="{FF2B5EF4-FFF2-40B4-BE49-F238E27FC236}">
                  <a16:creationId xmlns:a16="http://schemas.microsoft.com/office/drawing/2014/main" id="{6AA35E35-0558-41B1-9A40-E06F41117CE1}"/>
                </a:ext>
              </a:extLst>
            </p:cNvPr>
            <p:cNvSpPr/>
            <p:nvPr/>
          </p:nvSpPr>
          <p:spPr>
            <a:xfrm>
              <a:off x="-944336" y="3242310"/>
              <a:ext cx="495300" cy="495300"/>
            </a:xfrm>
            <a:custGeom>
              <a:avLst/>
              <a:gdLst>
                <a:gd name="connsiteX0" fmla="*/ 247650 w 495300"/>
                <a:gd name="connsiteY0" fmla="*/ 495300 h 495300"/>
                <a:gd name="connsiteX1" fmla="*/ 495300 w 495300"/>
                <a:gd name="connsiteY1" fmla="*/ 247650 h 495300"/>
                <a:gd name="connsiteX2" fmla="*/ 247650 w 495300"/>
                <a:gd name="connsiteY2" fmla="*/ 0 h 495300"/>
                <a:gd name="connsiteX3" fmla="*/ 0 w 495300"/>
                <a:gd name="connsiteY3" fmla="*/ 247650 h 495300"/>
                <a:gd name="connsiteX4" fmla="*/ 247650 w 495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247650" y="495300"/>
                  </a:moveTo>
                  <a:cubicBezTo>
                    <a:pt x="384429" y="495300"/>
                    <a:pt x="495300" y="384420"/>
                    <a:pt x="495300" y="247650"/>
                  </a:cubicBezTo>
                  <a:cubicBezTo>
                    <a:pt x="495300" y="110881"/>
                    <a:pt x="384429" y="0"/>
                    <a:pt x="247650" y="0"/>
                  </a:cubicBezTo>
                  <a:cubicBezTo>
                    <a:pt x="110871" y="0"/>
                    <a:pt x="0" y="110881"/>
                    <a:pt x="0" y="247650"/>
                  </a:cubicBezTo>
                  <a:cubicBezTo>
                    <a:pt x="0" y="384420"/>
                    <a:pt x="110871" y="495300"/>
                    <a:pt x="247650" y="495300"/>
                  </a:cubicBezTo>
                </a:path>
              </a:pathLst>
            </a:custGeom>
            <a:solidFill>
              <a:schemeClr val="bg1"/>
            </a:solidFill>
            <a:ln w="9525" cap="flat">
              <a:noFill/>
              <a:prstDash val="solid"/>
              <a:miter/>
            </a:ln>
          </p:spPr>
          <p:txBody>
            <a:bodyPr rtlCol="0" anchor="ctr"/>
            <a:lstStyle/>
            <a:p>
              <a:endParaRPr lang="fr-FR" sz="1350"/>
            </a:p>
          </p:txBody>
        </p:sp>
        <p:sp>
          <p:nvSpPr>
            <p:cNvPr id="56" name="Forme libre : forme 55">
              <a:extLst>
                <a:ext uri="{FF2B5EF4-FFF2-40B4-BE49-F238E27FC236}">
                  <a16:creationId xmlns:a16="http://schemas.microsoft.com/office/drawing/2014/main" id="{713814DD-3A45-4C36-819E-5C0B4EF4CF69}"/>
                </a:ext>
              </a:extLst>
            </p:cNvPr>
            <p:cNvSpPr/>
            <p:nvPr/>
          </p:nvSpPr>
          <p:spPr>
            <a:xfrm>
              <a:off x="-706241" y="3436191"/>
              <a:ext cx="104775" cy="95250"/>
            </a:xfrm>
            <a:custGeom>
              <a:avLst/>
              <a:gdLst>
                <a:gd name="connsiteX0" fmla="*/ 4383 w 104775"/>
                <a:gd name="connsiteY0" fmla="*/ 94831 h 95250"/>
                <a:gd name="connsiteX1" fmla="*/ 5250 w 104775"/>
                <a:gd name="connsiteY1" fmla="*/ 95032 h 95250"/>
                <a:gd name="connsiteX2" fmla="*/ 12079 w 104775"/>
                <a:gd name="connsiteY2" fmla="*/ 96336 h 95250"/>
                <a:gd name="connsiteX3" fmla="*/ 68429 w 104775"/>
                <a:gd name="connsiteY3" fmla="*/ 97832 h 95250"/>
                <a:gd name="connsiteX4" fmla="*/ 69820 w 104775"/>
                <a:gd name="connsiteY4" fmla="*/ 97822 h 95250"/>
                <a:gd name="connsiteX5" fmla="*/ 86069 w 104775"/>
                <a:gd name="connsiteY5" fmla="*/ 97222 h 95250"/>
                <a:gd name="connsiteX6" fmla="*/ 106310 w 104775"/>
                <a:gd name="connsiteY6" fmla="*/ 95041 h 95250"/>
                <a:gd name="connsiteX7" fmla="*/ 108320 w 104775"/>
                <a:gd name="connsiteY7" fmla="*/ 94698 h 95250"/>
                <a:gd name="connsiteX8" fmla="*/ 108396 w 104775"/>
                <a:gd name="connsiteY8" fmla="*/ 93422 h 95250"/>
                <a:gd name="connsiteX9" fmla="*/ 108434 w 104775"/>
                <a:gd name="connsiteY9" fmla="*/ 92603 h 95250"/>
                <a:gd name="connsiteX10" fmla="*/ 102462 w 104775"/>
                <a:gd name="connsiteY10" fmla="*/ 78706 h 95250"/>
                <a:gd name="connsiteX11" fmla="*/ 93108 w 104775"/>
                <a:gd name="connsiteY11" fmla="*/ 74496 h 95250"/>
                <a:gd name="connsiteX12" fmla="*/ 89308 w 104775"/>
                <a:gd name="connsiteY12" fmla="*/ 73381 h 95250"/>
                <a:gd name="connsiteX13" fmla="*/ 70715 w 104775"/>
                <a:gd name="connsiteY13" fmla="*/ 67523 h 95250"/>
                <a:gd name="connsiteX14" fmla="*/ 63809 w 104775"/>
                <a:gd name="connsiteY14" fmla="*/ 62675 h 95250"/>
                <a:gd name="connsiteX15" fmla="*/ 62657 w 104775"/>
                <a:gd name="connsiteY15" fmla="*/ 61580 h 95250"/>
                <a:gd name="connsiteX16" fmla="*/ 60142 w 104775"/>
                <a:gd name="connsiteY16" fmla="*/ 56046 h 95250"/>
                <a:gd name="connsiteX17" fmla="*/ 63028 w 104775"/>
                <a:gd name="connsiteY17" fmla="*/ 50235 h 95250"/>
                <a:gd name="connsiteX18" fmla="*/ 71982 w 104775"/>
                <a:gd name="connsiteY18" fmla="*/ 37243 h 95250"/>
                <a:gd name="connsiteX19" fmla="*/ 73487 w 104775"/>
                <a:gd name="connsiteY19" fmla="*/ 17050 h 95250"/>
                <a:gd name="connsiteX20" fmla="*/ 53008 w 104775"/>
                <a:gd name="connsiteY20" fmla="*/ 4382 h 95250"/>
                <a:gd name="connsiteX21" fmla="*/ 37158 w 104775"/>
                <a:gd name="connsiteY21" fmla="*/ 23270 h 95250"/>
                <a:gd name="connsiteX22" fmla="*/ 47864 w 104775"/>
                <a:gd name="connsiteY22" fmla="*/ 49902 h 95250"/>
                <a:gd name="connsiteX23" fmla="*/ 50551 w 104775"/>
                <a:gd name="connsiteY23" fmla="*/ 57141 h 95250"/>
                <a:gd name="connsiteX24" fmla="*/ 46817 w 104775"/>
                <a:gd name="connsiteY24" fmla="*/ 63228 h 95250"/>
                <a:gd name="connsiteX25" fmla="*/ 36701 w 104775"/>
                <a:gd name="connsiteY25" fmla="*/ 68952 h 95250"/>
                <a:gd name="connsiteX26" fmla="*/ 22919 w 104775"/>
                <a:gd name="connsiteY26" fmla="*/ 73105 h 95250"/>
                <a:gd name="connsiteX27" fmla="*/ 22137 w 104775"/>
                <a:gd name="connsiteY27" fmla="*/ 73324 h 95250"/>
                <a:gd name="connsiteX28" fmla="*/ 14984 w 104775"/>
                <a:gd name="connsiteY28" fmla="*/ 75391 h 95250"/>
                <a:gd name="connsiteX29" fmla="*/ 6164 w 104775"/>
                <a:gd name="connsiteY29" fmla="*/ 81897 h 95250"/>
                <a:gd name="connsiteX30" fmla="*/ 4383 w 104775"/>
                <a:gd name="connsiteY30" fmla="*/ 94831 h 95250"/>
                <a:gd name="connsiteX31" fmla="*/ 68438 w 104775"/>
                <a:gd name="connsiteY31" fmla="*/ 101937 h 95250"/>
                <a:gd name="connsiteX32" fmla="*/ 11803 w 104775"/>
                <a:gd name="connsiteY32" fmla="*/ 100423 h 95250"/>
                <a:gd name="connsiteX33" fmla="*/ 4297 w 104775"/>
                <a:gd name="connsiteY33" fmla="*/ 99032 h 95250"/>
                <a:gd name="connsiteX34" fmla="*/ 716 w 104775"/>
                <a:gd name="connsiteY34" fmla="*/ 98213 h 95250"/>
                <a:gd name="connsiteX35" fmla="*/ 516 w 104775"/>
                <a:gd name="connsiteY35" fmla="*/ 96813 h 95250"/>
                <a:gd name="connsiteX36" fmla="*/ 2602 w 104775"/>
                <a:gd name="connsiteY36" fmla="*/ 79858 h 95250"/>
                <a:gd name="connsiteX37" fmla="*/ 13803 w 104775"/>
                <a:gd name="connsiteY37" fmla="*/ 71438 h 95250"/>
                <a:gd name="connsiteX38" fmla="*/ 21042 w 104775"/>
                <a:gd name="connsiteY38" fmla="*/ 69343 h 95250"/>
                <a:gd name="connsiteX39" fmla="*/ 21671 w 104775"/>
                <a:gd name="connsiteY39" fmla="*/ 69171 h 95250"/>
                <a:gd name="connsiteX40" fmla="*/ 35396 w 104775"/>
                <a:gd name="connsiteY40" fmla="*/ 65037 h 95250"/>
                <a:gd name="connsiteX41" fmla="*/ 44416 w 104775"/>
                <a:gd name="connsiteY41" fmla="*/ 59884 h 95250"/>
                <a:gd name="connsiteX42" fmla="*/ 46464 w 104775"/>
                <a:gd name="connsiteY42" fmla="*/ 56703 h 95250"/>
                <a:gd name="connsiteX43" fmla="*/ 44817 w 104775"/>
                <a:gd name="connsiteY43" fmla="*/ 52645 h 95250"/>
                <a:gd name="connsiteX44" fmla="*/ 33053 w 104775"/>
                <a:gd name="connsiteY44" fmla="*/ 23242 h 95250"/>
                <a:gd name="connsiteX45" fmla="*/ 52236 w 104775"/>
                <a:gd name="connsiteY45" fmla="*/ 334 h 95250"/>
                <a:gd name="connsiteX46" fmla="*/ 77344 w 104775"/>
                <a:gd name="connsiteY46" fmla="*/ 15612 h 95250"/>
                <a:gd name="connsiteX47" fmla="*/ 75763 w 104775"/>
                <a:gd name="connsiteY47" fmla="*/ 38834 h 95250"/>
                <a:gd name="connsiteX48" fmla="*/ 65705 w 104775"/>
                <a:gd name="connsiteY48" fmla="*/ 53331 h 95250"/>
                <a:gd name="connsiteX49" fmla="*/ 64257 w 104775"/>
                <a:gd name="connsiteY49" fmla="*/ 56084 h 95250"/>
                <a:gd name="connsiteX50" fmla="*/ 65381 w 104775"/>
                <a:gd name="connsiteY50" fmla="*/ 58494 h 95250"/>
                <a:gd name="connsiteX51" fmla="*/ 66695 w 104775"/>
                <a:gd name="connsiteY51" fmla="*/ 59741 h 95250"/>
                <a:gd name="connsiteX52" fmla="*/ 72077 w 104775"/>
                <a:gd name="connsiteY52" fmla="*/ 63647 h 95250"/>
                <a:gd name="connsiteX53" fmla="*/ 90451 w 104775"/>
                <a:gd name="connsiteY53" fmla="*/ 69419 h 95250"/>
                <a:gd name="connsiteX54" fmla="*/ 94270 w 104775"/>
                <a:gd name="connsiteY54" fmla="*/ 70533 h 95250"/>
                <a:gd name="connsiteX55" fmla="*/ 105034 w 104775"/>
                <a:gd name="connsiteY55" fmla="*/ 75496 h 95250"/>
                <a:gd name="connsiteX56" fmla="*/ 112539 w 104775"/>
                <a:gd name="connsiteY56" fmla="*/ 92765 h 95250"/>
                <a:gd name="connsiteX57" fmla="*/ 112520 w 104775"/>
                <a:gd name="connsiteY57" fmla="*/ 93365 h 95250"/>
                <a:gd name="connsiteX58" fmla="*/ 112292 w 104775"/>
                <a:gd name="connsiteY58" fmla="*/ 96622 h 95250"/>
                <a:gd name="connsiteX59" fmla="*/ 112111 w 104775"/>
                <a:gd name="connsiteY59" fmla="*/ 97965 h 95250"/>
                <a:gd name="connsiteX60" fmla="*/ 110825 w 104775"/>
                <a:gd name="connsiteY60" fmla="*/ 98327 h 95250"/>
                <a:gd name="connsiteX61" fmla="*/ 106986 w 104775"/>
                <a:gd name="connsiteY61" fmla="*/ 99089 h 95250"/>
                <a:gd name="connsiteX62" fmla="*/ 86403 w 104775"/>
                <a:gd name="connsiteY62" fmla="*/ 101318 h 95250"/>
                <a:gd name="connsiteX63" fmla="*/ 69886 w 104775"/>
                <a:gd name="connsiteY63" fmla="*/ 101937 h 95250"/>
                <a:gd name="connsiteX64" fmla="*/ 68438 w 104775"/>
                <a:gd name="connsiteY64" fmla="*/ 10193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4775" h="95250">
                  <a:moveTo>
                    <a:pt x="4383" y="94831"/>
                  </a:moveTo>
                  <a:lnTo>
                    <a:pt x="5250" y="95032"/>
                  </a:lnTo>
                  <a:cubicBezTo>
                    <a:pt x="7450" y="95574"/>
                    <a:pt x="9898" y="96184"/>
                    <a:pt x="12079" y="96336"/>
                  </a:cubicBezTo>
                  <a:cubicBezTo>
                    <a:pt x="25195" y="97213"/>
                    <a:pt x="60228" y="97832"/>
                    <a:pt x="68429" y="97832"/>
                  </a:cubicBezTo>
                  <a:lnTo>
                    <a:pt x="69820" y="97822"/>
                  </a:lnTo>
                  <a:cubicBezTo>
                    <a:pt x="74896" y="97737"/>
                    <a:pt x="80678" y="97651"/>
                    <a:pt x="86069" y="97222"/>
                  </a:cubicBezTo>
                  <a:cubicBezTo>
                    <a:pt x="92384" y="96727"/>
                    <a:pt x="99547" y="96184"/>
                    <a:pt x="106310" y="95041"/>
                  </a:cubicBezTo>
                  <a:cubicBezTo>
                    <a:pt x="106939" y="94927"/>
                    <a:pt x="107691" y="94812"/>
                    <a:pt x="108320" y="94698"/>
                  </a:cubicBezTo>
                  <a:cubicBezTo>
                    <a:pt x="108358" y="94279"/>
                    <a:pt x="108386" y="93850"/>
                    <a:pt x="108396" y="93422"/>
                  </a:cubicBezTo>
                  <a:lnTo>
                    <a:pt x="108434" y="92603"/>
                  </a:lnTo>
                  <a:cubicBezTo>
                    <a:pt x="108701" y="86621"/>
                    <a:pt x="106805" y="82201"/>
                    <a:pt x="102462" y="78706"/>
                  </a:cubicBezTo>
                  <a:cubicBezTo>
                    <a:pt x="99842" y="76582"/>
                    <a:pt x="96394" y="75467"/>
                    <a:pt x="93108" y="74496"/>
                  </a:cubicBezTo>
                  <a:lnTo>
                    <a:pt x="89308" y="73381"/>
                  </a:lnTo>
                  <a:cubicBezTo>
                    <a:pt x="83536" y="71686"/>
                    <a:pt x="76982" y="69781"/>
                    <a:pt x="70715" y="67523"/>
                  </a:cubicBezTo>
                  <a:cubicBezTo>
                    <a:pt x="67667" y="66447"/>
                    <a:pt x="65533" y="64361"/>
                    <a:pt x="63809" y="62675"/>
                  </a:cubicBezTo>
                  <a:cubicBezTo>
                    <a:pt x="63428" y="62304"/>
                    <a:pt x="63057" y="61932"/>
                    <a:pt x="62657" y="61580"/>
                  </a:cubicBezTo>
                  <a:cubicBezTo>
                    <a:pt x="61009" y="60113"/>
                    <a:pt x="60123" y="58141"/>
                    <a:pt x="60142" y="56046"/>
                  </a:cubicBezTo>
                  <a:cubicBezTo>
                    <a:pt x="60171" y="53855"/>
                    <a:pt x="61209" y="51788"/>
                    <a:pt x="63028" y="50235"/>
                  </a:cubicBezTo>
                  <a:cubicBezTo>
                    <a:pt x="66686" y="47054"/>
                    <a:pt x="69620" y="42806"/>
                    <a:pt x="71982" y="37243"/>
                  </a:cubicBezTo>
                  <a:cubicBezTo>
                    <a:pt x="75268" y="29547"/>
                    <a:pt x="75754" y="23137"/>
                    <a:pt x="73487" y="17050"/>
                  </a:cubicBezTo>
                  <a:cubicBezTo>
                    <a:pt x="70267" y="8383"/>
                    <a:pt x="61276" y="2820"/>
                    <a:pt x="53008" y="4382"/>
                  </a:cubicBezTo>
                  <a:cubicBezTo>
                    <a:pt x="44140" y="6078"/>
                    <a:pt x="37177" y="14374"/>
                    <a:pt x="37158" y="23270"/>
                  </a:cubicBezTo>
                  <a:cubicBezTo>
                    <a:pt x="37139" y="33138"/>
                    <a:pt x="40749" y="42101"/>
                    <a:pt x="47864" y="49902"/>
                  </a:cubicBezTo>
                  <a:cubicBezTo>
                    <a:pt x="49893" y="52140"/>
                    <a:pt x="50836" y="54645"/>
                    <a:pt x="50551" y="57141"/>
                  </a:cubicBezTo>
                  <a:cubicBezTo>
                    <a:pt x="50379" y="58808"/>
                    <a:pt x="49617" y="61227"/>
                    <a:pt x="46817" y="63228"/>
                  </a:cubicBezTo>
                  <a:cubicBezTo>
                    <a:pt x="43940" y="65314"/>
                    <a:pt x="40559" y="67628"/>
                    <a:pt x="36701" y="68952"/>
                  </a:cubicBezTo>
                  <a:cubicBezTo>
                    <a:pt x="32110" y="70505"/>
                    <a:pt x="27433" y="71829"/>
                    <a:pt x="22919" y="73105"/>
                  </a:cubicBezTo>
                  <a:lnTo>
                    <a:pt x="22137" y="73324"/>
                  </a:lnTo>
                  <a:cubicBezTo>
                    <a:pt x="19747" y="73981"/>
                    <a:pt x="17356" y="74667"/>
                    <a:pt x="14984" y="75391"/>
                  </a:cubicBezTo>
                  <a:cubicBezTo>
                    <a:pt x="10812" y="76648"/>
                    <a:pt x="7926" y="78763"/>
                    <a:pt x="6164" y="81897"/>
                  </a:cubicBezTo>
                  <a:cubicBezTo>
                    <a:pt x="4250" y="85259"/>
                    <a:pt x="3716" y="89193"/>
                    <a:pt x="4383" y="94831"/>
                  </a:cubicBezTo>
                  <a:moveTo>
                    <a:pt x="68438" y="101937"/>
                  </a:moveTo>
                  <a:cubicBezTo>
                    <a:pt x="60190" y="101937"/>
                    <a:pt x="24985" y="101308"/>
                    <a:pt x="11803" y="100423"/>
                  </a:cubicBezTo>
                  <a:cubicBezTo>
                    <a:pt x="9260" y="100242"/>
                    <a:pt x="6612" y="99594"/>
                    <a:pt x="4297" y="99032"/>
                  </a:cubicBezTo>
                  <a:lnTo>
                    <a:pt x="716" y="98213"/>
                  </a:lnTo>
                  <a:lnTo>
                    <a:pt x="516" y="96813"/>
                  </a:lnTo>
                  <a:cubicBezTo>
                    <a:pt x="-580" y="89450"/>
                    <a:pt x="49" y="84383"/>
                    <a:pt x="2602" y="79858"/>
                  </a:cubicBezTo>
                  <a:cubicBezTo>
                    <a:pt x="4916" y="75762"/>
                    <a:pt x="8583" y="73010"/>
                    <a:pt x="13803" y="71438"/>
                  </a:cubicBezTo>
                  <a:cubicBezTo>
                    <a:pt x="16203" y="70724"/>
                    <a:pt x="18623" y="70038"/>
                    <a:pt x="21042" y="69343"/>
                  </a:cubicBezTo>
                  <a:lnTo>
                    <a:pt x="21671" y="69171"/>
                  </a:lnTo>
                  <a:cubicBezTo>
                    <a:pt x="26281" y="67857"/>
                    <a:pt x="30900" y="66561"/>
                    <a:pt x="35396" y="65037"/>
                  </a:cubicBezTo>
                  <a:cubicBezTo>
                    <a:pt x="38701" y="63923"/>
                    <a:pt x="41654" y="61875"/>
                    <a:pt x="44416" y="59884"/>
                  </a:cubicBezTo>
                  <a:cubicBezTo>
                    <a:pt x="45664" y="58989"/>
                    <a:pt x="46341" y="57922"/>
                    <a:pt x="46464" y="56703"/>
                  </a:cubicBezTo>
                  <a:cubicBezTo>
                    <a:pt x="46607" y="55369"/>
                    <a:pt x="46064" y="54017"/>
                    <a:pt x="44817" y="52645"/>
                  </a:cubicBezTo>
                  <a:cubicBezTo>
                    <a:pt x="36996" y="44063"/>
                    <a:pt x="33044" y="34176"/>
                    <a:pt x="33053" y="23242"/>
                  </a:cubicBezTo>
                  <a:cubicBezTo>
                    <a:pt x="33082" y="12440"/>
                    <a:pt x="41511" y="2372"/>
                    <a:pt x="52236" y="334"/>
                  </a:cubicBezTo>
                  <a:cubicBezTo>
                    <a:pt x="62438" y="-1609"/>
                    <a:pt x="73458" y="5115"/>
                    <a:pt x="77344" y="15612"/>
                  </a:cubicBezTo>
                  <a:cubicBezTo>
                    <a:pt x="79992" y="22746"/>
                    <a:pt x="79497" y="30119"/>
                    <a:pt x="75763" y="38834"/>
                  </a:cubicBezTo>
                  <a:cubicBezTo>
                    <a:pt x="73144" y="44978"/>
                    <a:pt x="69858" y="49721"/>
                    <a:pt x="65705" y="53331"/>
                  </a:cubicBezTo>
                  <a:cubicBezTo>
                    <a:pt x="64771" y="54112"/>
                    <a:pt x="64276" y="55093"/>
                    <a:pt x="64257" y="56084"/>
                  </a:cubicBezTo>
                  <a:cubicBezTo>
                    <a:pt x="64248" y="56989"/>
                    <a:pt x="64629" y="57827"/>
                    <a:pt x="65381" y="58494"/>
                  </a:cubicBezTo>
                  <a:cubicBezTo>
                    <a:pt x="65800" y="58865"/>
                    <a:pt x="66257" y="59303"/>
                    <a:pt x="66695" y="59741"/>
                  </a:cubicBezTo>
                  <a:cubicBezTo>
                    <a:pt x="68191" y="61208"/>
                    <a:pt x="69886" y="62856"/>
                    <a:pt x="72077" y="63647"/>
                  </a:cubicBezTo>
                  <a:cubicBezTo>
                    <a:pt x="78259" y="65856"/>
                    <a:pt x="84736" y="67761"/>
                    <a:pt x="90451" y="69419"/>
                  </a:cubicBezTo>
                  <a:lnTo>
                    <a:pt x="94270" y="70533"/>
                  </a:lnTo>
                  <a:cubicBezTo>
                    <a:pt x="97795" y="71571"/>
                    <a:pt x="101833" y="72905"/>
                    <a:pt x="105034" y="75496"/>
                  </a:cubicBezTo>
                  <a:cubicBezTo>
                    <a:pt x="110415" y="79830"/>
                    <a:pt x="112873" y="85478"/>
                    <a:pt x="112539" y="92765"/>
                  </a:cubicBezTo>
                  <a:lnTo>
                    <a:pt x="112520" y="93365"/>
                  </a:lnTo>
                  <a:cubicBezTo>
                    <a:pt x="112444" y="94755"/>
                    <a:pt x="112387" y="95946"/>
                    <a:pt x="112292" y="96622"/>
                  </a:cubicBezTo>
                  <a:lnTo>
                    <a:pt x="112111" y="97965"/>
                  </a:lnTo>
                  <a:lnTo>
                    <a:pt x="110825" y="98327"/>
                  </a:lnTo>
                  <a:cubicBezTo>
                    <a:pt x="109968" y="98575"/>
                    <a:pt x="108282" y="98889"/>
                    <a:pt x="106986" y="99089"/>
                  </a:cubicBezTo>
                  <a:cubicBezTo>
                    <a:pt x="100052" y="100261"/>
                    <a:pt x="92803" y="100832"/>
                    <a:pt x="86403" y="101318"/>
                  </a:cubicBezTo>
                  <a:cubicBezTo>
                    <a:pt x="80869" y="101756"/>
                    <a:pt x="75039" y="101861"/>
                    <a:pt x="69886" y="101937"/>
                  </a:cubicBezTo>
                  <a:lnTo>
                    <a:pt x="68438" y="101937"/>
                  </a:lnTo>
                  <a:close/>
                </a:path>
              </a:pathLst>
            </a:custGeom>
            <a:solidFill>
              <a:schemeClr val="tx2"/>
            </a:solidFill>
            <a:ln w="9525" cap="flat">
              <a:noFill/>
              <a:prstDash val="solid"/>
              <a:miter/>
            </a:ln>
          </p:spPr>
          <p:txBody>
            <a:bodyPr rtlCol="0" anchor="ctr"/>
            <a:lstStyle/>
            <a:p>
              <a:endParaRPr lang="fr-FR" sz="1350"/>
            </a:p>
          </p:txBody>
        </p:sp>
        <p:sp>
          <p:nvSpPr>
            <p:cNvPr id="57" name="Forme libre : forme 56">
              <a:extLst>
                <a:ext uri="{FF2B5EF4-FFF2-40B4-BE49-F238E27FC236}">
                  <a16:creationId xmlns:a16="http://schemas.microsoft.com/office/drawing/2014/main" id="{5E7239BB-35D9-4069-A7C1-ECD546F5C9FF}"/>
                </a:ext>
              </a:extLst>
            </p:cNvPr>
            <p:cNvSpPr/>
            <p:nvPr/>
          </p:nvSpPr>
          <p:spPr>
            <a:xfrm>
              <a:off x="-798481" y="3436762"/>
              <a:ext cx="104775" cy="95250"/>
            </a:xfrm>
            <a:custGeom>
              <a:avLst/>
              <a:gdLst>
                <a:gd name="connsiteX0" fmla="*/ 4383 w 104775"/>
                <a:gd name="connsiteY0" fmla="*/ 94831 h 95250"/>
                <a:gd name="connsiteX1" fmla="*/ 5240 w 104775"/>
                <a:gd name="connsiteY1" fmla="*/ 95031 h 95250"/>
                <a:gd name="connsiteX2" fmla="*/ 12070 w 104775"/>
                <a:gd name="connsiteY2" fmla="*/ 96336 h 95250"/>
                <a:gd name="connsiteX3" fmla="*/ 68419 w 104775"/>
                <a:gd name="connsiteY3" fmla="*/ 97832 h 95250"/>
                <a:gd name="connsiteX4" fmla="*/ 69829 w 104775"/>
                <a:gd name="connsiteY4" fmla="*/ 97822 h 95250"/>
                <a:gd name="connsiteX5" fmla="*/ 86069 w 104775"/>
                <a:gd name="connsiteY5" fmla="*/ 97222 h 95250"/>
                <a:gd name="connsiteX6" fmla="*/ 106310 w 104775"/>
                <a:gd name="connsiteY6" fmla="*/ 95031 h 95250"/>
                <a:gd name="connsiteX7" fmla="*/ 108329 w 104775"/>
                <a:gd name="connsiteY7" fmla="*/ 94679 h 95250"/>
                <a:gd name="connsiteX8" fmla="*/ 108367 w 104775"/>
                <a:gd name="connsiteY8" fmla="*/ 93784 h 95250"/>
                <a:gd name="connsiteX9" fmla="*/ 108424 w 104775"/>
                <a:gd name="connsiteY9" fmla="*/ 92593 h 95250"/>
                <a:gd name="connsiteX10" fmla="*/ 102452 w 104775"/>
                <a:gd name="connsiteY10" fmla="*/ 78696 h 95250"/>
                <a:gd name="connsiteX11" fmla="*/ 93099 w 104775"/>
                <a:gd name="connsiteY11" fmla="*/ 74486 h 95250"/>
                <a:gd name="connsiteX12" fmla="*/ 89289 w 104775"/>
                <a:gd name="connsiteY12" fmla="*/ 73372 h 95250"/>
                <a:gd name="connsiteX13" fmla="*/ 70705 w 104775"/>
                <a:gd name="connsiteY13" fmla="*/ 67523 h 95250"/>
                <a:gd name="connsiteX14" fmla="*/ 63800 w 104775"/>
                <a:gd name="connsiteY14" fmla="*/ 62666 h 95250"/>
                <a:gd name="connsiteX15" fmla="*/ 62628 w 104775"/>
                <a:gd name="connsiteY15" fmla="*/ 61570 h 95250"/>
                <a:gd name="connsiteX16" fmla="*/ 60133 w 104775"/>
                <a:gd name="connsiteY16" fmla="*/ 56046 h 95250"/>
                <a:gd name="connsiteX17" fmla="*/ 63019 w 104775"/>
                <a:gd name="connsiteY17" fmla="*/ 50235 h 95250"/>
                <a:gd name="connsiteX18" fmla="*/ 71972 w 104775"/>
                <a:gd name="connsiteY18" fmla="*/ 37243 h 95250"/>
                <a:gd name="connsiteX19" fmla="*/ 73477 w 104775"/>
                <a:gd name="connsiteY19" fmla="*/ 17041 h 95250"/>
                <a:gd name="connsiteX20" fmla="*/ 52989 w 104775"/>
                <a:gd name="connsiteY20" fmla="*/ 4382 h 95250"/>
                <a:gd name="connsiteX21" fmla="*/ 37149 w 104775"/>
                <a:gd name="connsiteY21" fmla="*/ 23270 h 95250"/>
                <a:gd name="connsiteX22" fmla="*/ 47845 w 104775"/>
                <a:gd name="connsiteY22" fmla="*/ 49902 h 95250"/>
                <a:gd name="connsiteX23" fmla="*/ 50551 w 104775"/>
                <a:gd name="connsiteY23" fmla="*/ 57141 h 95250"/>
                <a:gd name="connsiteX24" fmla="*/ 46817 w 104775"/>
                <a:gd name="connsiteY24" fmla="*/ 63228 h 95250"/>
                <a:gd name="connsiteX25" fmla="*/ 36701 w 104775"/>
                <a:gd name="connsiteY25" fmla="*/ 68943 h 95250"/>
                <a:gd name="connsiteX26" fmla="*/ 22919 w 104775"/>
                <a:gd name="connsiteY26" fmla="*/ 73095 h 95250"/>
                <a:gd name="connsiteX27" fmla="*/ 22137 w 104775"/>
                <a:gd name="connsiteY27" fmla="*/ 73315 h 95250"/>
                <a:gd name="connsiteX28" fmla="*/ 14984 w 104775"/>
                <a:gd name="connsiteY28" fmla="*/ 75381 h 95250"/>
                <a:gd name="connsiteX29" fmla="*/ 6164 w 104775"/>
                <a:gd name="connsiteY29" fmla="*/ 81897 h 95250"/>
                <a:gd name="connsiteX30" fmla="*/ 4383 w 104775"/>
                <a:gd name="connsiteY30" fmla="*/ 94831 h 95250"/>
                <a:gd name="connsiteX31" fmla="*/ 68439 w 104775"/>
                <a:gd name="connsiteY31" fmla="*/ 101937 h 95250"/>
                <a:gd name="connsiteX32" fmla="*/ 11803 w 104775"/>
                <a:gd name="connsiteY32" fmla="*/ 100423 h 95250"/>
                <a:gd name="connsiteX33" fmla="*/ 4297 w 104775"/>
                <a:gd name="connsiteY33" fmla="*/ 99032 h 95250"/>
                <a:gd name="connsiteX34" fmla="*/ 725 w 104775"/>
                <a:gd name="connsiteY34" fmla="*/ 98203 h 95250"/>
                <a:gd name="connsiteX35" fmla="*/ 516 w 104775"/>
                <a:gd name="connsiteY35" fmla="*/ 96813 h 95250"/>
                <a:gd name="connsiteX36" fmla="*/ 2602 w 104775"/>
                <a:gd name="connsiteY36" fmla="*/ 79849 h 95250"/>
                <a:gd name="connsiteX37" fmla="*/ 13803 w 104775"/>
                <a:gd name="connsiteY37" fmla="*/ 71438 h 95250"/>
                <a:gd name="connsiteX38" fmla="*/ 21023 w 104775"/>
                <a:gd name="connsiteY38" fmla="*/ 69343 h 95250"/>
                <a:gd name="connsiteX39" fmla="*/ 21661 w 104775"/>
                <a:gd name="connsiteY39" fmla="*/ 69162 h 95250"/>
                <a:gd name="connsiteX40" fmla="*/ 35396 w 104775"/>
                <a:gd name="connsiteY40" fmla="*/ 65028 h 95250"/>
                <a:gd name="connsiteX41" fmla="*/ 44426 w 104775"/>
                <a:gd name="connsiteY41" fmla="*/ 59884 h 95250"/>
                <a:gd name="connsiteX42" fmla="*/ 46474 w 104775"/>
                <a:gd name="connsiteY42" fmla="*/ 56693 h 95250"/>
                <a:gd name="connsiteX43" fmla="*/ 44826 w 104775"/>
                <a:gd name="connsiteY43" fmla="*/ 52636 h 95250"/>
                <a:gd name="connsiteX44" fmla="*/ 33053 w 104775"/>
                <a:gd name="connsiteY44" fmla="*/ 23242 h 95250"/>
                <a:gd name="connsiteX45" fmla="*/ 52236 w 104775"/>
                <a:gd name="connsiteY45" fmla="*/ 334 h 95250"/>
                <a:gd name="connsiteX46" fmla="*/ 77335 w 104775"/>
                <a:gd name="connsiteY46" fmla="*/ 15603 h 95250"/>
                <a:gd name="connsiteX47" fmla="*/ 75754 w 104775"/>
                <a:gd name="connsiteY47" fmla="*/ 38824 h 95250"/>
                <a:gd name="connsiteX48" fmla="*/ 65705 w 104775"/>
                <a:gd name="connsiteY48" fmla="*/ 53322 h 95250"/>
                <a:gd name="connsiteX49" fmla="*/ 64257 w 104775"/>
                <a:gd name="connsiteY49" fmla="*/ 56065 h 95250"/>
                <a:gd name="connsiteX50" fmla="*/ 65381 w 104775"/>
                <a:gd name="connsiteY50" fmla="*/ 58494 h 95250"/>
                <a:gd name="connsiteX51" fmla="*/ 66686 w 104775"/>
                <a:gd name="connsiteY51" fmla="*/ 59732 h 95250"/>
                <a:gd name="connsiteX52" fmla="*/ 72087 w 104775"/>
                <a:gd name="connsiteY52" fmla="*/ 63637 h 95250"/>
                <a:gd name="connsiteX53" fmla="*/ 90451 w 104775"/>
                <a:gd name="connsiteY53" fmla="*/ 69409 h 95250"/>
                <a:gd name="connsiteX54" fmla="*/ 94280 w 104775"/>
                <a:gd name="connsiteY54" fmla="*/ 70524 h 95250"/>
                <a:gd name="connsiteX55" fmla="*/ 105024 w 104775"/>
                <a:gd name="connsiteY55" fmla="*/ 75477 h 95250"/>
                <a:gd name="connsiteX56" fmla="*/ 112530 w 104775"/>
                <a:gd name="connsiteY56" fmla="*/ 92746 h 95250"/>
                <a:gd name="connsiteX57" fmla="*/ 112482 w 104775"/>
                <a:gd name="connsiteY57" fmla="*/ 93984 h 95250"/>
                <a:gd name="connsiteX58" fmla="*/ 112292 w 104775"/>
                <a:gd name="connsiteY58" fmla="*/ 96575 h 95250"/>
                <a:gd name="connsiteX59" fmla="*/ 112120 w 104775"/>
                <a:gd name="connsiteY59" fmla="*/ 97927 h 95250"/>
                <a:gd name="connsiteX60" fmla="*/ 110806 w 104775"/>
                <a:gd name="connsiteY60" fmla="*/ 98299 h 95250"/>
                <a:gd name="connsiteX61" fmla="*/ 106986 w 104775"/>
                <a:gd name="connsiteY61" fmla="*/ 99051 h 95250"/>
                <a:gd name="connsiteX62" fmla="*/ 86393 w 104775"/>
                <a:gd name="connsiteY62" fmla="*/ 101289 h 95250"/>
                <a:gd name="connsiteX63" fmla="*/ 69867 w 104775"/>
                <a:gd name="connsiteY63" fmla="*/ 101909 h 95250"/>
                <a:gd name="connsiteX64" fmla="*/ 68439 w 104775"/>
                <a:gd name="connsiteY64" fmla="*/ 10193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4775" h="95250">
                  <a:moveTo>
                    <a:pt x="4383" y="94831"/>
                  </a:moveTo>
                  <a:lnTo>
                    <a:pt x="5240" y="95031"/>
                  </a:lnTo>
                  <a:cubicBezTo>
                    <a:pt x="7879" y="95679"/>
                    <a:pt x="10041" y="96194"/>
                    <a:pt x="12070" y="96336"/>
                  </a:cubicBezTo>
                  <a:cubicBezTo>
                    <a:pt x="25176" y="97213"/>
                    <a:pt x="60228" y="97832"/>
                    <a:pt x="68419" y="97832"/>
                  </a:cubicBezTo>
                  <a:lnTo>
                    <a:pt x="69829" y="97822"/>
                  </a:lnTo>
                  <a:cubicBezTo>
                    <a:pt x="74896" y="97737"/>
                    <a:pt x="80669" y="97641"/>
                    <a:pt x="86069" y="97222"/>
                  </a:cubicBezTo>
                  <a:cubicBezTo>
                    <a:pt x="92394" y="96717"/>
                    <a:pt x="99566" y="96175"/>
                    <a:pt x="106310" y="95031"/>
                  </a:cubicBezTo>
                  <a:cubicBezTo>
                    <a:pt x="106939" y="94927"/>
                    <a:pt x="107672" y="94812"/>
                    <a:pt x="108329" y="94679"/>
                  </a:cubicBezTo>
                  <a:cubicBezTo>
                    <a:pt x="108339" y="94403"/>
                    <a:pt x="108348" y="94098"/>
                    <a:pt x="108367" y="93784"/>
                  </a:cubicBezTo>
                  <a:lnTo>
                    <a:pt x="108424" y="92593"/>
                  </a:lnTo>
                  <a:cubicBezTo>
                    <a:pt x="108701" y="86621"/>
                    <a:pt x="106805" y="82192"/>
                    <a:pt x="102452" y="78696"/>
                  </a:cubicBezTo>
                  <a:cubicBezTo>
                    <a:pt x="99823" y="76572"/>
                    <a:pt x="96385" y="75458"/>
                    <a:pt x="93099" y="74486"/>
                  </a:cubicBezTo>
                  <a:lnTo>
                    <a:pt x="89289" y="73372"/>
                  </a:lnTo>
                  <a:cubicBezTo>
                    <a:pt x="83831" y="71781"/>
                    <a:pt x="77049" y="69800"/>
                    <a:pt x="70705" y="67523"/>
                  </a:cubicBezTo>
                  <a:cubicBezTo>
                    <a:pt x="67648" y="66456"/>
                    <a:pt x="65514" y="64361"/>
                    <a:pt x="63800" y="62666"/>
                  </a:cubicBezTo>
                  <a:cubicBezTo>
                    <a:pt x="63419" y="62285"/>
                    <a:pt x="63028" y="61923"/>
                    <a:pt x="62628" y="61570"/>
                  </a:cubicBezTo>
                  <a:cubicBezTo>
                    <a:pt x="60999" y="60103"/>
                    <a:pt x="60114" y="58141"/>
                    <a:pt x="60133" y="56046"/>
                  </a:cubicBezTo>
                  <a:cubicBezTo>
                    <a:pt x="60161" y="53845"/>
                    <a:pt x="61199" y="51778"/>
                    <a:pt x="63019" y="50235"/>
                  </a:cubicBezTo>
                  <a:cubicBezTo>
                    <a:pt x="66667" y="47045"/>
                    <a:pt x="69610" y="42806"/>
                    <a:pt x="71972" y="37243"/>
                  </a:cubicBezTo>
                  <a:cubicBezTo>
                    <a:pt x="75258" y="29557"/>
                    <a:pt x="75735" y="23146"/>
                    <a:pt x="73477" y="17041"/>
                  </a:cubicBezTo>
                  <a:cubicBezTo>
                    <a:pt x="70267" y="8383"/>
                    <a:pt x="61257" y="2810"/>
                    <a:pt x="52989" y="4382"/>
                  </a:cubicBezTo>
                  <a:cubicBezTo>
                    <a:pt x="44131" y="6068"/>
                    <a:pt x="37168" y="14364"/>
                    <a:pt x="37149" y="23270"/>
                  </a:cubicBezTo>
                  <a:cubicBezTo>
                    <a:pt x="37139" y="33129"/>
                    <a:pt x="40740" y="42092"/>
                    <a:pt x="47845" y="49902"/>
                  </a:cubicBezTo>
                  <a:cubicBezTo>
                    <a:pt x="49884" y="52150"/>
                    <a:pt x="50817" y="54655"/>
                    <a:pt x="50551" y="57141"/>
                  </a:cubicBezTo>
                  <a:cubicBezTo>
                    <a:pt x="50379" y="58798"/>
                    <a:pt x="49608" y="61208"/>
                    <a:pt x="46817" y="63228"/>
                  </a:cubicBezTo>
                  <a:cubicBezTo>
                    <a:pt x="43797" y="65409"/>
                    <a:pt x="40530" y="67647"/>
                    <a:pt x="36701" y="68943"/>
                  </a:cubicBezTo>
                  <a:cubicBezTo>
                    <a:pt x="32110" y="70505"/>
                    <a:pt x="27433" y="71829"/>
                    <a:pt x="22919" y="73095"/>
                  </a:cubicBezTo>
                  <a:lnTo>
                    <a:pt x="22137" y="73315"/>
                  </a:lnTo>
                  <a:cubicBezTo>
                    <a:pt x="19747" y="73981"/>
                    <a:pt x="17356" y="74667"/>
                    <a:pt x="14984" y="75381"/>
                  </a:cubicBezTo>
                  <a:cubicBezTo>
                    <a:pt x="10812" y="76639"/>
                    <a:pt x="7936" y="78753"/>
                    <a:pt x="6164" y="81897"/>
                  </a:cubicBezTo>
                  <a:cubicBezTo>
                    <a:pt x="4269" y="85259"/>
                    <a:pt x="3716" y="89193"/>
                    <a:pt x="4383" y="94831"/>
                  </a:cubicBezTo>
                  <a:moveTo>
                    <a:pt x="68439" y="101937"/>
                  </a:moveTo>
                  <a:cubicBezTo>
                    <a:pt x="60199" y="101937"/>
                    <a:pt x="24985" y="101308"/>
                    <a:pt x="11803" y="100423"/>
                  </a:cubicBezTo>
                  <a:cubicBezTo>
                    <a:pt x="9431" y="100242"/>
                    <a:pt x="7097" y="99708"/>
                    <a:pt x="4297" y="99032"/>
                  </a:cubicBezTo>
                  <a:lnTo>
                    <a:pt x="725" y="98203"/>
                  </a:lnTo>
                  <a:lnTo>
                    <a:pt x="516" y="96813"/>
                  </a:lnTo>
                  <a:cubicBezTo>
                    <a:pt x="-580" y="89459"/>
                    <a:pt x="49" y="84383"/>
                    <a:pt x="2602" y="79849"/>
                  </a:cubicBezTo>
                  <a:cubicBezTo>
                    <a:pt x="4916" y="75753"/>
                    <a:pt x="8583" y="73000"/>
                    <a:pt x="13803" y="71438"/>
                  </a:cubicBezTo>
                  <a:cubicBezTo>
                    <a:pt x="16203" y="70714"/>
                    <a:pt x="18623" y="70038"/>
                    <a:pt x="21023" y="69343"/>
                  </a:cubicBezTo>
                  <a:lnTo>
                    <a:pt x="21661" y="69162"/>
                  </a:lnTo>
                  <a:cubicBezTo>
                    <a:pt x="26290" y="67857"/>
                    <a:pt x="30910" y="66552"/>
                    <a:pt x="35396" y="65028"/>
                  </a:cubicBezTo>
                  <a:cubicBezTo>
                    <a:pt x="38673" y="63923"/>
                    <a:pt x="41654" y="61875"/>
                    <a:pt x="44426" y="59884"/>
                  </a:cubicBezTo>
                  <a:cubicBezTo>
                    <a:pt x="45664" y="58989"/>
                    <a:pt x="46350" y="57913"/>
                    <a:pt x="46474" y="56693"/>
                  </a:cubicBezTo>
                  <a:cubicBezTo>
                    <a:pt x="46617" y="55369"/>
                    <a:pt x="46055" y="53998"/>
                    <a:pt x="44826" y="52636"/>
                  </a:cubicBezTo>
                  <a:cubicBezTo>
                    <a:pt x="37006" y="44054"/>
                    <a:pt x="33044" y="34157"/>
                    <a:pt x="33053" y="23242"/>
                  </a:cubicBezTo>
                  <a:cubicBezTo>
                    <a:pt x="33091" y="12440"/>
                    <a:pt x="41502" y="2372"/>
                    <a:pt x="52236" y="334"/>
                  </a:cubicBezTo>
                  <a:cubicBezTo>
                    <a:pt x="62438" y="-1609"/>
                    <a:pt x="73439" y="5116"/>
                    <a:pt x="77335" y="15603"/>
                  </a:cubicBezTo>
                  <a:cubicBezTo>
                    <a:pt x="79983" y="22746"/>
                    <a:pt x="79478" y="30128"/>
                    <a:pt x="75754" y="38824"/>
                  </a:cubicBezTo>
                  <a:cubicBezTo>
                    <a:pt x="73134" y="44978"/>
                    <a:pt x="69858" y="49721"/>
                    <a:pt x="65705" y="53322"/>
                  </a:cubicBezTo>
                  <a:cubicBezTo>
                    <a:pt x="64781" y="54112"/>
                    <a:pt x="64267" y="55084"/>
                    <a:pt x="64257" y="56065"/>
                  </a:cubicBezTo>
                  <a:cubicBezTo>
                    <a:pt x="64247" y="56979"/>
                    <a:pt x="64638" y="57817"/>
                    <a:pt x="65381" y="58494"/>
                  </a:cubicBezTo>
                  <a:cubicBezTo>
                    <a:pt x="65810" y="58875"/>
                    <a:pt x="66257" y="59303"/>
                    <a:pt x="66686" y="59732"/>
                  </a:cubicBezTo>
                  <a:cubicBezTo>
                    <a:pt x="68200" y="61180"/>
                    <a:pt x="69877" y="62856"/>
                    <a:pt x="72087" y="63637"/>
                  </a:cubicBezTo>
                  <a:cubicBezTo>
                    <a:pt x="78335" y="65866"/>
                    <a:pt x="84774" y="67752"/>
                    <a:pt x="90451" y="69409"/>
                  </a:cubicBezTo>
                  <a:lnTo>
                    <a:pt x="94280" y="70524"/>
                  </a:lnTo>
                  <a:cubicBezTo>
                    <a:pt x="97795" y="71562"/>
                    <a:pt x="101824" y="72886"/>
                    <a:pt x="105024" y="75477"/>
                  </a:cubicBezTo>
                  <a:cubicBezTo>
                    <a:pt x="110415" y="79811"/>
                    <a:pt x="112863" y="85468"/>
                    <a:pt x="112530" y="92746"/>
                  </a:cubicBezTo>
                  <a:lnTo>
                    <a:pt x="112482" y="93984"/>
                  </a:lnTo>
                  <a:cubicBezTo>
                    <a:pt x="112425" y="94984"/>
                    <a:pt x="112368" y="95974"/>
                    <a:pt x="112292" y="96575"/>
                  </a:cubicBezTo>
                  <a:lnTo>
                    <a:pt x="112120" y="97927"/>
                  </a:lnTo>
                  <a:lnTo>
                    <a:pt x="110806" y="98299"/>
                  </a:lnTo>
                  <a:cubicBezTo>
                    <a:pt x="109948" y="98537"/>
                    <a:pt x="108263" y="98851"/>
                    <a:pt x="106986" y="99051"/>
                  </a:cubicBezTo>
                  <a:cubicBezTo>
                    <a:pt x="100052" y="100223"/>
                    <a:pt x="92803" y="100804"/>
                    <a:pt x="86393" y="101289"/>
                  </a:cubicBezTo>
                  <a:cubicBezTo>
                    <a:pt x="80859" y="101728"/>
                    <a:pt x="75020" y="101832"/>
                    <a:pt x="69867" y="101909"/>
                  </a:cubicBezTo>
                  <a:lnTo>
                    <a:pt x="68439" y="101937"/>
                  </a:lnTo>
                  <a:close/>
                </a:path>
              </a:pathLst>
            </a:custGeom>
            <a:solidFill>
              <a:schemeClr val="tx2"/>
            </a:solidFill>
            <a:ln w="9525" cap="flat">
              <a:noFill/>
              <a:prstDash val="solid"/>
              <a:miter/>
            </a:ln>
          </p:spPr>
          <p:txBody>
            <a:bodyPr rtlCol="0" anchor="ctr"/>
            <a:lstStyle/>
            <a:p>
              <a:endParaRPr lang="fr-FR" sz="1350"/>
            </a:p>
          </p:txBody>
        </p:sp>
        <p:sp>
          <p:nvSpPr>
            <p:cNvPr id="58" name="Forme libre : forme 57">
              <a:extLst>
                <a:ext uri="{FF2B5EF4-FFF2-40B4-BE49-F238E27FC236}">
                  <a16:creationId xmlns:a16="http://schemas.microsoft.com/office/drawing/2014/main" id="{957AB5AE-1DB5-460D-9CA3-73B3D3416116}"/>
                </a:ext>
              </a:extLst>
            </p:cNvPr>
            <p:cNvSpPr/>
            <p:nvPr/>
          </p:nvSpPr>
          <p:spPr>
            <a:xfrm>
              <a:off x="-769481" y="3409788"/>
              <a:ext cx="142875" cy="133350"/>
            </a:xfrm>
            <a:custGeom>
              <a:avLst/>
              <a:gdLst>
                <a:gd name="connsiteX0" fmla="*/ 88711 w 142875"/>
                <a:gd name="connsiteY0" fmla="*/ 133378 h 133350"/>
                <a:gd name="connsiteX1" fmla="*/ 17340 w 142875"/>
                <a:gd name="connsiteY1" fmla="*/ 131464 h 133350"/>
                <a:gd name="connsiteX2" fmla="*/ 7453 w 142875"/>
                <a:gd name="connsiteY2" fmla="*/ 129654 h 133350"/>
                <a:gd name="connsiteX3" fmla="*/ 1195 w 142875"/>
                <a:gd name="connsiteY3" fmla="*/ 128225 h 133350"/>
                <a:gd name="connsiteX4" fmla="*/ 662 w 142875"/>
                <a:gd name="connsiteY4" fmla="*/ 124634 h 133350"/>
                <a:gd name="connsiteX5" fmla="*/ 3605 w 142875"/>
                <a:gd name="connsiteY5" fmla="*/ 101603 h 133350"/>
                <a:gd name="connsiteX6" fmla="*/ 19255 w 142875"/>
                <a:gd name="connsiteY6" fmla="*/ 89773 h 133350"/>
                <a:gd name="connsiteX7" fmla="*/ 28770 w 142875"/>
                <a:gd name="connsiteY7" fmla="*/ 87030 h 133350"/>
                <a:gd name="connsiteX8" fmla="*/ 46296 w 142875"/>
                <a:gd name="connsiteY8" fmla="*/ 81781 h 133350"/>
                <a:gd name="connsiteX9" fmla="*/ 56935 w 142875"/>
                <a:gd name="connsiteY9" fmla="*/ 75657 h 133350"/>
                <a:gd name="connsiteX10" fmla="*/ 58374 w 142875"/>
                <a:gd name="connsiteY10" fmla="*/ 73628 h 133350"/>
                <a:gd name="connsiteX11" fmla="*/ 57012 w 142875"/>
                <a:gd name="connsiteY11" fmla="*/ 70618 h 133350"/>
                <a:gd name="connsiteX12" fmla="*/ 41514 w 142875"/>
                <a:gd name="connsiteY12" fmla="*/ 31861 h 133350"/>
                <a:gd name="connsiteX13" fmla="*/ 67803 w 142875"/>
                <a:gd name="connsiteY13" fmla="*/ 447 h 133350"/>
                <a:gd name="connsiteX14" fmla="*/ 102379 w 142875"/>
                <a:gd name="connsiteY14" fmla="*/ 21336 h 133350"/>
                <a:gd name="connsiteX15" fmla="*/ 100350 w 142875"/>
                <a:gd name="connsiteY15" fmla="*/ 52501 h 133350"/>
                <a:gd name="connsiteX16" fmla="*/ 87006 w 142875"/>
                <a:gd name="connsiteY16" fmla="*/ 71704 h 133350"/>
                <a:gd name="connsiteX17" fmla="*/ 86101 w 142875"/>
                <a:gd name="connsiteY17" fmla="*/ 73142 h 133350"/>
                <a:gd name="connsiteX18" fmla="*/ 86634 w 142875"/>
                <a:gd name="connsiteY18" fmla="*/ 74114 h 133350"/>
                <a:gd name="connsiteX19" fmla="*/ 88358 w 142875"/>
                <a:gd name="connsiteY19" fmla="*/ 75723 h 133350"/>
                <a:gd name="connsiteX20" fmla="*/ 94150 w 142875"/>
                <a:gd name="connsiteY20" fmla="*/ 80029 h 133350"/>
                <a:gd name="connsiteX21" fmla="*/ 117076 w 142875"/>
                <a:gd name="connsiteY21" fmla="*/ 87249 h 133350"/>
                <a:gd name="connsiteX22" fmla="*/ 121867 w 142875"/>
                <a:gd name="connsiteY22" fmla="*/ 88639 h 133350"/>
                <a:gd name="connsiteX23" fmla="*/ 136336 w 142875"/>
                <a:gd name="connsiteY23" fmla="*/ 95345 h 133350"/>
                <a:gd name="connsiteX24" fmla="*/ 146766 w 142875"/>
                <a:gd name="connsiteY24" fmla="*/ 119281 h 133350"/>
                <a:gd name="connsiteX25" fmla="*/ 146728 w 142875"/>
                <a:gd name="connsiteY25" fmla="*/ 120357 h 133350"/>
                <a:gd name="connsiteX26" fmla="*/ 146451 w 142875"/>
                <a:gd name="connsiteY26" fmla="*/ 124339 h 133350"/>
                <a:gd name="connsiteX27" fmla="*/ 145985 w 142875"/>
                <a:gd name="connsiteY27" fmla="*/ 127758 h 133350"/>
                <a:gd name="connsiteX28" fmla="*/ 142670 w 142875"/>
                <a:gd name="connsiteY28" fmla="*/ 128730 h 133350"/>
                <a:gd name="connsiteX29" fmla="*/ 137555 w 142875"/>
                <a:gd name="connsiteY29" fmla="*/ 129730 h 133350"/>
                <a:gd name="connsiteX30" fmla="*/ 111447 w 142875"/>
                <a:gd name="connsiteY30" fmla="*/ 132588 h 133350"/>
                <a:gd name="connsiteX31" fmla="*/ 90530 w 142875"/>
                <a:gd name="connsiteY31" fmla="*/ 133359 h 133350"/>
                <a:gd name="connsiteX32" fmla="*/ 88711 w 142875"/>
                <a:gd name="connsiteY32" fmla="*/ 13337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2875" h="133350">
                  <a:moveTo>
                    <a:pt x="88711" y="133378"/>
                  </a:moveTo>
                  <a:cubicBezTo>
                    <a:pt x="78243" y="133378"/>
                    <a:pt x="33866" y="132588"/>
                    <a:pt x="17340" y="131464"/>
                  </a:cubicBezTo>
                  <a:cubicBezTo>
                    <a:pt x="14130" y="131245"/>
                    <a:pt x="11092" y="130540"/>
                    <a:pt x="7453" y="129654"/>
                  </a:cubicBezTo>
                  <a:lnTo>
                    <a:pt x="1195" y="128225"/>
                  </a:lnTo>
                  <a:lnTo>
                    <a:pt x="662" y="124634"/>
                  </a:lnTo>
                  <a:cubicBezTo>
                    <a:pt x="-786" y="114862"/>
                    <a:pt x="119" y="107765"/>
                    <a:pt x="3605" y="101603"/>
                  </a:cubicBezTo>
                  <a:cubicBezTo>
                    <a:pt x="6824" y="95907"/>
                    <a:pt x="12092" y="91916"/>
                    <a:pt x="19255" y="89773"/>
                  </a:cubicBezTo>
                  <a:cubicBezTo>
                    <a:pt x="22417" y="88820"/>
                    <a:pt x="25579" y="87925"/>
                    <a:pt x="28770" y="87030"/>
                  </a:cubicBezTo>
                  <a:cubicBezTo>
                    <a:pt x="34809" y="85334"/>
                    <a:pt x="40610" y="83696"/>
                    <a:pt x="46296" y="81781"/>
                  </a:cubicBezTo>
                  <a:cubicBezTo>
                    <a:pt x="50030" y="80505"/>
                    <a:pt x="53602" y="78057"/>
                    <a:pt x="56935" y="75657"/>
                  </a:cubicBezTo>
                  <a:cubicBezTo>
                    <a:pt x="57812" y="75028"/>
                    <a:pt x="58307" y="74342"/>
                    <a:pt x="58374" y="73628"/>
                  </a:cubicBezTo>
                  <a:cubicBezTo>
                    <a:pt x="58459" y="72713"/>
                    <a:pt x="58002" y="71723"/>
                    <a:pt x="57012" y="70618"/>
                  </a:cubicBezTo>
                  <a:cubicBezTo>
                    <a:pt x="46706" y="59321"/>
                    <a:pt x="41486" y="46282"/>
                    <a:pt x="41514" y="31861"/>
                  </a:cubicBezTo>
                  <a:cubicBezTo>
                    <a:pt x="41553" y="17049"/>
                    <a:pt x="53106" y="3248"/>
                    <a:pt x="67803" y="447"/>
                  </a:cubicBezTo>
                  <a:cubicBezTo>
                    <a:pt x="81948" y="-2172"/>
                    <a:pt x="97055" y="6962"/>
                    <a:pt x="102379" y="21336"/>
                  </a:cubicBezTo>
                  <a:cubicBezTo>
                    <a:pt x="105961" y="30984"/>
                    <a:pt x="105322" y="40890"/>
                    <a:pt x="100350" y="52501"/>
                  </a:cubicBezTo>
                  <a:cubicBezTo>
                    <a:pt x="96874" y="60655"/>
                    <a:pt x="92502" y="66932"/>
                    <a:pt x="87006" y="71704"/>
                  </a:cubicBezTo>
                  <a:cubicBezTo>
                    <a:pt x="86415" y="72190"/>
                    <a:pt x="86101" y="72704"/>
                    <a:pt x="86101" y="73142"/>
                  </a:cubicBezTo>
                  <a:cubicBezTo>
                    <a:pt x="86101" y="73237"/>
                    <a:pt x="86101" y="73647"/>
                    <a:pt x="86634" y="74114"/>
                  </a:cubicBezTo>
                  <a:cubicBezTo>
                    <a:pt x="87168" y="74580"/>
                    <a:pt x="87758" y="75152"/>
                    <a:pt x="88358" y="75723"/>
                  </a:cubicBezTo>
                  <a:cubicBezTo>
                    <a:pt x="90149" y="77476"/>
                    <a:pt x="91959" y="79257"/>
                    <a:pt x="94150" y="80029"/>
                  </a:cubicBezTo>
                  <a:cubicBezTo>
                    <a:pt x="101760" y="82762"/>
                    <a:pt x="109552" y="85039"/>
                    <a:pt x="117076" y="87249"/>
                  </a:cubicBezTo>
                  <a:lnTo>
                    <a:pt x="121867" y="88639"/>
                  </a:lnTo>
                  <a:cubicBezTo>
                    <a:pt x="126554" y="90020"/>
                    <a:pt x="131926" y="91802"/>
                    <a:pt x="136336" y="95345"/>
                  </a:cubicBezTo>
                  <a:cubicBezTo>
                    <a:pt x="143718" y="101288"/>
                    <a:pt x="147232" y="109337"/>
                    <a:pt x="146766" y="119281"/>
                  </a:cubicBezTo>
                  <a:lnTo>
                    <a:pt x="146728" y="120357"/>
                  </a:lnTo>
                  <a:cubicBezTo>
                    <a:pt x="146651" y="121862"/>
                    <a:pt x="146566" y="123434"/>
                    <a:pt x="146451" y="124339"/>
                  </a:cubicBezTo>
                  <a:lnTo>
                    <a:pt x="145985" y="127758"/>
                  </a:lnTo>
                  <a:lnTo>
                    <a:pt x="142670" y="128730"/>
                  </a:lnTo>
                  <a:cubicBezTo>
                    <a:pt x="141508" y="129054"/>
                    <a:pt x="139279" y="129454"/>
                    <a:pt x="137555" y="129730"/>
                  </a:cubicBezTo>
                  <a:cubicBezTo>
                    <a:pt x="128706" y="131226"/>
                    <a:pt x="119534" y="131940"/>
                    <a:pt x="111447" y="132588"/>
                  </a:cubicBezTo>
                  <a:cubicBezTo>
                    <a:pt x="104579" y="133140"/>
                    <a:pt x="97436" y="133245"/>
                    <a:pt x="90530" y="133359"/>
                  </a:cubicBezTo>
                  <a:lnTo>
                    <a:pt x="88711" y="133378"/>
                  </a:lnTo>
                  <a:close/>
                </a:path>
              </a:pathLst>
            </a:custGeom>
            <a:solidFill>
              <a:schemeClr val="tx2"/>
            </a:solidFill>
            <a:ln w="9525" cap="flat">
              <a:noFill/>
              <a:prstDash val="solid"/>
              <a:miter/>
            </a:ln>
          </p:spPr>
          <p:txBody>
            <a:bodyPr rtlCol="0" anchor="ctr"/>
            <a:lstStyle/>
            <a:p>
              <a:endParaRPr lang="fr-FR" sz="1350"/>
            </a:p>
          </p:txBody>
        </p:sp>
        <p:sp>
          <p:nvSpPr>
            <p:cNvPr id="59" name="Forme libre : forme 58">
              <a:extLst>
                <a:ext uri="{FF2B5EF4-FFF2-40B4-BE49-F238E27FC236}">
                  <a16:creationId xmlns:a16="http://schemas.microsoft.com/office/drawing/2014/main" id="{EFF378DA-1BCA-4BC2-ADD1-5C9ED0F74B74}"/>
                </a:ext>
              </a:extLst>
            </p:cNvPr>
            <p:cNvSpPr/>
            <p:nvPr/>
          </p:nvSpPr>
          <p:spPr>
            <a:xfrm>
              <a:off x="-839285" y="3548424"/>
              <a:ext cx="76200" cy="76200"/>
            </a:xfrm>
            <a:custGeom>
              <a:avLst/>
              <a:gdLst>
                <a:gd name="connsiteX0" fmla="*/ 20126 w 76200"/>
                <a:gd name="connsiteY0" fmla="*/ 2457 h 76200"/>
                <a:gd name="connsiteX1" fmla="*/ 14535 w 76200"/>
                <a:gd name="connsiteY1" fmla="*/ 7915 h 76200"/>
                <a:gd name="connsiteX2" fmla="*/ 20126 w 76200"/>
                <a:gd name="connsiteY2" fmla="*/ 13383 h 76200"/>
                <a:gd name="connsiteX3" fmla="*/ 45072 w 76200"/>
                <a:gd name="connsiteY3" fmla="*/ 13383 h 76200"/>
                <a:gd name="connsiteX4" fmla="*/ 51349 w 76200"/>
                <a:gd name="connsiteY4" fmla="*/ 17507 h 76200"/>
                <a:gd name="connsiteX5" fmla="*/ 49863 w 76200"/>
                <a:gd name="connsiteY5" fmla="*/ 24803 h 76200"/>
                <a:gd name="connsiteX6" fmla="*/ 4096 w 76200"/>
                <a:gd name="connsiteY6" fmla="*/ 69647 h 76200"/>
                <a:gd name="connsiteX7" fmla="*/ 2467 w 76200"/>
                <a:gd name="connsiteY7" fmla="*/ 73504 h 76200"/>
                <a:gd name="connsiteX8" fmla="*/ 4096 w 76200"/>
                <a:gd name="connsiteY8" fmla="*/ 77362 h 76200"/>
                <a:gd name="connsiteX9" fmla="*/ 12030 w 76200"/>
                <a:gd name="connsiteY9" fmla="*/ 77353 h 76200"/>
                <a:gd name="connsiteX10" fmla="*/ 57807 w 76200"/>
                <a:gd name="connsiteY10" fmla="*/ 32509 h 76200"/>
                <a:gd name="connsiteX11" fmla="*/ 65199 w 76200"/>
                <a:gd name="connsiteY11" fmla="*/ 31071 h 76200"/>
                <a:gd name="connsiteX12" fmla="*/ 69390 w 76200"/>
                <a:gd name="connsiteY12" fmla="*/ 37233 h 76200"/>
                <a:gd name="connsiteX13" fmla="*/ 69390 w 76200"/>
                <a:gd name="connsiteY13" fmla="*/ 61674 h 76200"/>
                <a:gd name="connsiteX14" fmla="*/ 74981 w 76200"/>
                <a:gd name="connsiteY14" fmla="*/ 67132 h 76200"/>
                <a:gd name="connsiteX15" fmla="*/ 80591 w 76200"/>
                <a:gd name="connsiteY15" fmla="*/ 61674 h 76200"/>
                <a:gd name="connsiteX16" fmla="*/ 80591 w 76200"/>
                <a:gd name="connsiteY16" fmla="*/ 7906 h 76200"/>
                <a:gd name="connsiteX17" fmla="*/ 74981 w 76200"/>
                <a:gd name="connsiteY17" fmla="*/ 2448 h 76200"/>
                <a:gd name="connsiteX18" fmla="*/ 20126 w 76200"/>
                <a:gd name="connsiteY18" fmla="*/ 2448 h 76200"/>
                <a:gd name="connsiteX19" fmla="*/ 8058 w 76200"/>
                <a:gd name="connsiteY19" fmla="*/ 81429 h 76200"/>
                <a:gd name="connsiteX20" fmla="*/ 2362 w 76200"/>
                <a:gd name="connsiteY20" fmla="*/ 79124 h 76200"/>
                <a:gd name="connsiteX21" fmla="*/ 0 w 76200"/>
                <a:gd name="connsiteY21" fmla="*/ 73504 h 76200"/>
                <a:gd name="connsiteX22" fmla="*/ 2362 w 76200"/>
                <a:gd name="connsiteY22" fmla="*/ 67885 h 76200"/>
                <a:gd name="connsiteX23" fmla="*/ 48130 w 76200"/>
                <a:gd name="connsiteY23" fmla="*/ 23041 h 76200"/>
                <a:gd name="connsiteX24" fmla="*/ 49054 w 76200"/>
                <a:gd name="connsiteY24" fmla="*/ 18478 h 76200"/>
                <a:gd name="connsiteX25" fmla="*/ 45063 w 76200"/>
                <a:gd name="connsiteY25" fmla="*/ 15850 h 76200"/>
                <a:gd name="connsiteX26" fmla="*/ 20117 w 76200"/>
                <a:gd name="connsiteY26" fmla="*/ 15850 h 76200"/>
                <a:gd name="connsiteX27" fmla="*/ 12059 w 76200"/>
                <a:gd name="connsiteY27" fmla="*/ 7925 h 76200"/>
                <a:gd name="connsiteX28" fmla="*/ 20117 w 76200"/>
                <a:gd name="connsiteY28" fmla="*/ 0 h 76200"/>
                <a:gd name="connsiteX29" fmla="*/ 74971 w 76200"/>
                <a:gd name="connsiteY29" fmla="*/ 0 h 76200"/>
                <a:gd name="connsiteX30" fmla="*/ 83048 w 76200"/>
                <a:gd name="connsiteY30" fmla="*/ 7925 h 76200"/>
                <a:gd name="connsiteX31" fmla="*/ 83048 w 76200"/>
                <a:gd name="connsiteY31" fmla="*/ 61693 h 76200"/>
                <a:gd name="connsiteX32" fmla="*/ 74971 w 76200"/>
                <a:gd name="connsiteY32" fmla="*/ 69618 h 76200"/>
                <a:gd name="connsiteX33" fmla="*/ 66923 w 76200"/>
                <a:gd name="connsiteY33" fmla="*/ 61693 h 76200"/>
                <a:gd name="connsiteX34" fmla="*/ 66923 w 76200"/>
                <a:gd name="connsiteY34" fmla="*/ 37252 h 76200"/>
                <a:gd name="connsiteX35" fmla="*/ 64256 w 76200"/>
                <a:gd name="connsiteY35" fmla="*/ 33357 h 76200"/>
                <a:gd name="connsiteX36" fmla="*/ 59522 w 76200"/>
                <a:gd name="connsiteY36" fmla="*/ 34290 h 76200"/>
                <a:gd name="connsiteX37" fmla="*/ 13754 w 76200"/>
                <a:gd name="connsiteY37" fmla="*/ 79134 h 76200"/>
                <a:gd name="connsiteX38" fmla="*/ 8058 w 76200"/>
                <a:gd name="connsiteY38" fmla="*/ 814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200" h="76200">
                  <a:moveTo>
                    <a:pt x="20126" y="2457"/>
                  </a:moveTo>
                  <a:cubicBezTo>
                    <a:pt x="17040" y="2457"/>
                    <a:pt x="14535" y="4905"/>
                    <a:pt x="14535" y="7915"/>
                  </a:cubicBezTo>
                  <a:cubicBezTo>
                    <a:pt x="14535" y="10925"/>
                    <a:pt x="17040" y="13383"/>
                    <a:pt x="20126" y="13383"/>
                  </a:cubicBezTo>
                  <a:lnTo>
                    <a:pt x="45072" y="13383"/>
                  </a:lnTo>
                  <a:cubicBezTo>
                    <a:pt x="47825" y="13383"/>
                    <a:pt x="50292" y="14992"/>
                    <a:pt x="51349" y="17507"/>
                  </a:cubicBezTo>
                  <a:cubicBezTo>
                    <a:pt x="52416" y="20022"/>
                    <a:pt x="51835" y="22879"/>
                    <a:pt x="49863" y="24803"/>
                  </a:cubicBezTo>
                  <a:lnTo>
                    <a:pt x="4096" y="69647"/>
                  </a:lnTo>
                  <a:cubicBezTo>
                    <a:pt x="3058" y="70675"/>
                    <a:pt x="2467" y="72057"/>
                    <a:pt x="2467" y="73504"/>
                  </a:cubicBezTo>
                  <a:cubicBezTo>
                    <a:pt x="2467" y="74952"/>
                    <a:pt x="3058" y="76314"/>
                    <a:pt x="4096" y="77362"/>
                  </a:cubicBezTo>
                  <a:cubicBezTo>
                    <a:pt x="6220" y="79419"/>
                    <a:pt x="9906" y="79429"/>
                    <a:pt x="12030" y="77353"/>
                  </a:cubicBezTo>
                  <a:lnTo>
                    <a:pt x="57807" y="32509"/>
                  </a:lnTo>
                  <a:cubicBezTo>
                    <a:pt x="59750" y="30585"/>
                    <a:pt x="62646" y="30023"/>
                    <a:pt x="65199" y="31071"/>
                  </a:cubicBezTo>
                  <a:cubicBezTo>
                    <a:pt x="67742" y="32109"/>
                    <a:pt x="69390" y="34528"/>
                    <a:pt x="69390" y="37233"/>
                  </a:cubicBezTo>
                  <a:lnTo>
                    <a:pt x="69390" y="61674"/>
                  </a:lnTo>
                  <a:cubicBezTo>
                    <a:pt x="69390" y="64675"/>
                    <a:pt x="71904" y="67132"/>
                    <a:pt x="74981" y="67132"/>
                  </a:cubicBezTo>
                  <a:cubicBezTo>
                    <a:pt x="78076" y="67132"/>
                    <a:pt x="80591" y="64675"/>
                    <a:pt x="80591" y="61674"/>
                  </a:cubicBezTo>
                  <a:lnTo>
                    <a:pt x="80591" y="7906"/>
                  </a:lnTo>
                  <a:cubicBezTo>
                    <a:pt x="80591" y="4896"/>
                    <a:pt x="78076" y="2448"/>
                    <a:pt x="74981" y="2448"/>
                  </a:cubicBezTo>
                  <a:lnTo>
                    <a:pt x="20126" y="2448"/>
                  </a:lnTo>
                  <a:close/>
                  <a:moveTo>
                    <a:pt x="8058" y="81429"/>
                  </a:moveTo>
                  <a:cubicBezTo>
                    <a:pt x="5915" y="81429"/>
                    <a:pt x="3896" y="80620"/>
                    <a:pt x="2362" y="79124"/>
                  </a:cubicBezTo>
                  <a:cubicBezTo>
                    <a:pt x="838" y="77619"/>
                    <a:pt x="0" y="75628"/>
                    <a:pt x="0" y="73504"/>
                  </a:cubicBezTo>
                  <a:cubicBezTo>
                    <a:pt x="0" y="71380"/>
                    <a:pt x="838" y="69390"/>
                    <a:pt x="2362" y="67885"/>
                  </a:cubicBezTo>
                  <a:lnTo>
                    <a:pt x="48130" y="23041"/>
                  </a:lnTo>
                  <a:cubicBezTo>
                    <a:pt x="49359" y="21831"/>
                    <a:pt x="49730" y="20041"/>
                    <a:pt x="49054" y="18478"/>
                  </a:cubicBezTo>
                  <a:cubicBezTo>
                    <a:pt x="48387" y="16878"/>
                    <a:pt x="46825" y="15850"/>
                    <a:pt x="45063" y="15850"/>
                  </a:cubicBezTo>
                  <a:lnTo>
                    <a:pt x="20117" y="15850"/>
                  </a:lnTo>
                  <a:cubicBezTo>
                    <a:pt x="15678" y="15850"/>
                    <a:pt x="12059" y="12297"/>
                    <a:pt x="12059" y="7925"/>
                  </a:cubicBezTo>
                  <a:cubicBezTo>
                    <a:pt x="12059" y="3553"/>
                    <a:pt x="15678" y="0"/>
                    <a:pt x="20117" y="0"/>
                  </a:cubicBezTo>
                  <a:lnTo>
                    <a:pt x="74971" y="0"/>
                  </a:lnTo>
                  <a:cubicBezTo>
                    <a:pt x="79429" y="0"/>
                    <a:pt x="83048" y="3553"/>
                    <a:pt x="83048" y="7925"/>
                  </a:cubicBezTo>
                  <a:lnTo>
                    <a:pt x="83048" y="61693"/>
                  </a:lnTo>
                  <a:cubicBezTo>
                    <a:pt x="83048" y="66065"/>
                    <a:pt x="79429" y="69618"/>
                    <a:pt x="74971" y="69618"/>
                  </a:cubicBezTo>
                  <a:cubicBezTo>
                    <a:pt x="70542" y="69618"/>
                    <a:pt x="66923" y="66065"/>
                    <a:pt x="66923" y="61693"/>
                  </a:cubicBezTo>
                  <a:lnTo>
                    <a:pt x="66923" y="37252"/>
                  </a:lnTo>
                  <a:cubicBezTo>
                    <a:pt x="66923" y="35557"/>
                    <a:pt x="65865" y="34014"/>
                    <a:pt x="64256" y="33357"/>
                  </a:cubicBezTo>
                  <a:cubicBezTo>
                    <a:pt x="62608" y="32718"/>
                    <a:pt x="60770" y="33052"/>
                    <a:pt x="59522" y="34290"/>
                  </a:cubicBezTo>
                  <a:lnTo>
                    <a:pt x="13754" y="79134"/>
                  </a:lnTo>
                  <a:cubicBezTo>
                    <a:pt x="12230" y="80620"/>
                    <a:pt x="10211" y="81429"/>
                    <a:pt x="8058" y="81429"/>
                  </a:cubicBezTo>
                </a:path>
              </a:pathLst>
            </a:custGeom>
            <a:solidFill>
              <a:schemeClr val="tx2"/>
            </a:solidFill>
            <a:ln w="9525" cap="flat">
              <a:noFill/>
              <a:prstDash val="solid"/>
              <a:miter/>
            </a:ln>
          </p:spPr>
          <p:txBody>
            <a:bodyPr rtlCol="0" anchor="ctr"/>
            <a:lstStyle/>
            <a:p>
              <a:endParaRPr lang="fr-FR" sz="1350"/>
            </a:p>
          </p:txBody>
        </p:sp>
        <p:sp>
          <p:nvSpPr>
            <p:cNvPr id="60" name="Forme libre : forme 59">
              <a:extLst>
                <a:ext uri="{FF2B5EF4-FFF2-40B4-BE49-F238E27FC236}">
                  <a16:creationId xmlns:a16="http://schemas.microsoft.com/office/drawing/2014/main" id="{8148D96D-B39A-4E03-9F8D-6D9C40F99DC3}"/>
                </a:ext>
              </a:extLst>
            </p:cNvPr>
            <p:cNvSpPr/>
            <p:nvPr/>
          </p:nvSpPr>
          <p:spPr>
            <a:xfrm>
              <a:off x="-839599" y="3349729"/>
              <a:ext cx="76200" cy="76200"/>
            </a:xfrm>
            <a:custGeom>
              <a:avLst/>
              <a:gdLst>
                <a:gd name="connsiteX0" fmla="*/ 21469 w 76200"/>
                <a:gd name="connsiteY0" fmla="*/ 69098 h 76200"/>
                <a:gd name="connsiteX1" fmla="*/ 15964 w 76200"/>
                <a:gd name="connsiteY1" fmla="*/ 74508 h 76200"/>
                <a:gd name="connsiteX2" fmla="*/ 21469 w 76200"/>
                <a:gd name="connsiteY2" fmla="*/ 79937 h 76200"/>
                <a:gd name="connsiteX3" fmla="*/ 75581 w 76200"/>
                <a:gd name="connsiteY3" fmla="*/ 79937 h 76200"/>
                <a:gd name="connsiteX4" fmla="*/ 81086 w 76200"/>
                <a:gd name="connsiteY4" fmla="*/ 74508 h 76200"/>
                <a:gd name="connsiteX5" fmla="*/ 81086 w 76200"/>
                <a:gd name="connsiteY5" fmla="*/ 21140 h 76200"/>
                <a:gd name="connsiteX6" fmla="*/ 75581 w 76200"/>
                <a:gd name="connsiteY6" fmla="*/ 15720 h 76200"/>
                <a:gd name="connsiteX7" fmla="*/ 70075 w 76200"/>
                <a:gd name="connsiteY7" fmla="*/ 21140 h 76200"/>
                <a:gd name="connsiteX8" fmla="*/ 70075 w 76200"/>
                <a:gd name="connsiteY8" fmla="*/ 45390 h 76200"/>
                <a:gd name="connsiteX9" fmla="*/ 65923 w 76200"/>
                <a:gd name="connsiteY9" fmla="*/ 51534 h 76200"/>
                <a:gd name="connsiteX10" fmla="*/ 58607 w 76200"/>
                <a:gd name="connsiteY10" fmla="*/ 50096 h 76200"/>
                <a:gd name="connsiteX11" fmla="*/ 11859 w 76200"/>
                <a:gd name="connsiteY11" fmla="*/ 3985 h 76200"/>
                <a:gd name="connsiteX12" fmla="*/ 4067 w 76200"/>
                <a:gd name="connsiteY12" fmla="*/ 3985 h 76200"/>
                <a:gd name="connsiteX13" fmla="*/ 4058 w 76200"/>
                <a:gd name="connsiteY13" fmla="*/ 3995 h 76200"/>
                <a:gd name="connsiteX14" fmla="*/ 2457 w 76200"/>
                <a:gd name="connsiteY14" fmla="*/ 7814 h 76200"/>
                <a:gd name="connsiteX15" fmla="*/ 4058 w 76200"/>
                <a:gd name="connsiteY15" fmla="*/ 11624 h 76200"/>
                <a:gd name="connsiteX16" fmla="*/ 50806 w 76200"/>
                <a:gd name="connsiteY16" fmla="*/ 57763 h 76200"/>
                <a:gd name="connsiteX17" fmla="*/ 52273 w 76200"/>
                <a:gd name="connsiteY17" fmla="*/ 65012 h 76200"/>
                <a:gd name="connsiteX18" fmla="*/ 46072 w 76200"/>
                <a:gd name="connsiteY18" fmla="*/ 69098 h 76200"/>
                <a:gd name="connsiteX19" fmla="*/ 21469 w 76200"/>
                <a:gd name="connsiteY19" fmla="*/ 69098 h 76200"/>
                <a:gd name="connsiteX20" fmla="*/ 75581 w 76200"/>
                <a:gd name="connsiteY20" fmla="*/ 82395 h 76200"/>
                <a:gd name="connsiteX21" fmla="*/ 21469 w 76200"/>
                <a:gd name="connsiteY21" fmla="*/ 82395 h 76200"/>
                <a:gd name="connsiteX22" fmla="*/ 13497 w 76200"/>
                <a:gd name="connsiteY22" fmla="*/ 74508 h 76200"/>
                <a:gd name="connsiteX23" fmla="*/ 21469 w 76200"/>
                <a:gd name="connsiteY23" fmla="*/ 66640 h 76200"/>
                <a:gd name="connsiteX24" fmla="*/ 46072 w 76200"/>
                <a:gd name="connsiteY24" fmla="*/ 66640 h 76200"/>
                <a:gd name="connsiteX25" fmla="*/ 49997 w 76200"/>
                <a:gd name="connsiteY25" fmla="*/ 64050 h 76200"/>
                <a:gd name="connsiteX26" fmla="*/ 49073 w 76200"/>
                <a:gd name="connsiteY26" fmla="*/ 59506 h 76200"/>
                <a:gd name="connsiteX27" fmla="*/ 2324 w 76200"/>
                <a:gd name="connsiteY27" fmla="*/ 13377 h 76200"/>
                <a:gd name="connsiteX28" fmla="*/ 0 w 76200"/>
                <a:gd name="connsiteY28" fmla="*/ 7814 h 76200"/>
                <a:gd name="connsiteX29" fmla="*/ 2324 w 76200"/>
                <a:gd name="connsiteY29" fmla="*/ 2232 h 76200"/>
                <a:gd name="connsiteX30" fmla="*/ 13602 w 76200"/>
                <a:gd name="connsiteY30" fmla="*/ 2232 h 76200"/>
                <a:gd name="connsiteX31" fmla="*/ 60341 w 76200"/>
                <a:gd name="connsiteY31" fmla="*/ 48352 h 76200"/>
                <a:gd name="connsiteX32" fmla="*/ 64989 w 76200"/>
                <a:gd name="connsiteY32" fmla="*/ 49257 h 76200"/>
                <a:gd name="connsiteX33" fmla="*/ 67608 w 76200"/>
                <a:gd name="connsiteY33" fmla="*/ 45390 h 76200"/>
                <a:gd name="connsiteX34" fmla="*/ 67608 w 76200"/>
                <a:gd name="connsiteY34" fmla="*/ 21140 h 76200"/>
                <a:gd name="connsiteX35" fmla="*/ 75581 w 76200"/>
                <a:gd name="connsiteY35" fmla="*/ 13262 h 76200"/>
                <a:gd name="connsiteX36" fmla="*/ 83544 w 76200"/>
                <a:gd name="connsiteY36" fmla="*/ 21140 h 76200"/>
                <a:gd name="connsiteX37" fmla="*/ 83544 w 76200"/>
                <a:gd name="connsiteY37" fmla="*/ 74508 h 76200"/>
                <a:gd name="connsiteX38" fmla="*/ 75581 w 76200"/>
                <a:gd name="connsiteY38" fmla="*/ 8239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200" h="76200">
                  <a:moveTo>
                    <a:pt x="21469" y="69098"/>
                  </a:moveTo>
                  <a:cubicBezTo>
                    <a:pt x="18431" y="69098"/>
                    <a:pt x="15964" y="71536"/>
                    <a:pt x="15964" y="74508"/>
                  </a:cubicBezTo>
                  <a:cubicBezTo>
                    <a:pt x="15964" y="77499"/>
                    <a:pt x="18431" y="79937"/>
                    <a:pt x="21469" y="79937"/>
                  </a:cubicBezTo>
                  <a:lnTo>
                    <a:pt x="75581" y="79937"/>
                  </a:lnTo>
                  <a:cubicBezTo>
                    <a:pt x="78610" y="79937"/>
                    <a:pt x="81086" y="77499"/>
                    <a:pt x="81086" y="74508"/>
                  </a:cubicBezTo>
                  <a:lnTo>
                    <a:pt x="81086" y="21140"/>
                  </a:lnTo>
                  <a:cubicBezTo>
                    <a:pt x="81086" y="18149"/>
                    <a:pt x="78610" y="15720"/>
                    <a:pt x="75581" y="15720"/>
                  </a:cubicBezTo>
                  <a:cubicBezTo>
                    <a:pt x="72542" y="15720"/>
                    <a:pt x="70075" y="18149"/>
                    <a:pt x="70075" y="21140"/>
                  </a:cubicBezTo>
                  <a:lnTo>
                    <a:pt x="70075" y="45390"/>
                  </a:lnTo>
                  <a:cubicBezTo>
                    <a:pt x="70075" y="48095"/>
                    <a:pt x="68437" y="50505"/>
                    <a:pt x="65923" y="51534"/>
                  </a:cubicBezTo>
                  <a:cubicBezTo>
                    <a:pt x="63408" y="52563"/>
                    <a:pt x="60531" y="52010"/>
                    <a:pt x="58607" y="50096"/>
                  </a:cubicBezTo>
                  <a:lnTo>
                    <a:pt x="11859" y="3985"/>
                  </a:lnTo>
                  <a:cubicBezTo>
                    <a:pt x="9773" y="1937"/>
                    <a:pt x="6144" y="1956"/>
                    <a:pt x="4067" y="3985"/>
                  </a:cubicBezTo>
                  <a:lnTo>
                    <a:pt x="4058" y="3995"/>
                  </a:lnTo>
                  <a:cubicBezTo>
                    <a:pt x="3029" y="4995"/>
                    <a:pt x="2457" y="6357"/>
                    <a:pt x="2457" y="7814"/>
                  </a:cubicBezTo>
                  <a:cubicBezTo>
                    <a:pt x="2457" y="9252"/>
                    <a:pt x="3029" y="10605"/>
                    <a:pt x="4058" y="11624"/>
                  </a:cubicBezTo>
                  <a:lnTo>
                    <a:pt x="50806" y="57763"/>
                  </a:lnTo>
                  <a:cubicBezTo>
                    <a:pt x="52749" y="59668"/>
                    <a:pt x="53330" y="62516"/>
                    <a:pt x="52273" y="65012"/>
                  </a:cubicBezTo>
                  <a:cubicBezTo>
                    <a:pt x="51225" y="67498"/>
                    <a:pt x="48797" y="69098"/>
                    <a:pt x="46072" y="69098"/>
                  </a:cubicBezTo>
                  <a:lnTo>
                    <a:pt x="21469" y="69098"/>
                  </a:lnTo>
                  <a:close/>
                  <a:moveTo>
                    <a:pt x="75581" y="82395"/>
                  </a:moveTo>
                  <a:lnTo>
                    <a:pt x="21469" y="82395"/>
                  </a:lnTo>
                  <a:cubicBezTo>
                    <a:pt x="17078" y="82395"/>
                    <a:pt x="13497" y="78861"/>
                    <a:pt x="13497" y="74508"/>
                  </a:cubicBezTo>
                  <a:cubicBezTo>
                    <a:pt x="13497" y="70174"/>
                    <a:pt x="17078" y="66640"/>
                    <a:pt x="21469" y="66640"/>
                  </a:cubicBezTo>
                  <a:lnTo>
                    <a:pt x="46072" y="66640"/>
                  </a:lnTo>
                  <a:cubicBezTo>
                    <a:pt x="47768" y="66640"/>
                    <a:pt x="49349" y="65602"/>
                    <a:pt x="49997" y="64050"/>
                  </a:cubicBezTo>
                  <a:cubicBezTo>
                    <a:pt x="50654" y="62497"/>
                    <a:pt x="50292" y="60706"/>
                    <a:pt x="49073" y="59506"/>
                  </a:cubicBezTo>
                  <a:lnTo>
                    <a:pt x="2324" y="13377"/>
                  </a:lnTo>
                  <a:cubicBezTo>
                    <a:pt x="829" y="11910"/>
                    <a:pt x="0" y="9929"/>
                    <a:pt x="0" y="7814"/>
                  </a:cubicBezTo>
                  <a:cubicBezTo>
                    <a:pt x="0" y="5680"/>
                    <a:pt x="829" y="3699"/>
                    <a:pt x="2324" y="2232"/>
                  </a:cubicBezTo>
                  <a:cubicBezTo>
                    <a:pt x="5344" y="-739"/>
                    <a:pt x="10582" y="-749"/>
                    <a:pt x="13602" y="2232"/>
                  </a:cubicBezTo>
                  <a:lnTo>
                    <a:pt x="60341" y="48352"/>
                  </a:lnTo>
                  <a:cubicBezTo>
                    <a:pt x="61560" y="49553"/>
                    <a:pt x="63408" y="49905"/>
                    <a:pt x="64989" y="49257"/>
                  </a:cubicBezTo>
                  <a:cubicBezTo>
                    <a:pt x="66580" y="48600"/>
                    <a:pt x="67608" y="47086"/>
                    <a:pt x="67608" y="45390"/>
                  </a:cubicBezTo>
                  <a:lnTo>
                    <a:pt x="67608" y="21140"/>
                  </a:lnTo>
                  <a:cubicBezTo>
                    <a:pt x="67608" y="16796"/>
                    <a:pt x="71190" y="13262"/>
                    <a:pt x="75581" y="13262"/>
                  </a:cubicBezTo>
                  <a:cubicBezTo>
                    <a:pt x="79972" y="13262"/>
                    <a:pt x="83544" y="16796"/>
                    <a:pt x="83544" y="21140"/>
                  </a:cubicBezTo>
                  <a:lnTo>
                    <a:pt x="83544" y="74508"/>
                  </a:lnTo>
                  <a:cubicBezTo>
                    <a:pt x="83544" y="78861"/>
                    <a:pt x="79972" y="82395"/>
                    <a:pt x="75581" y="82395"/>
                  </a:cubicBezTo>
                </a:path>
              </a:pathLst>
            </a:custGeom>
            <a:solidFill>
              <a:schemeClr val="tx2"/>
            </a:solidFill>
            <a:ln w="9525" cap="flat">
              <a:noFill/>
              <a:prstDash val="solid"/>
              <a:miter/>
            </a:ln>
          </p:spPr>
          <p:txBody>
            <a:bodyPr rtlCol="0" anchor="ctr"/>
            <a:lstStyle/>
            <a:p>
              <a:endParaRPr lang="fr-FR" sz="1350"/>
            </a:p>
          </p:txBody>
        </p:sp>
        <p:sp>
          <p:nvSpPr>
            <p:cNvPr id="61" name="Forme libre : forme 60">
              <a:extLst>
                <a:ext uri="{FF2B5EF4-FFF2-40B4-BE49-F238E27FC236}">
                  <a16:creationId xmlns:a16="http://schemas.microsoft.com/office/drawing/2014/main" id="{662978FB-DE64-4E5D-A7AA-59A18E43586E}"/>
                </a:ext>
              </a:extLst>
            </p:cNvPr>
            <p:cNvSpPr/>
            <p:nvPr/>
          </p:nvSpPr>
          <p:spPr>
            <a:xfrm>
              <a:off x="-636936" y="3548882"/>
              <a:ext cx="76200" cy="76200"/>
            </a:xfrm>
            <a:custGeom>
              <a:avLst/>
              <a:gdLst>
                <a:gd name="connsiteX0" fmla="*/ 20488 w 76200"/>
                <a:gd name="connsiteY0" fmla="*/ 30575 h 76200"/>
                <a:gd name="connsiteX1" fmla="*/ 25279 w 76200"/>
                <a:gd name="connsiteY1" fmla="*/ 32509 h 76200"/>
                <a:gd name="connsiteX2" fmla="*/ 71047 w 76200"/>
                <a:gd name="connsiteY2" fmla="*/ 77372 h 76200"/>
                <a:gd name="connsiteX3" fmla="*/ 78991 w 76200"/>
                <a:gd name="connsiteY3" fmla="*/ 77372 h 76200"/>
                <a:gd name="connsiteX4" fmla="*/ 80620 w 76200"/>
                <a:gd name="connsiteY4" fmla="*/ 73514 h 76200"/>
                <a:gd name="connsiteX5" fmla="*/ 78991 w 76200"/>
                <a:gd name="connsiteY5" fmla="*/ 69656 h 76200"/>
                <a:gd name="connsiteX6" fmla="*/ 33223 w 76200"/>
                <a:gd name="connsiteY6" fmla="*/ 24813 h 76200"/>
                <a:gd name="connsiteX7" fmla="*/ 31747 w 76200"/>
                <a:gd name="connsiteY7" fmla="*/ 17507 h 76200"/>
                <a:gd name="connsiteX8" fmla="*/ 38005 w 76200"/>
                <a:gd name="connsiteY8" fmla="*/ 13392 h 76200"/>
                <a:gd name="connsiteX9" fmla="*/ 62951 w 76200"/>
                <a:gd name="connsiteY9" fmla="*/ 13392 h 76200"/>
                <a:gd name="connsiteX10" fmla="*/ 68551 w 76200"/>
                <a:gd name="connsiteY10" fmla="*/ 7934 h 76200"/>
                <a:gd name="connsiteX11" fmla="*/ 62951 w 76200"/>
                <a:gd name="connsiteY11" fmla="*/ 2457 h 76200"/>
                <a:gd name="connsiteX12" fmla="*/ 8087 w 76200"/>
                <a:gd name="connsiteY12" fmla="*/ 2457 h 76200"/>
                <a:gd name="connsiteX13" fmla="*/ 2477 w 76200"/>
                <a:gd name="connsiteY13" fmla="*/ 7934 h 76200"/>
                <a:gd name="connsiteX14" fmla="*/ 2477 w 76200"/>
                <a:gd name="connsiteY14" fmla="*/ 61693 h 76200"/>
                <a:gd name="connsiteX15" fmla="*/ 8087 w 76200"/>
                <a:gd name="connsiteY15" fmla="*/ 67151 h 76200"/>
                <a:gd name="connsiteX16" fmla="*/ 13687 w 76200"/>
                <a:gd name="connsiteY16" fmla="*/ 61693 h 76200"/>
                <a:gd name="connsiteX17" fmla="*/ 13687 w 76200"/>
                <a:gd name="connsiteY17" fmla="*/ 37252 h 76200"/>
                <a:gd name="connsiteX18" fmla="*/ 17897 w 76200"/>
                <a:gd name="connsiteY18" fmla="*/ 31080 h 76200"/>
                <a:gd name="connsiteX19" fmla="*/ 20488 w 76200"/>
                <a:gd name="connsiteY19" fmla="*/ 30575 h 76200"/>
                <a:gd name="connsiteX20" fmla="*/ 75009 w 76200"/>
                <a:gd name="connsiteY20" fmla="*/ 81439 h 76200"/>
                <a:gd name="connsiteX21" fmla="*/ 69323 w 76200"/>
                <a:gd name="connsiteY21" fmla="*/ 79134 h 76200"/>
                <a:gd name="connsiteX22" fmla="*/ 23546 w 76200"/>
                <a:gd name="connsiteY22" fmla="*/ 34280 h 76200"/>
                <a:gd name="connsiteX23" fmla="*/ 18812 w 76200"/>
                <a:gd name="connsiteY23" fmla="*/ 33366 h 76200"/>
                <a:gd name="connsiteX24" fmla="*/ 16145 w 76200"/>
                <a:gd name="connsiteY24" fmla="*/ 37243 h 76200"/>
                <a:gd name="connsiteX25" fmla="*/ 16145 w 76200"/>
                <a:gd name="connsiteY25" fmla="*/ 61684 h 76200"/>
                <a:gd name="connsiteX26" fmla="*/ 8077 w 76200"/>
                <a:gd name="connsiteY26" fmla="*/ 69609 h 76200"/>
                <a:gd name="connsiteX27" fmla="*/ 0 w 76200"/>
                <a:gd name="connsiteY27" fmla="*/ 61684 h 76200"/>
                <a:gd name="connsiteX28" fmla="*/ 0 w 76200"/>
                <a:gd name="connsiteY28" fmla="*/ 7944 h 76200"/>
                <a:gd name="connsiteX29" fmla="*/ 8077 w 76200"/>
                <a:gd name="connsiteY29" fmla="*/ 0 h 76200"/>
                <a:gd name="connsiteX30" fmla="*/ 62941 w 76200"/>
                <a:gd name="connsiteY30" fmla="*/ 0 h 76200"/>
                <a:gd name="connsiteX31" fmla="*/ 71009 w 76200"/>
                <a:gd name="connsiteY31" fmla="*/ 7944 h 76200"/>
                <a:gd name="connsiteX32" fmla="*/ 62941 w 76200"/>
                <a:gd name="connsiteY32" fmla="*/ 15869 h 76200"/>
                <a:gd name="connsiteX33" fmla="*/ 37995 w 76200"/>
                <a:gd name="connsiteY33" fmla="*/ 15869 h 76200"/>
                <a:gd name="connsiteX34" fmla="*/ 34014 w 76200"/>
                <a:gd name="connsiteY34" fmla="*/ 18478 h 76200"/>
                <a:gd name="connsiteX35" fmla="*/ 34928 w 76200"/>
                <a:gd name="connsiteY35" fmla="*/ 23050 h 76200"/>
                <a:gd name="connsiteX36" fmla="*/ 80705 w 76200"/>
                <a:gd name="connsiteY36" fmla="*/ 67894 h 76200"/>
                <a:gd name="connsiteX37" fmla="*/ 83077 w 76200"/>
                <a:gd name="connsiteY37" fmla="*/ 73514 h 76200"/>
                <a:gd name="connsiteX38" fmla="*/ 80705 w 76200"/>
                <a:gd name="connsiteY38" fmla="*/ 79124 h 76200"/>
                <a:gd name="connsiteX39" fmla="*/ 75009 w 76200"/>
                <a:gd name="connsiteY39" fmla="*/ 8143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6200" h="76200">
                  <a:moveTo>
                    <a:pt x="20488" y="30575"/>
                  </a:moveTo>
                  <a:cubicBezTo>
                    <a:pt x="22269" y="30575"/>
                    <a:pt x="24022" y="31280"/>
                    <a:pt x="25279" y="32509"/>
                  </a:cubicBezTo>
                  <a:lnTo>
                    <a:pt x="71047" y="77372"/>
                  </a:lnTo>
                  <a:cubicBezTo>
                    <a:pt x="73190" y="79439"/>
                    <a:pt x="76886" y="79429"/>
                    <a:pt x="78991" y="77372"/>
                  </a:cubicBezTo>
                  <a:cubicBezTo>
                    <a:pt x="80029" y="76333"/>
                    <a:pt x="80620" y="74962"/>
                    <a:pt x="80620" y="73514"/>
                  </a:cubicBezTo>
                  <a:cubicBezTo>
                    <a:pt x="80620" y="72066"/>
                    <a:pt x="80029" y="70695"/>
                    <a:pt x="78991" y="69656"/>
                  </a:cubicBezTo>
                  <a:lnTo>
                    <a:pt x="33223" y="24813"/>
                  </a:lnTo>
                  <a:cubicBezTo>
                    <a:pt x="31252" y="22898"/>
                    <a:pt x="30671" y="20041"/>
                    <a:pt x="31747" y="17507"/>
                  </a:cubicBezTo>
                  <a:cubicBezTo>
                    <a:pt x="32785" y="15011"/>
                    <a:pt x="35252" y="13392"/>
                    <a:pt x="38005" y="13392"/>
                  </a:cubicBezTo>
                  <a:lnTo>
                    <a:pt x="62951" y="13392"/>
                  </a:lnTo>
                  <a:cubicBezTo>
                    <a:pt x="66027" y="13392"/>
                    <a:pt x="68551" y="10935"/>
                    <a:pt x="68551" y="7934"/>
                  </a:cubicBezTo>
                  <a:cubicBezTo>
                    <a:pt x="68551" y="4924"/>
                    <a:pt x="66027" y="2457"/>
                    <a:pt x="62951" y="2457"/>
                  </a:cubicBezTo>
                  <a:lnTo>
                    <a:pt x="8087" y="2457"/>
                  </a:lnTo>
                  <a:cubicBezTo>
                    <a:pt x="5010" y="2457"/>
                    <a:pt x="2477" y="4924"/>
                    <a:pt x="2477" y="7934"/>
                  </a:cubicBezTo>
                  <a:lnTo>
                    <a:pt x="2477" y="61693"/>
                  </a:lnTo>
                  <a:cubicBezTo>
                    <a:pt x="2477" y="64703"/>
                    <a:pt x="5010" y="67151"/>
                    <a:pt x="8087" y="67151"/>
                  </a:cubicBezTo>
                  <a:cubicBezTo>
                    <a:pt x="11163" y="67151"/>
                    <a:pt x="13687" y="64703"/>
                    <a:pt x="13687" y="61693"/>
                  </a:cubicBezTo>
                  <a:lnTo>
                    <a:pt x="13687" y="37252"/>
                  </a:lnTo>
                  <a:cubicBezTo>
                    <a:pt x="13687" y="34538"/>
                    <a:pt x="15345" y="32109"/>
                    <a:pt x="17897" y="31080"/>
                  </a:cubicBezTo>
                  <a:cubicBezTo>
                    <a:pt x="18707" y="30747"/>
                    <a:pt x="19583" y="30575"/>
                    <a:pt x="20488" y="30575"/>
                  </a:cubicBezTo>
                  <a:moveTo>
                    <a:pt x="75009" y="81439"/>
                  </a:moveTo>
                  <a:cubicBezTo>
                    <a:pt x="72866" y="81439"/>
                    <a:pt x="70837" y="80629"/>
                    <a:pt x="69323" y="79134"/>
                  </a:cubicBezTo>
                  <a:lnTo>
                    <a:pt x="23546" y="34280"/>
                  </a:lnTo>
                  <a:cubicBezTo>
                    <a:pt x="22336" y="33109"/>
                    <a:pt x="20355" y="32737"/>
                    <a:pt x="18812" y="33366"/>
                  </a:cubicBezTo>
                  <a:cubicBezTo>
                    <a:pt x="17183" y="34004"/>
                    <a:pt x="16145" y="35547"/>
                    <a:pt x="16145" y="37243"/>
                  </a:cubicBezTo>
                  <a:lnTo>
                    <a:pt x="16145" y="61684"/>
                  </a:lnTo>
                  <a:cubicBezTo>
                    <a:pt x="16145" y="66056"/>
                    <a:pt x="12525" y="69609"/>
                    <a:pt x="8077" y="69609"/>
                  </a:cubicBezTo>
                  <a:cubicBezTo>
                    <a:pt x="3629" y="69609"/>
                    <a:pt x="0" y="66056"/>
                    <a:pt x="0" y="61684"/>
                  </a:cubicBezTo>
                  <a:lnTo>
                    <a:pt x="0" y="7944"/>
                  </a:lnTo>
                  <a:cubicBezTo>
                    <a:pt x="0" y="3562"/>
                    <a:pt x="3629" y="0"/>
                    <a:pt x="8077" y="0"/>
                  </a:cubicBezTo>
                  <a:lnTo>
                    <a:pt x="62941" y="0"/>
                  </a:lnTo>
                  <a:cubicBezTo>
                    <a:pt x="67389" y="0"/>
                    <a:pt x="71009" y="3562"/>
                    <a:pt x="71009" y="7944"/>
                  </a:cubicBezTo>
                  <a:cubicBezTo>
                    <a:pt x="71009" y="12316"/>
                    <a:pt x="67389" y="15869"/>
                    <a:pt x="62941" y="15869"/>
                  </a:cubicBezTo>
                  <a:lnTo>
                    <a:pt x="37995" y="15869"/>
                  </a:lnTo>
                  <a:cubicBezTo>
                    <a:pt x="36233" y="15869"/>
                    <a:pt x="34661" y="16888"/>
                    <a:pt x="34014" y="18478"/>
                  </a:cubicBezTo>
                  <a:cubicBezTo>
                    <a:pt x="33338" y="20060"/>
                    <a:pt x="33699" y="21850"/>
                    <a:pt x="34928" y="23050"/>
                  </a:cubicBezTo>
                  <a:lnTo>
                    <a:pt x="80705" y="67894"/>
                  </a:lnTo>
                  <a:cubicBezTo>
                    <a:pt x="82229" y="69399"/>
                    <a:pt x="83077" y="71390"/>
                    <a:pt x="83077" y="73514"/>
                  </a:cubicBezTo>
                  <a:cubicBezTo>
                    <a:pt x="83077" y="75638"/>
                    <a:pt x="82229" y="77629"/>
                    <a:pt x="80705" y="79124"/>
                  </a:cubicBezTo>
                  <a:cubicBezTo>
                    <a:pt x="79181" y="80620"/>
                    <a:pt x="77172" y="81439"/>
                    <a:pt x="75009" y="81439"/>
                  </a:cubicBezTo>
                </a:path>
              </a:pathLst>
            </a:custGeom>
            <a:solidFill>
              <a:schemeClr val="tx2"/>
            </a:solidFill>
            <a:ln w="9525" cap="flat">
              <a:noFill/>
              <a:prstDash val="solid"/>
              <a:miter/>
            </a:ln>
          </p:spPr>
          <p:txBody>
            <a:bodyPr rtlCol="0" anchor="ctr"/>
            <a:lstStyle/>
            <a:p>
              <a:endParaRPr lang="fr-FR" sz="1350"/>
            </a:p>
          </p:txBody>
        </p:sp>
        <p:sp>
          <p:nvSpPr>
            <p:cNvPr id="62" name="Forme libre : forme 61">
              <a:extLst>
                <a:ext uri="{FF2B5EF4-FFF2-40B4-BE49-F238E27FC236}">
                  <a16:creationId xmlns:a16="http://schemas.microsoft.com/office/drawing/2014/main" id="{A18DE8FA-98A7-4262-8063-8B61CE9F024D}"/>
                </a:ext>
              </a:extLst>
            </p:cNvPr>
            <p:cNvSpPr/>
            <p:nvPr/>
          </p:nvSpPr>
          <p:spPr>
            <a:xfrm>
              <a:off x="-637812" y="3349590"/>
              <a:ext cx="76200" cy="76200"/>
            </a:xfrm>
            <a:custGeom>
              <a:avLst/>
              <a:gdLst>
                <a:gd name="connsiteX0" fmla="*/ 8011 w 76200"/>
                <a:gd name="connsiteY0" fmla="*/ 15726 h 76200"/>
                <a:gd name="connsiteX1" fmla="*/ 2467 w 76200"/>
                <a:gd name="connsiteY1" fmla="*/ 21136 h 76200"/>
                <a:gd name="connsiteX2" fmla="*/ 2467 w 76200"/>
                <a:gd name="connsiteY2" fmla="*/ 74486 h 76200"/>
                <a:gd name="connsiteX3" fmla="*/ 8011 w 76200"/>
                <a:gd name="connsiteY3" fmla="*/ 79924 h 76200"/>
                <a:gd name="connsiteX4" fmla="*/ 62436 w 76200"/>
                <a:gd name="connsiteY4" fmla="*/ 79924 h 76200"/>
                <a:gd name="connsiteX5" fmla="*/ 67989 w 76200"/>
                <a:gd name="connsiteY5" fmla="*/ 74486 h 76200"/>
                <a:gd name="connsiteX6" fmla="*/ 62436 w 76200"/>
                <a:gd name="connsiteY6" fmla="*/ 69085 h 76200"/>
                <a:gd name="connsiteX7" fmla="*/ 37709 w 76200"/>
                <a:gd name="connsiteY7" fmla="*/ 69085 h 76200"/>
                <a:gd name="connsiteX8" fmla="*/ 31471 w 76200"/>
                <a:gd name="connsiteY8" fmla="*/ 64989 h 76200"/>
                <a:gd name="connsiteX9" fmla="*/ 32947 w 76200"/>
                <a:gd name="connsiteY9" fmla="*/ 57741 h 76200"/>
                <a:gd name="connsiteX10" fmla="*/ 79962 w 76200"/>
                <a:gd name="connsiteY10" fmla="*/ 11630 h 76200"/>
                <a:gd name="connsiteX11" fmla="*/ 81582 w 76200"/>
                <a:gd name="connsiteY11" fmla="*/ 7811 h 76200"/>
                <a:gd name="connsiteX12" fmla="*/ 79962 w 76200"/>
                <a:gd name="connsiteY12" fmla="*/ 3991 h 76200"/>
                <a:gd name="connsiteX13" fmla="*/ 72114 w 76200"/>
                <a:gd name="connsiteY13" fmla="*/ 3991 h 76200"/>
                <a:gd name="connsiteX14" fmla="*/ 25079 w 76200"/>
                <a:gd name="connsiteY14" fmla="*/ 50082 h 76200"/>
                <a:gd name="connsiteX15" fmla="*/ 17736 w 76200"/>
                <a:gd name="connsiteY15" fmla="*/ 51540 h 76200"/>
                <a:gd name="connsiteX16" fmla="*/ 13564 w 76200"/>
                <a:gd name="connsiteY16" fmla="*/ 45387 h 76200"/>
                <a:gd name="connsiteX17" fmla="*/ 13564 w 76200"/>
                <a:gd name="connsiteY17" fmla="*/ 21136 h 76200"/>
                <a:gd name="connsiteX18" fmla="*/ 8011 w 76200"/>
                <a:gd name="connsiteY18" fmla="*/ 15726 h 76200"/>
                <a:gd name="connsiteX19" fmla="*/ 62436 w 76200"/>
                <a:gd name="connsiteY19" fmla="*/ 82382 h 76200"/>
                <a:gd name="connsiteX20" fmla="*/ 8011 w 76200"/>
                <a:gd name="connsiteY20" fmla="*/ 82382 h 76200"/>
                <a:gd name="connsiteX21" fmla="*/ 0 w 76200"/>
                <a:gd name="connsiteY21" fmla="*/ 74486 h 76200"/>
                <a:gd name="connsiteX22" fmla="*/ 0 w 76200"/>
                <a:gd name="connsiteY22" fmla="*/ 21136 h 76200"/>
                <a:gd name="connsiteX23" fmla="*/ 8011 w 76200"/>
                <a:gd name="connsiteY23" fmla="*/ 13268 h 76200"/>
                <a:gd name="connsiteX24" fmla="*/ 16021 w 76200"/>
                <a:gd name="connsiteY24" fmla="*/ 21136 h 76200"/>
                <a:gd name="connsiteX25" fmla="*/ 16021 w 76200"/>
                <a:gd name="connsiteY25" fmla="*/ 45387 h 76200"/>
                <a:gd name="connsiteX26" fmla="*/ 18659 w 76200"/>
                <a:gd name="connsiteY26" fmla="*/ 49244 h 76200"/>
                <a:gd name="connsiteX27" fmla="*/ 23336 w 76200"/>
                <a:gd name="connsiteY27" fmla="*/ 48339 h 76200"/>
                <a:gd name="connsiteX28" fmla="*/ 70371 w 76200"/>
                <a:gd name="connsiteY28" fmla="*/ 2229 h 76200"/>
                <a:gd name="connsiteX29" fmla="*/ 81677 w 76200"/>
                <a:gd name="connsiteY29" fmla="*/ 2229 h 76200"/>
                <a:gd name="connsiteX30" fmla="*/ 84030 w 76200"/>
                <a:gd name="connsiteY30" fmla="*/ 7811 h 76200"/>
                <a:gd name="connsiteX31" fmla="*/ 81677 w 76200"/>
                <a:gd name="connsiteY31" fmla="*/ 13402 h 76200"/>
                <a:gd name="connsiteX32" fmla="*/ 34652 w 76200"/>
                <a:gd name="connsiteY32" fmla="*/ 59493 h 76200"/>
                <a:gd name="connsiteX33" fmla="*/ 33728 w 76200"/>
                <a:gd name="connsiteY33" fmla="*/ 64037 h 76200"/>
                <a:gd name="connsiteX34" fmla="*/ 37690 w 76200"/>
                <a:gd name="connsiteY34" fmla="*/ 66618 h 76200"/>
                <a:gd name="connsiteX35" fmla="*/ 62427 w 76200"/>
                <a:gd name="connsiteY35" fmla="*/ 66618 h 76200"/>
                <a:gd name="connsiteX36" fmla="*/ 70447 w 76200"/>
                <a:gd name="connsiteY36" fmla="*/ 74486 h 76200"/>
                <a:gd name="connsiteX37" fmla="*/ 62436 w 76200"/>
                <a:gd name="connsiteY37" fmla="*/ 8238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200" h="76200">
                  <a:moveTo>
                    <a:pt x="8011" y="15726"/>
                  </a:moveTo>
                  <a:cubicBezTo>
                    <a:pt x="4953" y="15726"/>
                    <a:pt x="2467" y="18164"/>
                    <a:pt x="2467" y="21136"/>
                  </a:cubicBezTo>
                  <a:lnTo>
                    <a:pt x="2467" y="74486"/>
                  </a:lnTo>
                  <a:cubicBezTo>
                    <a:pt x="2467" y="77486"/>
                    <a:pt x="4953" y="79924"/>
                    <a:pt x="8011" y="79924"/>
                  </a:cubicBezTo>
                  <a:lnTo>
                    <a:pt x="62436" y="79924"/>
                  </a:lnTo>
                  <a:cubicBezTo>
                    <a:pt x="65503" y="79924"/>
                    <a:pt x="67989" y="77486"/>
                    <a:pt x="67989" y="74486"/>
                  </a:cubicBezTo>
                  <a:cubicBezTo>
                    <a:pt x="67989" y="71514"/>
                    <a:pt x="65503" y="69085"/>
                    <a:pt x="62436" y="69085"/>
                  </a:cubicBezTo>
                  <a:lnTo>
                    <a:pt x="37709" y="69085"/>
                  </a:lnTo>
                  <a:cubicBezTo>
                    <a:pt x="34976" y="69085"/>
                    <a:pt x="32518" y="67475"/>
                    <a:pt x="31471" y="64989"/>
                  </a:cubicBezTo>
                  <a:cubicBezTo>
                    <a:pt x="30423" y="62484"/>
                    <a:pt x="30994" y="59636"/>
                    <a:pt x="32947" y="57741"/>
                  </a:cubicBezTo>
                  <a:lnTo>
                    <a:pt x="79962" y="11630"/>
                  </a:lnTo>
                  <a:cubicBezTo>
                    <a:pt x="81001" y="10611"/>
                    <a:pt x="81582" y="9258"/>
                    <a:pt x="81582" y="7811"/>
                  </a:cubicBezTo>
                  <a:cubicBezTo>
                    <a:pt x="81582" y="6382"/>
                    <a:pt x="81001" y="5010"/>
                    <a:pt x="79962" y="3991"/>
                  </a:cubicBezTo>
                  <a:cubicBezTo>
                    <a:pt x="77876" y="1934"/>
                    <a:pt x="74209" y="1934"/>
                    <a:pt x="72114" y="3991"/>
                  </a:cubicBezTo>
                  <a:lnTo>
                    <a:pt x="25079" y="50082"/>
                  </a:lnTo>
                  <a:cubicBezTo>
                    <a:pt x="23155" y="51987"/>
                    <a:pt x="20250" y="52559"/>
                    <a:pt x="17736" y="51540"/>
                  </a:cubicBezTo>
                  <a:cubicBezTo>
                    <a:pt x="15202" y="50492"/>
                    <a:pt x="13564" y="48082"/>
                    <a:pt x="13564" y="45387"/>
                  </a:cubicBezTo>
                  <a:lnTo>
                    <a:pt x="13564" y="21136"/>
                  </a:lnTo>
                  <a:cubicBezTo>
                    <a:pt x="13564" y="18164"/>
                    <a:pt x="11078" y="15726"/>
                    <a:pt x="8011" y="15726"/>
                  </a:cubicBezTo>
                  <a:moveTo>
                    <a:pt x="62436" y="82382"/>
                  </a:moveTo>
                  <a:lnTo>
                    <a:pt x="8011" y="82382"/>
                  </a:lnTo>
                  <a:cubicBezTo>
                    <a:pt x="3591" y="82382"/>
                    <a:pt x="0" y="78838"/>
                    <a:pt x="0" y="74486"/>
                  </a:cubicBezTo>
                  <a:lnTo>
                    <a:pt x="0" y="21136"/>
                  </a:lnTo>
                  <a:cubicBezTo>
                    <a:pt x="0" y="16802"/>
                    <a:pt x="3591" y="13268"/>
                    <a:pt x="8011" y="13268"/>
                  </a:cubicBezTo>
                  <a:cubicBezTo>
                    <a:pt x="12430" y="13268"/>
                    <a:pt x="16021" y="16802"/>
                    <a:pt x="16021" y="21136"/>
                  </a:cubicBezTo>
                  <a:lnTo>
                    <a:pt x="16021" y="45387"/>
                  </a:lnTo>
                  <a:cubicBezTo>
                    <a:pt x="16021" y="47073"/>
                    <a:pt x="17059" y="48587"/>
                    <a:pt x="18659" y="49244"/>
                  </a:cubicBezTo>
                  <a:cubicBezTo>
                    <a:pt x="20260" y="49892"/>
                    <a:pt x="22108" y="49549"/>
                    <a:pt x="23336" y="48339"/>
                  </a:cubicBezTo>
                  <a:lnTo>
                    <a:pt x="70371" y="2229"/>
                  </a:lnTo>
                  <a:cubicBezTo>
                    <a:pt x="73381" y="-733"/>
                    <a:pt x="78657" y="-752"/>
                    <a:pt x="81677" y="2229"/>
                  </a:cubicBezTo>
                  <a:cubicBezTo>
                    <a:pt x="83201" y="3715"/>
                    <a:pt x="84030" y="5705"/>
                    <a:pt x="84030" y="7811"/>
                  </a:cubicBezTo>
                  <a:cubicBezTo>
                    <a:pt x="84030" y="9925"/>
                    <a:pt x="83191" y="11916"/>
                    <a:pt x="81677" y="13402"/>
                  </a:cubicBezTo>
                  <a:lnTo>
                    <a:pt x="34652" y="59493"/>
                  </a:lnTo>
                  <a:cubicBezTo>
                    <a:pt x="33442" y="60693"/>
                    <a:pt x="33071" y="62474"/>
                    <a:pt x="33728" y="64037"/>
                  </a:cubicBezTo>
                  <a:cubicBezTo>
                    <a:pt x="34376" y="65608"/>
                    <a:pt x="35938" y="66618"/>
                    <a:pt x="37690" y="66618"/>
                  </a:cubicBezTo>
                  <a:lnTo>
                    <a:pt x="62427" y="66618"/>
                  </a:lnTo>
                  <a:cubicBezTo>
                    <a:pt x="66856" y="66618"/>
                    <a:pt x="70447" y="70152"/>
                    <a:pt x="70447" y="74486"/>
                  </a:cubicBezTo>
                  <a:cubicBezTo>
                    <a:pt x="70456" y="78838"/>
                    <a:pt x="66866" y="82382"/>
                    <a:pt x="62436" y="82382"/>
                  </a:cubicBezTo>
                </a:path>
              </a:pathLst>
            </a:custGeom>
            <a:solidFill>
              <a:schemeClr val="tx2"/>
            </a:solidFill>
            <a:ln w="9525" cap="flat">
              <a:noFill/>
              <a:prstDash val="solid"/>
              <a:miter/>
            </a:ln>
          </p:spPr>
          <p:txBody>
            <a:bodyPr rtlCol="0" anchor="ctr"/>
            <a:lstStyle/>
            <a:p>
              <a:endParaRPr lang="fr-FR" sz="1350"/>
            </a:p>
          </p:txBody>
        </p:sp>
      </p:grpSp>
      <p:grpSp>
        <p:nvGrpSpPr>
          <p:cNvPr id="34" name="Graphique 3">
            <a:extLst>
              <a:ext uri="{FF2B5EF4-FFF2-40B4-BE49-F238E27FC236}">
                <a16:creationId xmlns:a16="http://schemas.microsoft.com/office/drawing/2014/main" id="{16F0011F-E966-4A39-BFB8-E0663919EC7A}"/>
              </a:ext>
            </a:extLst>
          </p:cNvPr>
          <p:cNvGrpSpPr/>
          <p:nvPr userDrawn="1"/>
        </p:nvGrpSpPr>
        <p:grpSpPr>
          <a:xfrm>
            <a:off x="5237091" y="4545647"/>
            <a:ext cx="3625785" cy="456850"/>
            <a:chOff x="5237090" y="6060860"/>
            <a:chExt cx="3625785" cy="609133"/>
          </a:xfrm>
        </p:grpSpPr>
        <p:sp>
          <p:nvSpPr>
            <p:cNvPr id="35" name="Forme libre : forme 34">
              <a:extLst>
                <a:ext uri="{FF2B5EF4-FFF2-40B4-BE49-F238E27FC236}">
                  <a16:creationId xmlns:a16="http://schemas.microsoft.com/office/drawing/2014/main" id="{156AB20A-2FC2-4346-8272-DC51EFE99E1A}"/>
                </a:ext>
              </a:extLst>
            </p:cNvPr>
            <p:cNvSpPr/>
            <p:nvPr/>
          </p:nvSpPr>
          <p:spPr>
            <a:xfrm>
              <a:off x="5829253" y="6180656"/>
              <a:ext cx="1240018" cy="369831"/>
            </a:xfrm>
            <a:custGeom>
              <a:avLst/>
              <a:gdLst>
                <a:gd name="connsiteX0" fmla="*/ 296662 w 1240018"/>
                <a:gd name="connsiteY0" fmla="*/ 374762 h 369830"/>
                <a:gd name="connsiteX1" fmla="*/ 228279 w 1240018"/>
                <a:gd name="connsiteY1" fmla="*/ 360476 h 369830"/>
                <a:gd name="connsiteX2" fmla="*/ 223493 w 1240018"/>
                <a:gd name="connsiteY2" fmla="*/ 358228 h 369830"/>
                <a:gd name="connsiteX3" fmla="*/ 235313 w 1240018"/>
                <a:gd name="connsiteY3" fmla="*/ 318417 h 369830"/>
                <a:gd name="connsiteX4" fmla="*/ 241622 w 1240018"/>
                <a:gd name="connsiteY4" fmla="*/ 321100 h 369830"/>
                <a:gd name="connsiteX5" fmla="*/ 299707 w 1240018"/>
                <a:gd name="connsiteY5" fmla="*/ 335458 h 369830"/>
                <a:gd name="connsiteX6" fmla="*/ 339954 w 1240018"/>
                <a:gd name="connsiteY6" fmla="*/ 270121 h 369830"/>
                <a:gd name="connsiteX7" fmla="*/ 339954 w 1240018"/>
                <a:gd name="connsiteY7" fmla="*/ 264828 h 369830"/>
                <a:gd name="connsiteX8" fmla="*/ 287960 w 1240018"/>
                <a:gd name="connsiteY8" fmla="*/ 291079 h 369830"/>
                <a:gd name="connsiteX9" fmla="*/ 211818 w 1240018"/>
                <a:gd name="connsiteY9" fmla="*/ 198621 h 369830"/>
                <a:gd name="connsiteX10" fmla="*/ 325595 w 1240018"/>
                <a:gd name="connsiteY10" fmla="*/ 87092 h 369830"/>
                <a:gd name="connsiteX11" fmla="*/ 376139 w 1240018"/>
                <a:gd name="connsiteY11" fmla="*/ 91733 h 369830"/>
                <a:gd name="connsiteX12" fmla="*/ 381215 w 1240018"/>
                <a:gd name="connsiteY12" fmla="*/ 92675 h 369830"/>
                <a:gd name="connsiteX13" fmla="*/ 381215 w 1240018"/>
                <a:gd name="connsiteY13" fmla="*/ 272007 h 369830"/>
                <a:gd name="connsiteX14" fmla="*/ 296662 w 1240018"/>
                <a:gd name="connsiteY14" fmla="*/ 374762 h 369830"/>
                <a:gd name="connsiteX15" fmla="*/ 909782 w 1240018"/>
                <a:gd name="connsiteY15" fmla="*/ 370991 h 369830"/>
                <a:gd name="connsiteX16" fmla="*/ 866998 w 1240018"/>
                <a:gd name="connsiteY16" fmla="*/ 370991 h 369830"/>
                <a:gd name="connsiteX17" fmla="*/ 866998 w 1240018"/>
                <a:gd name="connsiteY17" fmla="*/ 90935 h 369830"/>
                <a:gd name="connsiteX18" fmla="*/ 907824 w 1240018"/>
                <a:gd name="connsiteY18" fmla="*/ 90935 h 369830"/>
                <a:gd name="connsiteX19" fmla="*/ 907824 w 1240018"/>
                <a:gd name="connsiteY19" fmla="*/ 115083 h 369830"/>
                <a:gd name="connsiteX20" fmla="*/ 965909 w 1240018"/>
                <a:gd name="connsiteY20" fmla="*/ 87164 h 369830"/>
                <a:gd name="connsiteX21" fmla="*/ 1040528 w 1240018"/>
                <a:gd name="connsiteY21" fmla="*/ 179694 h 369830"/>
                <a:gd name="connsiteX22" fmla="*/ 930521 w 1240018"/>
                <a:gd name="connsiteY22" fmla="*/ 290788 h 369830"/>
                <a:gd name="connsiteX23" fmla="*/ 909709 w 1240018"/>
                <a:gd name="connsiteY23" fmla="*/ 289338 h 369830"/>
                <a:gd name="connsiteX24" fmla="*/ 909709 w 1240018"/>
                <a:gd name="connsiteY24" fmla="*/ 370991 h 369830"/>
                <a:gd name="connsiteX25" fmla="*/ 516457 w 1240018"/>
                <a:gd name="connsiteY25" fmla="*/ 291079 h 369830"/>
                <a:gd name="connsiteX26" fmla="*/ 424362 w 1240018"/>
                <a:gd name="connsiteY26" fmla="*/ 194415 h 369830"/>
                <a:gd name="connsiteX27" fmla="*/ 517255 w 1240018"/>
                <a:gd name="connsiteY27" fmla="*/ 87092 h 369830"/>
                <a:gd name="connsiteX28" fmla="*/ 586580 w 1240018"/>
                <a:gd name="connsiteY28" fmla="*/ 160550 h 369830"/>
                <a:gd name="connsiteX29" fmla="*/ 583461 w 1240018"/>
                <a:gd name="connsiteY29" fmla="*/ 191587 h 369830"/>
                <a:gd name="connsiteX30" fmla="*/ 582591 w 1240018"/>
                <a:gd name="connsiteY30" fmla="*/ 196518 h 369830"/>
                <a:gd name="connsiteX31" fmla="*/ 468234 w 1240018"/>
                <a:gd name="connsiteY31" fmla="*/ 202537 h 369830"/>
                <a:gd name="connsiteX32" fmla="*/ 516892 w 1240018"/>
                <a:gd name="connsiteY32" fmla="*/ 250252 h 369830"/>
                <a:gd name="connsiteX33" fmla="*/ 561199 w 1240018"/>
                <a:gd name="connsiteY33" fmla="*/ 234661 h 369830"/>
                <a:gd name="connsiteX34" fmla="*/ 566855 w 1240018"/>
                <a:gd name="connsiteY34" fmla="*/ 230673 h 369830"/>
                <a:gd name="connsiteX35" fmla="*/ 586434 w 1240018"/>
                <a:gd name="connsiteY35" fmla="*/ 266061 h 369830"/>
                <a:gd name="connsiteX36" fmla="*/ 582229 w 1240018"/>
                <a:gd name="connsiteY36" fmla="*/ 269324 h 369830"/>
                <a:gd name="connsiteX37" fmla="*/ 516457 w 1240018"/>
                <a:gd name="connsiteY37" fmla="*/ 291079 h 369830"/>
                <a:gd name="connsiteX38" fmla="*/ 76504 w 1240018"/>
                <a:gd name="connsiteY38" fmla="*/ 291079 h 369830"/>
                <a:gd name="connsiteX39" fmla="*/ 0 w 1240018"/>
                <a:gd name="connsiteY39" fmla="*/ 200144 h 369830"/>
                <a:gd name="connsiteX40" fmla="*/ 119868 w 1240018"/>
                <a:gd name="connsiteY40" fmla="*/ 87527 h 369830"/>
                <a:gd name="connsiteX41" fmla="*/ 163450 w 1240018"/>
                <a:gd name="connsiteY41" fmla="*/ 91805 h 369830"/>
                <a:gd name="connsiteX42" fmla="*/ 168599 w 1240018"/>
                <a:gd name="connsiteY42" fmla="*/ 92675 h 369830"/>
                <a:gd name="connsiteX43" fmla="*/ 168599 w 1240018"/>
                <a:gd name="connsiteY43" fmla="*/ 287380 h 369830"/>
                <a:gd name="connsiteX44" fmla="*/ 128135 w 1240018"/>
                <a:gd name="connsiteY44" fmla="*/ 287380 h 369830"/>
                <a:gd name="connsiteX45" fmla="*/ 128135 w 1240018"/>
                <a:gd name="connsiteY45" fmla="*/ 264610 h 369830"/>
                <a:gd name="connsiteX46" fmla="*/ 76504 w 1240018"/>
                <a:gd name="connsiteY46" fmla="*/ 291079 h 369830"/>
                <a:gd name="connsiteX47" fmla="*/ 1242121 w 1240018"/>
                <a:gd name="connsiteY47" fmla="*/ 287308 h 369830"/>
                <a:gd name="connsiteX48" fmla="*/ 1199337 w 1240018"/>
                <a:gd name="connsiteY48" fmla="*/ 287308 h 369830"/>
                <a:gd name="connsiteX49" fmla="*/ 1199337 w 1240018"/>
                <a:gd name="connsiteY49" fmla="*/ 157142 h 369830"/>
                <a:gd name="connsiteX50" fmla="*/ 1180048 w 1240018"/>
                <a:gd name="connsiteY50" fmla="*/ 127918 h 369830"/>
                <a:gd name="connsiteX51" fmla="*/ 1126531 w 1240018"/>
                <a:gd name="connsiteY51" fmla="*/ 165191 h 369830"/>
                <a:gd name="connsiteX52" fmla="*/ 1126531 w 1240018"/>
                <a:gd name="connsiteY52" fmla="*/ 287308 h 369830"/>
                <a:gd name="connsiteX53" fmla="*/ 1083747 w 1240018"/>
                <a:gd name="connsiteY53" fmla="*/ 287308 h 369830"/>
                <a:gd name="connsiteX54" fmla="*/ 1083747 w 1240018"/>
                <a:gd name="connsiteY54" fmla="*/ 3843 h 369830"/>
                <a:gd name="connsiteX55" fmla="*/ 1126531 w 1240018"/>
                <a:gd name="connsiteY55" fmla="*/ 3843 h 369830"/>
                <a:gd name="connsiteX56" fmla="*/ 1126531 w 1240018"/>
                <a:gd name="connsiteY56" fmla="*/ 114575 h 369830"/>
                <a:gd name="connsiteX57" fmla="*/ 1187662 w 1240018"/>
                <a:gd name="connsiteY57" fmla="*/ 87092 h 369830"/>
                <a:gd name="connsiteX58" fmla="*/ 1242121 w 1240018"/>
                <a:gd name="connsiteY58" fmla="*/ 150688 h 369830"/>
                <a:gd name="connsiteX59" fmla="*/ 1242121 w 1240018"/>
                <a:gd name="connsiteY59" fmla="*/ 287308 h 369830"/>
                <a:gd name="connsiteX60" fmla="*/ 809348 w 1240018"/>
                <a:gd name="connsiteY60" fmla="*/ 287308 h 369830"/>
                <a:gd name="connsiteX61" fmla="*/ 766563 w 1240018"/>
                <a:gd name="connsiteY61" fmla="*/ 287308 h 369830"/>
                <a:gd name="connsiteX62" fmla="*/ 766563 w 1240018"/>
                <a:gd name="connsiteY62" fmla="*/ 90935 h 369830"/>
                <a:gd name="connsiteX63" fmla="*/ 809348 w 1240018"/>
                <a:gd name="connsiteY63" fmla="*/ 90935 h 369830"/>
                <a:gd name="connsiteX64" fmla="*/ 809348 w 1240018"/>
                <a:gd name="connsiteY64" fmla="*/ 287308 h 369830"/>
                <a:gd name="connsiteX65" fmla="*/ 677804 w 1240018"/>
                <a:gd name="connsiteY65" fmla="*/ 287308 h 369830"/>
                <a:gd name="connsiteX66" fmla="*/ 635020 w 1240018"/>
                <a:gd name="connsiteY66" fmla="*/ 287308 h 369830"/>
                <a:gd name="connsiteX67" fmla="*/ 635020 w 1240018"/>
                <a:gd name="connsiteY67" fmla="*/ 130238 h 369830"/>
                <a:gd name="connsiteX68" fmla="*/ 610292 w 1240018"/>
                <a:gd name="connsiteY68" fmla="*/ 130238 h 369830"/>
                <a:gd name="connsiteX69" fmla="*/ 610292 w 1240018"/>
                <a:gd name="connsiteY69" fmla="*/ 90935 h 369830"/>
                <a:gd name="connsiteX70" fmla="*/ 635093 w 1240018"/>
                <a:gd name="connsiteY70" fmla="*/ 90935 h 369830"/>
                <a:gd name="connsiteX71" fmla="*/ 655687 w 1240018"/>
                <a:gd name="connsiteY71" fmla="*/ 22915 h 369830"/>
                <a:gd name="connsiteX72" fmla="*/ 710364 w 1240018"/>
                <a:gd name="connsiteY72" fmla="*/ 0 h 369830"/>
                <a:gd name="connsiteX73" fmla="*/ 739878 w 1240018"/>
                <a:gd name="connsiteY73" fmla="*/ 4061 h 369830"/>
                <a:gd name="connsiteX74" fmla="*/ 745534 w 1240018"/>
                <a:gd name="connsiteY74" fmla="*/ 5729 h 369830"/>
                <a:gd name="connsiteX75" fmla="*/ 736179 w 1240018"/>
                <a:gd name="connsiteY75" fmla="*/ 44307 h 369830"/>
                <a:gd name="connsiteX76" fmla="*/ 730016 w 1240018"/>
                <a:gd name="connsiteY76" fmla="*/ 42567 h 369830"/>
                <a:gd name="connsiteX77" fmla="*/ 711597 w 1240018"/>
                <a:gd name="connsiteY77" fmla="*/ 39739 h 369830"/>
                <a:gd name="connsiteX78" fmla="*/ 686434 w 1240018"/>
                <a:gd name="connsiteY78" fmla="*/ 51414 h 369830"/>
                <a:gd name="connsiteX79" fmla="*/ 677877 w 1240018"/>
                <a:gd name="connsiteY79" fmla="*/ 90862 h 369830"/>
                <a:gd name="connsiteX80" fmla="*/ 725375 w 1240018"/>
                <a:gd name="connsiteY80" fmla="*/ 90862 h 369830"/>
                <a:gd name="connsiteX81" fmla="*/ 725375 w 1240018"/>
                <a:gd name="connsiteY81" fmla="*/ 130166 h 369830"/>
                <a:gd name="connsiteX82" fmla="*/ 677804 w 1240018"/>
                <a:gd name="connsiteY82" fmla="*/ 130166 h 369830"/>
                <a:gd name="connsiteX83" fmla="*/ 677804 w 1240018"/>
                <a:gd name="connsiteY83" fmla="*/ 287308 h 369830"/>
                <a:gd name="connsiteX84" fmla="*/ 909782 w 1240018"/>
                <a:gd name="connsiteY84" fmla="*/ 250180 h 369830"/>
                <a:gd name="connsiteX85" fmla="*/ 928709 w 1240018"/>
                <a:gd name="connsiteY85" fmla="*/ 251775 h 369830"/>
                <a:gd name="connsiteX86" fmla="*/ 996728 w 1240018"/>
                <a:gd name="connsiteY86" fmla="*/ 178461 h 369830"/>
                <a:gd name="connsiteX87" fmla="*/ 960325 w 1240018"/>
                <a:gd name="connsiteY87" fmla="*/ 127990 h 369830"/>
                <a:gd name="connsiteX88" fmla="*/ 909855 w 1240018"/>
                <a:gd name="connsiteY88" fmla="*/ 178824 h 369830"/>
                <a:gd name="connsiteX89" fmla="*/ 909855 w 1240018"/>
                <a:gd name="connsiteY89" fmla="*/ 250180 h 369830"/>
                <a:gd name="connsiteX90" fmla="*/ 325233 w 1240018"/>
                <a:gd name="connsiteY90" fmla="*/ 127193 h 369830"/>
                <a:gd name="connsiteX91" fmla="*/ 255690 w 1240018"/>
                <a:gd name="connsiteY91" fmla="*/ 198983 h 369830"/>
                <a:gd name="connsiteX92" fmla="*/ 292093 w 1240018"/>
                <a:gd name="connsiteY92" fmla="*/ 250252 h 369830"/>
                <a:gd name="connsiteX93" fmla="*/ 338431 w 1240018"/>
                <a:gd name="connsiteY93" fmla="*/ 207033 h 369830"/>
                <a:gd name="connsiteX94" fmla="*/ 338431 w 1240018"/>
                <a:gd name="connsiteY94" fmla="*/ 127700 h 369830"/>
                <a:gd name="connsiteX95" fmla="*/ 325233 w 1240018"/>
                <a:gd name="connsiteY95" fmla="*/ 127193 h 369830"/>
                <a:gd name="connsiteX96" fmla="*/ 111892 w 1240018"/>
                <a:gd name="connsiteY96" fmla="*/ 128353 h 369830"/>
                <a:gd name="connsiteX97" fmla="*/ 43872 w 1240018"/>
                <a:gd name="connsiteY97" fmla="*/ 199419 h 369830"/>
                <a:gd name="connsiteX98" fmla="*/ 81798 w 1240018"/>
                <a:gd name="connsiteY98" fmla="*/ 250325 h 369830"/>
                <a:gd name="connsiteX99" fmla="*/ 126177 w 1240018"/>
                <a:gd name="connsiteY99" fmla="*/ 199999 h 369830"/>
                <a:gd name="connsiteX100" fmla="*/ 126177 w 1240018"/>
                <a:gd name="connsiteY100" fmla="*/ 129151 h 369830"/>
                <a:gd name="connsiteX101" fmla="*/ 111892 w 1240018"/>
                <a:gd name="connsiteY101" fmla="*/ 128353 h 369830"/>
                <a:gd name="connsiteX102" fmla="*/ 515732 w 1240018"/>
                <a:gd name="connsiteY102" fmla="*/ 127555 h 369830"/>
                <a:gd name="connsiteX103" fmla="*/ 470264 w 1240018"/>
                <a:gd name="connsiteY103" fmla="*/ 167512 h 369830"/>
                <a:gd name="connsiteX104" fmla="*/ 543433 w 1240018"/>
                <a:gd name="connsiteY104" fmla="*/ 161710 h 369830"/>
                <a:gd name="connsiteX105" fmla="*/ 543433 w 1240018"/>
                <a:gd name="connsiteY105" fmla="*/ 160623 h 369830"/>
                <a:gd name="connsiteX106" fmla="*/ 515732 w 1240018"/>
                <a:gd name="connsiteY106" fmla="*/ 127555 h 3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240018" h="369830">
                  <a:moveTo>
                    <a:pt x="296662" y="374762"/>
                  </a:moveTo>
                  <a:cubicBezTo>
                    <a:pt x="273239" y="374762"/>
                    <a:pt x="247061" y="369323"/>
                    <a:pt x="228279" y="360476"/>
                  </a:cubicBezTo>
                  <a:lnTo>
                    <a:pt x="223493" y="358228"/>
                  </a:lnTo>
                  <a:lnTo>
                    <a:pt x="235313" y="318417"/>
                  </a:lnTo>
                  <a:lnTo>
                    <a:pt x="241622" y="321100"/>
                  </a:lnTo>
                  <a:cubicBezTo>
                    <a:pt x="265045" y="330890"/>
                    <a:pt x="283536" y="335458"/>
                    <a:pt x="299707" y="335458"/>
                  </a:cubicBezTo>
                  <a:cubicBezTo>
                    <a:pt x="309642" y="335458"/>
                    <a:pt x="339954" y="335458"/>
                    <a:pt x="339954" y="270121"/>
                  </a:cubicBezTo>
                  <a:lnTo>
                    <a:pt x="339954" y="264828"/>
                  </a:lnTo>
                  <a:cubicBezTo>
                    <a:pt x="326321" y="281579"/>
                    <a:pt x="307902" y="291079"/>
                    <a:pt x="287960" y="291079"/>
                  </a:cubicBezTo>
                  <a:cubicBezTo>
                    <a:pt x="240970" y="291079"/>
                    <a:pt x="211818" y="255618"/>
                    <a:pt x="211818" y="198621"/>
                  </a:cubicBezTo>
                  <a:cubicBezTo>
                    <a:pt x="211818" y="134009"/>
                    <a:pt x="259679" y="87092"/>
                    <a:pt x="325595" y="87092"/>
                  </a:cubicBezTo>
                  <a:cubicBezTo>
                    <a:pt x="345102" y="87092"/>
                    <a:pt x="356415" y="88107"/>
                    <a:pt x="376139" y="91733"/>
                  </a:cubicBezTo>
                  <a:lnTo>
                    <a:pt x="381215" y="92675"/>
                  </a:lnTo>
                  <a:lnTo>
                    <a:pt x="381215" y="272007"/>
                  </a:lnTo>
                  <a:cubicBezTo>
                    <a:pt x="381215" y="339229"/>
                    <a:pt x="351991" y="374762"/>
                    <a:pt x="296662" y="374762"/>
                  </a:cubicBezTo>
                  <a:close/>
                  <a:moveTo>
                    <a:pt x="909782" y="370991"/>
                  </a:moveTo>
                  <a:lnTo>
                    <a:pt x="866998" y="370991"/>
                  </a:lnTo>
                  <a:lnTo>
                    <a:pt x="866998" y="90935"/>
                  </a:lnTo>
                  <a:lnTo>
                    <a:pt x="907824" y="90935"/>
                  </a:lnTo>
                  <a:lnTo>
                    <a:pt x="907824" y="115083"/>
                  </a:lnTo>
                  <a:cubicBezTo>
                    <a:pt x="922327" y="97461"/>
                    <a:pt x="943139" y="87164"/>
                    <a:pt x="965909" y="87164"/>
                  </a:cubicBezTo>
                  <a:cubicBezTo>
                    <a:pt x="1010506" y="87164"/>
                    <a:pt x="1040528" y="124365"/>
                    <a:pt x="1040528" y="179694"/>
                  </a:cubicBezTo>
                  <a:cubicBezTo>
                    <a:pt x="1040528" y="235024"/>
                    <a:pt x="1006518" y="290788"/>
                    <a:pt x="930521" y="290788"/>
                  </a:cubicBezTo>
                  <a:cubicBezTo>
                    <a:pt x="925010" y="290788"/>
                    <a:pt x="917541" y="290281"/>
                    <a:pt x="909709" y="289338"/>
                  </a:cubicBezTo>
                  <a:lnTo>
                    <a:pt x="909709" y="370991"/>
                  </a:lnTo>
                  <a:close/>
                  <a:moveTo>
                    <a:pt x="516457" y="291079"/>
                  </a:moveTo>
                  <a:cubicBezTo>
                    <a:pt x="458807" y="291079"/>
                    <a:pt x="424362" y="254966"/>
                    <a:pt x="424362" y="194415"/>
                  </a:cubicBezTo>
                  <a:cubicBezTo>
                    <a:pt x="424362" y="133212"/>
                    <a:pt x="464318" y="87092"/>
                    <a:pt x="517255" y="87092"/>
                  </a:cubicBezTo>
                  <a:cubicBezTo>
                    <a:pt x="559966" y="87092"/>
                    <a:pt x="586580" y="115228"/>
                    <a:pt x="586580" y="160550"/>
                  </a:cubicBezTo>
                  <a:cubicBezTo>
                    <a:pt x="586580" y="171355"/>
                    <a:pt x="584984" y="182305"/>
                    <a:pt x="583461" y="191587"/>
                  </a:cubicBezTo>
                  <a:lnTo>
                    <a:pt x="582591" y="196518"/>
                  </a:lnTo>
                  <a:lnTo>
                    <a:pt x="468234" y="202537"/>
                  </a:lnTo>
                  <a:cubicBezTo>
                    <a:pt x="470989" y="233356"/>
                    <a:pt x="488103" y="250252"/>
                    <a:pt x="516892" y="250252"/>
                  </a:cubicBezTo>
                  <a:cubicBezTo>
                    <a:pt x="532410" y="250252"/>
                    <a:pt x="550394" y="242420"/>
                    <a:pt x="561199" y="234661"/>
                  </a:cubicBezTo>
                  <a:lnTo>
                    <a:pt x="566855" y="230673"/>
                  </a:lnTo>
                  <a:lnTo>
                    <a:pt x="586434" y="266061"/>
                  </a:lnTo>
                  <a:lnTo>
                    <a:pt x="582229" y="269324"/>
                  </a:lnTo>
                  <a:cubicBezTo>
                    <a:pt x="565115" y="282522"/>
                    <a:pt x="539299" y="291079"/>
                    <a:pt x="516457" y="291079"/>
                  </a:cubicBezTo>
                  <a:close/>
                  <a:moveTo>
                    <a:pt x="76504" y="291079"/>
                  </a:moveTo>
                  <a:cubicBezTo>
                    <a:pt x="29296" y="291079"/>
                    <a:pt x="0" y="256198"/>
                    <a:pt x="0" y="200144"/>
                  </a:cubicBezTo>
                  <a:cubicBezTo>
                    <a:pt x="0" y="145539"/>
                    <a:pt x="41987" y="87527"/>
                    <a:pt x="119868" y="87527"/>
                  </a:cubicBezTo>
                  <a:cubicBezTo>
                    <a:pt x="131326" y="87527"/>
                    <a:pt x="147207" y="89049"/>
                    <a:pt x="163450" y="91805"/>
                  </a:cubicBezTo>
                  <a:lnTo>
                    <a:pt x="168599" y="92675"/>
                  </a:lnTo>
                  <a:lnTo>
                    <a:pt x="168599" y="287380"/>
                  </a:lnTo>
                  <a:lnTo>
                    <a:pt x="128135" y="287380"/>
                  </a:lnTo>
                  <a:lnTo>
                    <a:pt x="128135" y="264610"/>
                  </a:lnTo>
                  <a:cubicBezTo>
                    <a:pt x="115010" y="281144"/>
                    <a:pt x="96301" y="291079"/>
                    <a:pt x="76504" y="291079"/>
                  </a:cubicBezTo>
                  <a:close/>
                  <a:moveTo>
                    <a:pt x="1242121" y="287308"/>
                  </a:moveTo>
                  <a:lnTo>
                    <a:pt x="1199337" y="287308"/>
                  </a:lnTo>
                  <a:lnTo>
                    <a:pt x="1199337" y="157142"/>
                  </a:lnTo>
                  <a:cubicBezTo>
                    <a:pt x="1199337" y="132849"/>
                    <a:pt x="1191941" y="127918"/>
                    <a:pt x="1180048" y="127918"/>
                  </a:cubicBezTo>
                  <a:cubicBezTo>
                    <a:pt x="1158801" y="127918"/>
                    <a:pt x="1133783" y="148077"/>
                    <a:pt x="1126531" y="165191"/>
                  </a:cubicBezTo>
                  <a:lnTo>
                    <a:pt x="1126531" y="287308"/>
                  </a:lnTo>
                  <a:lnTo>
                    <a:pt x="1083747" y="287308"/>
                  </a:lnTo>
                  <a:lnTo>
                    <a:pt x="1083747" y="3843"/>
                  </a:lnTo>
                  <a:lnTo>
                    <a:pt x="1126531" y="3843"/>
                  </a:lnTo>
                  <a:lnTo>
                    <a:pt x="1126531" y="114575"/>
                  </a:lnTo>
                  <a:cubicBezTo>
                    <a:pt x="1141035" y="100652"/>
                    <a:pt x="1163804" y="87092"/>
                    <a:pt x="1187662" y="87092"/>
                  </a:cubicBezTo>
                  <a:cubicBezTo>
                    <a:pt x="1223775" y="87092"/>
                    <a:pt x="1242121" y="108484"/>
                    <a:pt x="1242121" y="150688"/>
                  </a:cubicBezTo>
                  <a:lnTo>
                    <a:pt x="1242121" y="287308"/>
                  </a:lnTo>
                  <a:close/>
                  <a:moveTo>
                    <a:pt x="809348" y="287308"/>
                  </a:moveTo>
                  <a:lnTo>
                    <a:pt x="766563" y="287308"/>
                  </a:lnTo>
                  <a:lnTo>
                    <a:pt x="766563" y="90935"/>
                  </a:lnTo>
                  <a:lnTo>
                    <a:pt x="809348" y="90935"/>
                  </a:lnTo>
                  <a:lnTo>
                    <a:pt x="809348" y="287308"/>
                  </a:lnTo>
                  <a:close/>
                  <a:moveTo>
                    <a:pt x="677804" y="287308"/>
                  </a:moveTo>
                  <a:lnTo>
                    <a:pt x="635020" y="287308"/>
                  </a:lnTo>
                  <a:lnTo>
                    <a:pt x="635020" y="130238"/>
                  </a:lnTo>
                  <a:lnTo>
                    <a:pt x="610292" y="130238"/>
                  </a:lnTo>
                  <a:lnTo>
                    <a:pt x="610292" y="90935"/>
                  </a:lnTo>
                  <a:lnTo>
                    <a:pt x="635093" y="90935"/>
                  </a:lnTo>
                  <a:cubicBezTo>
                    <a:pt x="635528" y="62001"/>
                    <a:pt x="639588" y="40246"/>
                    <a:pt x="655687" y="22915"/>
                  </a:cubicBezTo>
                  <a:cubicBezTo>
                    <a:pt x="670190" y="7542"/>
                    <a:pt x="688102" y="0"/>
                    <a:pt x="710364" y="0"/>
                  </a:cubicBezTo>
                  <a:cubicBezTo>
                    <a:pt x="721966" y="0"/>
                    <a:pt x="733496" y="2175"/>
                    <a:pt x="739878" y="4061"/>
                  </a:cubicBezTo>
                  <a:lnTo>
                    <a:pt x="745534" y="5729"/>
                  </a:lnTo>
                  <a:lnTo>
                    <a:pt x="736179" y="44307"/>
                  </a:lnTo>
                  <a:lnTo>
                    <a:pt x="730016" y="42567"/>
                  </a:lnTo>
                  <a:cubicBezTo>
                    <a:pt x="725302" y="41189"/>
                    <a:pt x="717470" y="39739"/>
                    <a:pt x="711597" y="39739"/>
                  </a:cubicBezTo>
                  <a:cubicBezTo>
                    <a:pt x="700937" y="39739"/>
                    <a:pt x="692452" y="43655"/>
                    <a:pt x="686434" y="51414"/>
                  </a:cubicBezTo>
                  <a:cubicBezTo>
                    <a:pt x="679327" y="60768"/>
                    <a:pt x="678094" y="74256"/>
                    <a:pt x="677877" y="90862"/>
                  </a:cubicBezTo>
                  <a:lnTo>
                    <a:pt x="725375" y="90862"/>
                  </a:lnTo>
                  <a:lnTo>
                    <a:pt x="725375" y="130166"/>
                  </a:lnTo>
                  <a:lnTo>
                    <a:pt x="677804" y="130166"/>
                  </a:lnTo>
                  <a:lnTo>
                    <a:pt x="677804" y="287308"/>
                  </a:lnTo>
                  <a:close/>
                  <a:moveTo>
                    <a:pt x="909782" y="250180"/>
                  </a:moveTo>
                  <a:cubicBezTo>
                    <a:pt x="916163" y="251267"/>
                    <a:pt x="922545" y="251775"/>
                    <a:pt x="928709" y="251775"/>
                  </a:cubicBezTo>
                  <a:cubicBezTo>
                    <a:pt x="972581" y="251775"/>
                    <a:pt x="996728" y="225742"/>
                    <a:pt x="996728" y="178461"/>
                  </a:cubicBezTo>
                  <a:cubicBezTo>
                    <a:pt x="996728" y="147787"/>
                    <a:pt x="982443" y="127990"/>
                    <a:pt x="960325" y="127990"/>
                  </a:cubicBezTo>
                  <a:cubicBezTo>
                    <a:pt x="941109" y="127990"/>
                    <a:pt x="918049" y="143726"/>
                    <a:pt x="909855" y="178824"/>
                  </a:cubicBezTo>
                  <a:lnTo>
                    <a:pt x="909855" y="250180"/>
                  </a:lnTo>
                  <a:close/>
                  <a:moveTo>
                    <a:pt x="325233" y="127193"/>
                  </a:moveTo>
                  <a:cubicBezTo>
                    <a:pt x="281723" y="127193"/>
                    <a:pt x="255690" y="154024"/>
                    <a:pt x="255690" y="198983"/>
                  </a:cubicBezTo>
                  <a:cubicBezTo>
                    <a:pt x="255690" y="231108"/>
                    <a:pt x="269323" y="250252"/>
                    <a:pt x="292093" y="250252"/>
                  </a:cubicBezTo>
                  <a:cubicBezTo>
                    <a:pt x="311455" y="250252"/>
                    <a:pt x="328714" y="234154"/>
                    <a:pt x="338431" y="207033"/>
                  </a:cubicBezTo>
                  <a:lnTo>
                    <a:pt x="338431" y="127700"/>
                  </a:lnTo>
                  <a:cubicBezTo>
                    <a:pt x="334007" y="127193"/>
                    <a:pt x="328569" y="127193"/>
                    <a:pt x="325233" y="127193"/>
                  </a:cubicBezTo>
                  <a:close/>
                  <a:moveTo>
                    <a:pt x="111892" y="128353"/>
                  </a:moveTo>
                  <a:cubicBezTo>
                    <a:pt x="71863" y="128353"/>
                    <a:pt x="43872" y="157577"/>
                    <a:pt x="43872" y="199419"/>
                  </a:cubicBezTo>
                  <a:cubicBezTo>
                    <a:pt x="43872" y="231253"/>
                    <a:pt x="58085" y="250325"/>
                    <a:pt x="81798" y="250325"/>
                  </a:cubicBezTo>
                  <a:cubicBezTo>
                    <a:pt x="105583" y="250325"/>
                    <a:pt x="121246" y="225162"/>
                    <a:pt x="126177" y="199999"/>
                  </a:cubicBezTo>
                  <a:lnTo>
                    <a:pt x="126177" y="129151"/>
                  </a:lnTo>
                  <a:cubicBezTo>
                    <a:pt x="120376" y="128426"/>
                    <a:pt x="114502" y="128353"/>
                    <a:pt x="111892" y="128353"/>
                  </a:cubicBezTo>
                  <a:close/>
                  <a:moveTo>
                    <a:pt x="515732" y="127555"/>
                  </a:moveTo>
                  <a:cubicBezTo>
                    <a:pt x="493614" y="127555"/>
                    <a:pt x="475703" y="143654"/>
                    <a:pt x="470264" y="167512"/>
                  </a:cubicBezTo>
                  <a:lnTo>
                    <a:pt x="543433" y="161710"/>
                  </a:lnTo>
                  <a:cubicBezTo>
                    <a:pt x="543433" y="161420"/>
                    <a:pt x="543433" y="160985"/>
                    <a:pt x="543433" y="160623"/>
                  </a:cubicBezTo>
                  <a:cubicBezTo>
                    <a:pt x="543433" y="150688"/>
                    <a:pt x="540677" y="127555"/>
                    <a:pt x="515732" y="127555"/>
                  </a:cubicBezTo>
                  <a:close/>
                </a:path>
              </a:pathLst>
            </a:custGeom>
            <a:solidFill>
              <a:srgbClr val="5F1265"/>
            </a:solidFill>
            <a:ln w="7239" cap="flat">
              <a:noFill/>
              <a:prstDash val="solid"/>
              <a:miter/>
            </a:ln>
          </p:spPr>
          <p:txBody>
            <a:bodyPr rtlCol="0" anchor="ctr"/>
            <a:lstStyle/>
            <a:p>
              <a:endParaRPr lang="fr-FR" sz="1350"/>
            </a:p>
          </p:txBody>
        </p:sp>
        <p:sp>
          <p:nvSpPr>
            <p:cNvPr id="36" name="Forme libre : forme 35">
              <a:extLst>
                <a:ext uri="{FF2B5EF4-FFF2-40B4-BE49-F238E27FC236}">
                  <a16:creationId xmlns:a16="http://schemas.microsoft.com/office/drawing/2014/main" id="{88895EAD-319D-4A38-BADB-3C544BBD5A40}"/>
                </a:ext>
              </a:extLst>
            </p:cNvPr>
            <p:cNvSpPr/>
            <p:nvPr/>
          </p:nvSpPr>
          <p:spPr>
            <a:xfrm>
              <a:off x="6588275" y="6183484"/>
              <a:ext cx="50761" cy="50761"/>
            </a:xfrm>
            <a:custGeom>
              <a:avLst/>
              <a:gdLst>
                <a:gd name="connsiteX0" fmla="*/ 28934 w 50760"/>
                <a:gd name="connsiteY0" fmla="*/ 57868 h 50761"/>
                <a:gd name="connsiteX1" fmla="*/ 57432 w 50760"/>
                <a:gd name="connsiteY1" fmla="*/ 28934 h 50761"/>
                <a:gd name="connsiteX2" fmla="*/ 28934 w 50760"/>
                <a:gd name="connsiteY2" fmla="*/ 0 h 50761"/>
                <a:gd name="connsiteX3" fmla="*/ 0 w 50760"/>
                <a:gd name="connsiteY3" fmla="*/ 28934 h 50761"/>
                <a:gd name="connsiteX4" fmla="*/ 28934 w 50760"/>
                <a:gd name="connsiteY4" fmla="*/ 57868 h 50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 h="50761">
                  <a:moveTo>
                    <a:pt x="28934" y="57868"/>
                  </a:moveTo>
                  <a:cubicBezTo>
                    <a:pt x="44815" y="57868"/>
                    <a:pt x="57432" y="45250"/>
                    <a:pt x="57432" y="28934"/>
                  </a:cubicBezTo>
                  <a:cubicBezTo>
                    <a:pt x="57432" y="12618"/>
                    <a:pt x="44815" y="0"/>
                    <a:pt x="28934" y="0"/>
                  </a:cubicBezTo>
                  <a:cubicBezTo>
                    <a:pt x="12618" y="0"/>
                    <a:pt x="0" y="12618"/>
                    <a:pt x="0" y="28934"/>
                  </a:cubicBezTo>
                  <a:cubicBezTo>
                    <a:pt x="0" y="45250"/>
                    <a:pt x="12618" y="57868"/>
                    <a:pt x="28934" y="57868"/>
                  </a:cubicBezTo>
                </a:path>
              </a:pathLst>
            </a:custGeom>
            <a:solidFill>
              <a:srgbClr val="EC6500"/>
            </a:solidFill>
            <a:ln w="7239" cap="flat">
              <a:noFill/>
              <a:prstDash val="solid"/>
              <a:miter/>
            </a:ln>
          </p:spPr>
          <p:txBody>
            <a:bodyPr rtlCol="0" anchor="ctr"/>
            <a:lstStyle/>
            <a:p>
              <a:endParaRPr lang="fr-FR" sz="1350"/>
            </a:p>
          </p:txBody>
        </p:sp>
        <p:sp>
          <p:nvSpPr>
            <p:cNvPr id="37" name="Forme libre : forme 36">
              <a:extLst>
                <a:ext uri="{FF2B5EF4-FFF2-40B4-BE49-F238E27FC236}">
                  <a16:creationId xmlns:a16="http://schemas.microsoft.com/office/drawing/2014/main" id="{96ADA045-8F35-4FD9-8DA2-D1ADC58E6581}"/>
                </a:ext>
              </a:extLst>
            </p:cNvPr>
            <p:cNvSpPr/>
            <p:nvPr/>
          </p:nvSpPr>
          <p:spPr>
            <a:xfrm>
              <a:off x="7178263" y="6380292"/>
              <a:ext cx="1566339" cy="116025"/>
            </a:xfrm>
            <a:custGeom>
              <a:avLst/>
              <a:gdLst>
                <a:gd name="connsiteX0" fmla="*/ 1541466 w 1566339"/>
                <a:gd name="connsiteY0" fmla="*/ 93110 h 116025"/>
                <a:gd name="connsiteX1" fmla="*/ 1567064 w 1566339"/>
                <a:gd name="connsiteY1" fmla="*/ 72951 h 116025"/>
                <a:gd name="connsiteX2" fmla="*/ 1550168 w 1566339"/>
                <a:gd name="connsiteY2" fmla="*/ 54169 h 116025"/>
                <a:gd name="connsiteX3" fmla="*/ 1538493 w 1566339"/>
                <a:gd name="connsiteY3" fmla="*/ 47715 h 116025"/>
                <a:gd name="connsiteX4" fmla="*/ 1545092 w 1566339"/>
                <a:gd name="connsiteY4" fmla="*/ 44380 h 116025"/>
                <a:gd name="connsiteX5" fmla="*/ 1559378 w 1566339"/>
                <a:gd name="connsiteY5" fmla="*/ 48078 h 116025"/>
                <a:gd name="connsiteX6" fmla="*/ 1565977 w 1566339"/>
                <a:gd name="connsiteY6" fmla="*/ 32777 h 116025"/>
                <a:gd name="connsiteX7" fmla="*/ 1544584 w 1566339"/>
                <a:gd name="connsiteY7" fmla="*/ 27701 h 116025"/>
                <a:gd name="connsiteX8" fmla="*/ 1518624 w 1566339"/>
                <a:gd name="connsiteY8" fmla="*/ 48005 h 116025"/>
                <a:gd name="connsiteX9" fmla="*/ 1534795 w 1566339"/>
                <a:gd name="connsiteY9" fmla="*/ 67295 h 116025"/>
                <a:gd name="connsiteX10" fmla="*/ 1547195 w 1566339"/>
                <a:gd name="connsiteY10" fmla="*/ 74039 h 116025"/>
                <a:gd name="connsiteX11" fmla="*/ 1540233 w 1566339"/>
                <a:gd name="connsiteY11" fmla="*/ 77012 h 116025"/>
                <a:gd name="connsiteX12" fmla="*/ 1522105 w 1566339"/>
                <a:gd name="connsiteY12" fmla="*/ 72008 h 116025"/>
                <a:gd name="connsiteX13" fmla="*/ 1517246 w 1566339"/>
                <a:gd name="connsiteY13" fmla="*/ 88324 h 116025"/>
                <a:gd name="connsiteX14" fmla="*/ 1541466 w 1566339"/>
                <a:gd name="connsiteY14" fmla="*/ 93110 h 116025"/>
                <a:gd name="connsiteX15" fmla="*/ 1472721 w 1566339"/>
                <a:gd name="connsiteY15" fmla="*/ 53734 h 116025"/>
                <a:gd name="connsiteX16" fmla="*/ 1482801 w 1566339"/>
                <a:gd name="connsiteY16" fmla="*/ 42784 h 116025"/>
                <a:gd name="connsiteX17" fmla="*/ 1491866 w 1566339"/>
                <a:gd name="connsiteY17" fmla="*/ 53734 h 116025"/>
                <a:gd name="connsiteX18" fmla="*/ 1472721 w 1566339"/>
                <a:gd name="connsiteY18" fmla="*/ 53734 h 116025"/>
                <a:gd name="connsiteX19" fmla="*/ 1485774 w 1566339"/>
                <a:gd name="connsiteY19" fmla="*/ 93110 h 116025"/>
                <a:gd name="connsiteX20" fmla="*/ 1511372 w 1566339"/>
                <a:gd name="connsiteY20" fmla="*/ 83538 h 116025"/>
                <a:gd name="connsiteX21" fmla="*/ 1501800 w 1566339"/>
                <a:gd name="connsiteY21" fmla="*/ 70195 h 116025"/>
                <a:gd name="connsiteX22" fmla="*/ 1485774 w 1566339"/>
                <a:gd name="connsiteY22" fmla="*/ 76577 h 116025"/>
                <a:gd name="connsiteX23" fmla="*/ 1472359 w 1566339"/>
                <a:gd name="connsiteY23" fmla="*/ 65482 h 116025"/>
                <a:gd name="connsiteX24" fmla="*/ 1511662 w 1566339"/>
                <a:gd name="connsiteY24" fmla="*/ 65482 h 116025"/>
                <a:gd name="connsiteX25" fmla="*/ 1512170 w 1566339"/>
                <a:gd name="connsiteY25" fmla="*/ 56925 h 116025"/>
                <a:gd name="connsiteX26" fmla="*/ 1482801 w 1566339"/>
                <a:gd name="connsiteY26" fmla="*/ 27701 h 116025"/>
                <a:gd name="connsiteX27" fmla="*/ 1450749 w 1566339"/>
                <a:gd name="connsiteY27" fmla="*/ 60406 h 116025"/>
                <a:gd name="connsiteX28" fmla="*/ 1485774 w 1566339"/>
                <a:gd name="connsiteY28" fmla="*/ 93110 h 116025"/>
                <a:gd name="connsiteX29" fmla="*/ 1404847 w 1566339"/>
                <a:gd name="connsiteY29" fmla="*/ 53734 h 116025"/>
                <a:gd name="connsiteX30" fmla="*/ 1414926 w 1566339"/>
                <a:gd name="connsiteY30" fmla="*/ 42784 h 116025"/>
                <a:gd name="connsiteX31" fmla="*/ 1423991 w 1566339"/>
                <a:gd name="connsiteY31" fmla="*/ 53734 h 116025"/>
                <a:gd name="connsiteX32" fmla="*/ 1404847 w 1566339"/>
                <a:gd name="connsiteY32" fmla="*/ 53734 h 116025"/>
                <a:gd name="connsiteX33" fmla="*/ 1417900 w 1566339"/>
                <a:gd name="connsiteY33" fmla="*/ 93110 h 116025"/>
                <a:gd name="connsiteX34" fmla="*/ 1443498 w 1566339"/>
                <a:gd name="connsiteY34" fmla="*/ 83538 h 116025"/>
                <a:gd name="connsiteX35" fmla="*/ 1433925 w 1566339"/>
                <a:gd name="connsiteY35" fmla="*/ 70195 h 116025"/>
                <a:gd name="connsiteX36" fmla="*/ 1417900 w 1566339"/>
                <a:gd name="connsiteY36" fmla="*/ 76577 h 116025"/>
                <a:gd name="connsiteX37" fmla="*/ 1404484 w 1566339"/>
                <a:gd name="connsiteY37" fmla="*/ 65482 h 116025"/>
                <a:gd name="connsiteX38" fmla="*/ 1443788 w 1566339"/>
                <a:gd name="connsiteY38" fmla="*/ 65482 h 116025"/>
                <a:gd name="connsiteX39" fmla="*/ 1444295 w 1566339"/>
                <a:gd name="connsiteY39" fmla="*/ 56925 h 116025"/>
                <a:gd name="connsiteX40" fmla="*/ 1414926 w 1566339"/>
                <a:gd name="connsiteY40" fmla="*/ 27701 h 116025"/>
                <a:gd name="connsiteX41" fmla="*/ 1382802 w 1566339"/>
                <a:gd name="connsiteY41" fmla="*/ 60406 h 116025"/>
                <a:gd name="connsiteX42" fmla="*/ 1417900 w 1566339"/>
                <a:gd name="connsiteY42" fmla="*/ 93110 h 116025"/>
                <a:gd name="connsiteX43" fmla="*/ 1403324 w 1566339"/>
                <a:gd name="connsiteY43" fmla="*/ 24510 h 116025"/>
                <a:gd name="connsiteX44" fmla="*/ 1430590 w 1566339"/>
                <a:gd name="connsiteY44" fmla="*/ 13053 h 116025"/>
                <a:gd name="connsiteX45" fmla="*/ 1423773 w 1566339"/>
                <a:gd name="connsiteY45" fmla="*/ 0 h 116025"/>
                <a:gd name="connsiteX46" fmla="*/ 1397813 w 1566339"/>
                <a:gd name="connsiteY46" fmla="*/ 14648 h 116025"/>
                <a:gd name="connsiteX47" fmla="*/ 1403324 w 1566339"/>
                <a:gd name="connsiteY47" fmla="*/ 24510 h 116025"/>
                <a:gd name="connsiteX48" fmla="*/ 1342773 w 1566339"/>
                <a:gd name="connsiteY48" fmla="*/ 75707 h 116025"/>
                <a:gd name="connsiteX49" fmla="*/ 1333201 w 1566339"/>
                <a:gd name="connsiteY49" fmla="*/ 72588 h 116025"/>
                <a:gd name="connsiteX50" fmla="*/ 1333201 w 1566339"/>
                <a:gd name="connsiteY50" fmla="*/ 48368 h 116025"/>
                <a:gd name="connsiteX51" fmla="*/ 1342918 w 1566339"/>
                <a:gd name="connsiteY51" fmla="*/ 45105 h 116025"/>
                <a:gd name="connsiteX52" fmla="*/ 1355101 w 1566339"/>
                <a:gd name="connsiteY52" fmla="*/ 60261 h 116025"/>
                <a:gd name="connsiteX53" fmla="*/ 1342773 w 1566339"/>
                <a:gd name="connsiteY53" fmla="*/ 75707 h 116025"/>
                <a:gd name="connsiteX54" fmla="*/ 1312027 w 1566339"/>
                <a:gd name="connsiteY54" fmla="*/ 117621 h 116025"/>
                <a:gd name="connsiteX55" fmla="*/ 1333201 w 1566339"/>
                <a:gd name="connsiteY55" fmla="*/ 117621 h 116025"/>
                <a:gd name="connsiteX56" fmla="*/ 1331823 w 1566339"/>
                <a:gd name="connsiteY56" fmla="*/ 87744 h 116025"/>
                <a:gd name="connsiteX57" fmla="*/ 1347269 w 1566339"/>
                <a:gd name="connsiteY57" fmla="*/ 93110 h 116025"/>
                <a:gd name="connsiteX58" fmla="*/ 1376348 w 1566339"/>
                <a:gd name="connsiteY58" fmla="*/ 60406 h 116025"/>
                <a:gd name="connsiteX59" fmla="*/ 1347269 w 1566339"/>
                <a:gd name="connsiteY59" fmla="*/ 27701 h 116025"/>
                <a:gd name="connsiteX60" fmla="*/ 1329358 w 1566339"/>
                <a:gd name="connsiteY60" fmla="*/ 35170 h 116025"/>
                <a:gd name="connsiteX61" fmla="*/ 1329358 w 1566339"/>
                <a:gd name="connsiteY61" fmla="*/ 29369 h 116025"/>
                <a:gd name="connsiteX62" fmla="*/ 1312099 w 1566339"/>
                <a:gd name="connsiteY62" fmla="*/ 29369 h 116025"/>
                <a:gd name="connsiteX63" fmla="*/ 1312099 w 1566339"/>
                <a:gd name="connsiteY63" fmla="*/ 117621 h 116025"/>
                <a:gd name="connsiteX64" fmla="*/ 1268880 w 1566339"/>
                <a:gd name="connsiteY64" fmla="*/ 75707 h 116025"/>
                <a:gd name="connsiteX65" fmla="*/ 1256552 w 1566339"/>
                <a:gd name="connsiteY65" fmla="*/ 60261 h 116025"/>
                <a:gd name="connsiteX66" fmla="*/ 1268735 w 1566339"/>
                <a:gd name="connsiteY66" fmla="*/ 45105 h 116025"/>
                <a:gd name="connsiteX67" fmla="*/ 1278452 w 1566339"/>
                <a:gd name="connsiteY67" fmla="*/ 48368 h 116025"/>
                <a:gd name="connsiteX68" fmla="*/ 1278452 w 1566339"/>
                <a:gd name="connsiteY68" fmla="*/ 72588 h 116025"/>
                <a:gd name="connsiteX69" fmla="*/ 1268880 w 1566339"/>
                <a:gd name="connsiteY69" fmla="*/ 75707 h 116025"/>
                <a:gd name="connsiteX70" fmla="*/ 1264384 w 1566339"/>
                <a:gd name="connsiteY70" fmla="*/ 93110 h 116025"/>
                <a:gd name="connsiteX71" fmla="*/ 1282295 w 1566339"/>
                <a:gd name="connsiteY71" fmla="*/ 85424 h 116025"/>
                <a:gd name="connsiteX72" fmla="*/ 1282295 w 1566339"/>
                <a:gd name="connsiteY72" fmla="*/ 91515 h 116025"/>
                <a:gd name="connsiteX73" fmla="*/ 1299554 w 1566339"/>
                <a:gd name="connsiteY73" fmla="*/ 91515 h 116025"/>
                <a:gd name="connsiteX74" fmla="*/ 1299554 w 1566339"/>
                <a:gd name="connsiteY74" fmla="*/ 29369 h 116025"/>
                <a:gd name="connsiteX75" fmla="*/ 1282295 w 1566339"/>
                <a:gd name="connsiteY75" fmla="*/ 29369 h 116025"/>
                <a:gd name="connsiteX76" fmla="*/ 1282295 w 1566339"/>
                <a:gd name="connsiteY76" fmla="*/ 35098 h 116025"/>
                <a:gd name="connsiteX77" fmla="*/ 1264384 w 1566339"/>
                <a:gd name="connsiteY77" fmla="*/ 27774 h 116025"/>
                <a:gd name="connsiteX78" fmla="*/ 1235305 w 1566339"/>
                <a:gd name="connsiteY78" fmla="*/ 60478 h 116025"/>
                <a:gd name="connsiteX79" fmla="*/ 1264384 w 1566339"/>
                <a:gd name="connsiteY79" fmla="*/ 93110 h 116025"/>
                <a:gd name="connsiteX80" fmla="*/ 1210287 w 1566339"/>
                <a:gd name="connsiteY80" fmla="*/ 93110 h 116025"/>
                <a:gd name="connsiteX81" fmla="*/ 1233202 w 1566339"/>
                <a:gd name="connsiteY81" fmla="*/ 84408 h 116025"/>
                <a:gd name="connsiteX82" fmla="*/ 1223775 w 1566339"/>
                <a:gd name="connsiteY82" fmla="*/ 70703 h 116025"/>
                <a:gd name="connsiteX83" fmla="*/ 1211592 w 1566339"/>
                <a:gd name="connsiteY83" fmla="*/ 75707 h 116025"/>
                <a:gd name="connsiteX84" fmla="*/ 1198032 w 1566339"/>
                <a:gd name="connsiteY84" fmla="*/ 60261 h 116025"/>
                <a:gd name="connsiteX85" fmla="*/ 1211447 w 1566339"/>
                <a:gd name="connsiteY85" fmla="*/ 45105 h 116025"/>
                <a:gd name="connsiteX86" fmla="*/ 1223122 w 1566339"/>
                <a:gd name="connsiteY86" fmla="*/ 49746 h 116025"/>
                <a:gd name="connsiteX87" fmla="*/ 1233347 w 1566339"/>
                <a:gd name="connsiteY87" fmla="*/ 36330 h 116025"/>
                <a:gd name="connsiteX88" fmla="*/ 1210505 w 1566339"/>
                <a:gd name="connsiteY88" fmla="*/ 27774 h 116025"/>
                <a:gd name="connsiteX89" fmla="*/ 1176785 w 1566339"/>
                <a:gd name="connsiteY89" fmla="*/ 60478 h 116025"/>
                <a:gd name="connsiteX90" fmla="*/ 1210287 w 1566339"/>
                <a:gd name="connsiteY90" fmla="*/ 93110 h 116025"/>
                <a:gd name="connsiteX91" fmla="*/ 1146111 w 1566339"/>
                <a:gd name="connsiteY91" fmla="*/ 91515 h 116025"/>
                <a:gd name="connsiteX92" fmla="*/ 1167213 w 1566339"/>
                <a:gd name="connsiteY92" fmla="*/ 91515 h 116025"/>
                <a:gd name="connsiteX93" fmla="*/ 1167213 w 1566339"/>
                <a:gd name="connsiteY93" fmla="*/ 29369 h 116025"/>
                <a:gd name="connsiteX94" fmla="*/ 1146111 w 1566339"/>
                <a:gd name="connsiteY94" fmla="*/ 29369 h 116025"/>
                <a:gd name="connsiteX95" fmla="*/ 1146111 w 1566339"/>
                <a:gd name="connsiteY95" fmla="*/ 91515 h 116025"/>
                <a:gd name="connsiteX96" fmla="*/ 1156698 w 1566339"/>
                <a:gd name="connsiteY96" fmla="*/ 24148 h 116025"/>
                <a:gd name="connsiteX97" fmla="*/ 1168155 w 1566339"/>
                <a:gd name="connsiteY97" fmla="*/ 12690 h 116025"/>
                <a:gd name="connsiteX98" fmla="*/ 1156698 w 1566339"/>
                <a:gd name="connsiteY98" fmla="*/ 1233 h 116025"/>
                <a:gd name="connsiteX99" fmla="*/ 1145240 w 1566339"/>
                <a:gd name="connsiteY99" fmla="*/ 12690 h 116025"/>
                <a:gd name="connsiteX100" fmla="*/ 1156698 w 1566339"/>
                <a:gd name="connsiteY100" fmla="*/ 24148 h 116025"/>
                <a:gd name="connsiteX101" fmla="*/ 1102891 w 1566339"/>
                <a:gd name="connsiteY101" fmla="*/ 75707 h 116025"/>
                <a:gd name="connsiteX102" fmla="*/ 1090709 w 1566339"/>
                <a:gd name="connsiteY102" fmla="*/ 60551 h 116025"/>
                <a:gd name="connsiteX103" fmla="*/ 1103036 w 1566339"/>
                <a:gd name="connsiteY103" fmla="*/ 45105 h 116025"/>
                <a:gd name="connsiteX104" fmla="*/ 1112608 w 1566339"/>
                <a:gd name="connsiteY104" fmla="*/ 48368 h 116025"/>
                <a:gd name="connsiteX105" fmla="*/ 1112608 w 1566339"/>
                <a:gd name="connsiteY105" fmla="*/ 72588 h 116025"/>
                <a:gd name="connsiteX106" fmla="*/ 1102891 w 1566339"/>
                <a:gd name="connsiteY106" fmla="*/ 75707 h 116025"/>
                <a:gd name="connsiteX107" fmla="*/ 1097888 w 1566339"/>
                <a:gd name="connsiteY107" fmla="*/ 93110 h 116025"/>
                <a:gd name="connsiteX108" fmla="*/ 1116452 w 1566339"/>
                <a:gd name="connsiteY108" fmla="*/ 85424 h 116025"/>
                <a:gd name="connsiteX109" fmla="*/ 1116452 w 1566339"/>
                <a:gd name="connsiteY109" fmla="*/ 91515 h 116025"/>
                <a:gd name="connsiteX110" fmla="*/ 1133710 w 1566339"/>
                <a:gd name="connsiteY110" fmla="*/ 91515 h 116025"/>
                <a:gd name="connsiteX111" fmla="*/ 1133710 w 1566339"/>
                <a:gd name="connsiteY111" fmla="*/ 2828 h 116025"/>
                <a:gd name="connsiteX112" fmla="*/ 1112536 w 1566339"/>
                <a:gd name="connsiteY112" fmla="*/ 2828 h 116025"/>
                <a:gd name="connsiteX113" fmla="*/ 1113914 w 1566339"/>
                <a:gd name="connsiteY113" fmla="*/ 32705 h 116025"/>
                <a:gd name="connsiteX114" fmla="*/ 1097888 w 1566339"/>
                <a:gd name="connsiteY114" fmla="*/ 27701 h 116025"/>
                <a:gd name="connsiteX115" fmla="*/ 1069389 w 1566339"/>
                <a:gd name="connsiteY115" fmla="*/ 60406 h 116025"/>
                <a:gd name="connsiteX116" fmla="*/ 1097888 w 1566339"/>
                <a:gd name="connsiteY116" fmla="*/ 93110 h 116025"/>
                <a:gd name="connsiteX117" fmla="*/ 1002239 w 1566339"/>
                <a:gd name="connsiteY117" fmla="*/ 91515 h 116025"/>
                <a:gd name="connsiteX118" fmla="*/ 1023414 w 1566339"/>
                <a:gd name="connsiteY118" fmla="*/ 91515 h 116025"/>
                <a:gd name="connsiteX119" fmla="*/ 1023414 w 1566339"/>
                <a:gd name="connsiteY119" fmla="*/ 47498 h 116025"/>
                <a:gd name="connsiteX120" fmla="*/ 1031101 w 1566339"/>
                <a:gd name="connsiteY120" fmla="*/ 45105 h 116025"/>
                <a:gd name="connsiteX121" fmla="*/ 1039585 w 1566339"/>
                <a:gd name="connsiteY121" fmla="*/ 54677 h 116025"/>
                <a:gd name="connsiteX122" fmla="*/ 1039585 w 1566339"/>
                <a:gd name="connsiteY122" fmla="*/ 91515 h 116025"/>
                <a:gd name="connsiteX123" fmla="*/ 1060760 w 1566339"/>
                <a:gd name="connsiteY123" fmla="*/ 91515 h 116025"/>
                <a:gd name="connsiteX124" fmla="*/ 1060760 w 1566339"/>
                <a:gd name="connsiteY124" fmla="*/ 51704 h 116025"/>
                <a:gd name="connsiteX125" fmla="*/ 1039150 w 1566339"/>
                <a:gd name="connsiteY125" fmla="*/ 27701 h 116025"/>
                <a:gd name="connsiteX126" fmla="*/ 1019643 w 1566339"/>
                <a:gd name="connsiteY126" fmla="*/ 35025 h 116025"/>
                <a:gd name="connsiteX127" fmla="*/ 1019643 w 1566339"/>
                <a:gd name="connsiteY127" fmla="*/ 29369 h 116025"/>
                <a:gd name="connsiteX128" fmla="*/ 1002385 w 1566339"/>
                <a:gd name="connsiteY128" fmla="*/ 29369 h 116025"/>
                <a:gd name="connsiteX129" fmla="*/ 1002385 w 1566339"/>
                <a:gd name="connsiteY129" fmla="*/ 91515 h 116025"/>
                <a:gd name="connsiteX130" fmla="*/ 959093 w 1566339"/>
                <a:gd name="connsiteY130" fmla="*/ 75707 h 116025"/>
                <a:gd name="connsiteX131" fmla="*/ 946765 w 1566339"/>
                <a:gd name="connsiteY131" fmla="*/ 60261 h 116025"/>
                <a:gd name="connsiteX132" fmla="*/ 958948 w 1566339"/>
                <a:gd name="connsiteY132" fmla="*/ 45105 h 116025"/>
                <a:gd name="connsiteX133" fmla="*/ 968665 w 1566339"/>
                <a:gd name="connsiteY133" fmla="*/ 48368 h 116025"/>
                <a:gd name="connsiteX134" fmla="*/ 968665 w 1566339"/>
                <a:gd name="connsiteY134" fmla="*/ 72588 h 116025"/>
                <a:gd name="connsiteX135" fmla="*/ 959093 w 1566339"/>
                <a:gd name="connsiteY135" fmla="*/ 75707 h 116025"/>
                <a:gd name="connsiteX136" fmla="*/ 954597 w 1566339"/>
                <a:gd name="connsiteY136" fmla="*/ 93110 h 116025"/>
                <a:gd name="connsiteX137" fmla="*/ 972508 w 1566339"/>
                <a:gd name="connsiteY137" fmla="*/ 85424 h 116025"/>
                <a:gd name="connsiteX138" fmla="*/ 972508 w 1566339"/>
                <a:gd name="connsiteY138" fmla="*/ 91515 h 116025"/>
                <a:gd name="connsiteX139" fmla="*/ 989767 w 1566339"/>
                <a:gd name="connsiteY139" fmla="*/ 91515 h 116025"/>
                <a:gd name="connsiteX140" fmla="*/ 989767 w 1566339"/>
                <a:gd name="connsiteY140" fmla="*/ 29369 h 116025"/>
                <a:gd name="connsiteX141" fmla="*/ 972508 w 1566339"/>
                <a:gd name="connsiteY141" fmla="*/ 29369 h 116025"/>
                <a:gd name="connsiteX142" fmla="*/ 972508 w 1566339"/>
                <a:gd name="connsiteY142" fmla="*/ 35098 h 116025"/>
                <a:gd name="connsiteX143" fmla="*/ 954597 w 1566339"/>
                <a:gd name="connsiteY143" fmla="*/ 27774 h 116025"/>
                <a:gd name="connsiteX144" fmla="*/ 925518 w 1566339"/>
                <a:gd name="connsiteY144" fmla="*/ 60478 h 116025"/>
                <a:gd name="connsiteX145" fmla="*/ 954597 w 1566339"/>
                <a:gd name="connsiteY145" fmla="*/ 93110 h 116025"/>
                <a:gd name="connsiteX146" fmla="*/ 859094 w 1566339"/>
                <a:gd name="connsiteY146" fmla="*/ 91515 h 116025"/>
                <a:gd name="connsiteX147" fmla="*/ 880268 w 1566339"/>
                <a:gd name="connsiteY147" fmla="*/ 91515 h 116025"/>
                <a:gd name="connsiteX148" fmla="*/ 880268 w 1566339"/>
                <a:gd name="connsiteY148" fmla="*/ 48223 h 116025"/>
                <a:gd name="connsiteX149" fmla="*/ 887955 w 1566339"/>
                <a:gd name="connsiteY149" fmla="*/ 45105 h 116025"/>
                <a:gd name="connsiteX150" fmla="*/ 895642 w 1566339"/>
                <a:gd name="connsiteY150" fmla="*/ 54822 h 116025"/>
                <a:gd name="connsiteX151" fmla="*/ 895642 w 1566339"/>
                <a:gd name="connsiteY151" fmla="*/ 91515 h 116025"/>
                <a:gd name="connsiteX152" fmla="*/ 916743 w 1566339"/>
                <a:gd name="connsiteY152" fmla="*/ 91515 h 116025"/>
                <a:gd name="connsiteX153" fmla="*/ 916743 w 1566339"/>
                <a:gd name="connsiteY153" fmla="*/ 49746 h 116025"/>
                <a:gd name="connsiteX154" fmla="*/ 895859 w 1566339"/>
                <a:gd name="connsiteY154" fmla="*/ 27701 h 116025"/>
                <a:gd name="connsiteX155" fmla="*/ 878238 w 1566339"/>
                <a:gd name="connsiteY155" fmla="*/ 34663 h 116025"/>
                <a:gd name="connsiteX156" fmla="*/ 880123 w 1566339"/>
                <a:gd name="connsiteY156" fmla="*/ 2828 h 116025"/>
                <a:gd name="connsiteX157" fmla="*/ 859094 w 1566339"/>
                <a:gd name="connsiteY157" fmla="*/ 2828 h 116025"/>
                <a:gd name="connsiteX158" fmla="*/ 859094 w 1566339"/>
                <a:gd name="connsiteY158" fmla="*/ 91515 h 116025"/>
                <a:gd name="connsiteX159" fmla="*/ 794337 w 1566339"/>
                <a:gd name="connsiteY159" fmla="*/ 93110 h 116025"/>
                <a:gd name="connsiteX160" fmla="*/ 819935 w 1566339"/>
                <a:gd name="connsiteY160" fmla="*/ 72951 h 116025"/>
                <a:gd name="connsiteX161" fmla="*/ 803039 w 1566339"/>
                <a:gd name="connsiteY161" fmla="*/ 54169 h 116025"/>
                <a:gd name="connsiteX162" fmla="*/ 791364 w 1566339"/>
                <a:gd name="connsiteY162" fmla="*/ 47715 h 116025"/>
                <a:gd name="connsiteX163" fmla="*/ 797963 w 1566339"/>
                <a:gd name="connsiteY163" fmla="*/ 44380 h 116025"/>
                <a:gd name="connsiteX164" fmla="*/ 812248 w 1566339"/>
                <a:gd name="connsiteY164" fmla="*/ 48078 h 116025"/>
                <a:gd name="connsiteX165" fmla="*/ 818847 w 1566339"/>
                <a:gd name="connsiteY165" fmla="*/ 32777 h 116025"/>
                <a:gd name="connsiteX166" fmla="*/ 797455 w 1566339"/>
                <a:gd name="connsiteY166" fmla="*/ 27701 h 116025"/>
                <a:gd name="connsiteX167" fmla="*/ 771494 w 1566339"/>
                <a:gd name="connsiteY167" fmla="*/ 48005 h 116025"/>
                <a:gd name="connsiteX168" fmla="*/ 787666 w 1566339"/>
                <a:gd name="connsiteY168" fmla="*/ 67295 h 116025"/>
                <a:gd name="connsiteX169" fmla="*/ 800066 w 1566339"/>
                <a:gd name="connsiteY169" fmla="*/ 74039 h 116025"/>
                <a:gd name="connsiteX170" fmla="*/ 793104 w 1566339"/>
                <a:gd name="connsiteY170" fmla="*/ 77012 h 116025"/>
                <a:gd name="connsiteX171" fmla="*/ 774975 w 1566339"/>
                <a:gd name="connsiteY171" fmla="*/ 72008 h 116025"/>
                <a:gd name="connsiteX172" fmla="*/ 770117 w 1566339"/>
                <a:gd name="connsiteY172" fmla="*/ 88324 h 116025"/>
                <a:gd name="connsiteX173" fmla="*/ 794337 w 1566339"/>
                <a:gd name="connsiteY173" fmla="*/ 93110 h 116025"/>
                <a:gd name="connsiteX174" fmla="*/ 725520 w 1566339"/>
                <a:gd name="connsiteY174" fmla="*/ 53734 h 116025"/>
                <a:gd name="connsiteX175" fmla="*/ 735599 w 1566339"/>
                <a:gd name="connsiteY175" fmla="*/ 42784 h 116025"/>
                <a:gd name="connsiteX176" fmla="*/ 744664 w 1566339"/>
                <a:gd name="connsiteY176" fmla="*/ 53734 h 116025"/>
                <a:gd name="connsiteX177" fmla="*/ 725520 w 1566339"/>
                <a:gd name="connsiteY177" fmla="*/ 53734 h 116025"/>
                <a:gd name="connsiteX178" fmla="*/ 738572 w 1566339"/>
                <a:gd name="connsiteY178" fmla="*/ 93110 h 116025"/>
                <a:gd name="connsiteX179" fmla="*/ 764171 w 1566339"/>
                <a:gd name="connsiteY179" fmla="*/ 83538 h 116025"/>
                <a:gd name="connsiteX180" fmla="*/ 754598 w 1566339"/>
                <a:gd name="connsiteY180" fmla="*/ 70195 h 116025"/>
                <a:gd name="connsiteX181" fmla="*/ 738572 w 1566339"/>
                <a:gd name="connsiteY181" fmla="*/ 76577 h 116025"/>
                <a:gd name="connsiteX182" fmla="*/ 725157 w 1566339"/>
                <a:gd name="connsiteY182" fmla="*/ 65482 h 116025"/>
                <a:gd name="connsiteX183" fmla="*/ 764460 w 1566339"/>
                <a:gd name="connsiteY183" fmla="*/ 65482 h 116025"/>
                <a:gd name="connsiteX184" fmla="*/ 764968 w 1566339"/>
                <a:gd name="connsiteY184" fmla="*/ 56925 h 116025"/>
                <a:gd name="connsiteX185" fmla="*/ 735599 w 1566339"/>
                <a:gd name="connsiteY185" fmla="*/ 27701 h 116025"/>
                <a:gd name="connsiteX186" fmla="*/ 703547 w 1566339"/>
                <a:gd name="connsiteY186" fmla="*/ 60406 h 116025"/>
                <a:gd name="connsiteX187" fmla="*/ 738572 w 1566339"/>
                <a:gd name="connsiteY187" fmla="*/ 93110 h 116025"/>
                <a:gd name="connsiteX188" fmla="*/ 636398 w 1566339"/>
                <a:gd name="connsiteY188" fmla="*/ 91515 h 116025"/>
                <a:gd name="connsiteX189" fmla="*/ 657572 w 1566339"/>
                <a:gd name="connsiteY189" fmla="*/ 91515 h 116025"/>
                <a:gd name="connsiteX190" fmla="*/ 657572 w 1566339"/>
                <a:gd name="connsiteY190" fmla="*/ 47498 h 116025"/>
                <a:gd name="connsiteX191" fmla="*/ 665259 w 1566339"/>
                <a:gd name="connsiteY191" fmla="*/ 45105 h 116025"/>
                <a:gd name="connsiteX192" fmla="*/ 673743 w 1566339"/>
                <a:gd name="connsiteY192" fmla="*/ 54677 h 116025"/>
                <a:gd name="connsiteX193" fmla="*/ 673743 w 1566339"/>
                <a:gd name="connsiteY193" fmla="*/ 91515 h 116025"/>
                <a:gd name="connsiteX194" fmla="*/ 694918 w 1566339"/>
                <a:gd name="connsiteY194" fmla="*/ 91515 h 116025"/>
                <a:gd name="connsiteX195" fmla="*/ 694918 w 1566339"/>
                <a:gd name="connsiteY195" fmla="*/ 51704 h 116025"/>
                <a:gd name="connsiteX196" fmla="*/ 673308 w 1566339"/>
                <a:gd name="connsiteY196" fmla="*/ 27701 h 116025"/>
                <a:gd name="connsiteX197" fmla="*/ 653802 w 1566339"/>
                <a:gd name="connsiteY197" fmla="*/ 35025 h 116025"/>
                <a:gd name="connsiteX198" fmla="*/ 653802 w 1566339"/>
                <a:gd name="connsiteY198" fmla="*/ 29369 h 116025"/>
                <a:gd name="connsiteX199" fmla="*/ 636543 w 1566339"/>
                <a:gd name="connsiteY199" fmla="*/ 29369 h 116025"/>
                <a:gd name="connsiteX200" fmla="*/ 636543 w 1566339"/>
                <a:gd name="connsiteY200" fmla="*/ 91515 h 116025"/>
                <a:gd name="connsiteX201" fmla="*/ 566203 w 1566339"/>
                <a:gd name="connsiteY201" fmla="*/ 91515 h 116025"/>
                <a:gd name="connsiteX202" fmla="*/ 587377 w 1566339"/>
                <a:gd name="connsiteY202" fmla="*/ 91515 h 116025"/>
                <a:gd name="connsiteX203" fmla="*/ 587377 w 1566339"/>
                <a:gd name="connsiteY203" fmla="*/ 47498 h 116025"/>
                <a:gd name="connsiteX204" fmla="*/ 595064 w 1566339"/>
                <a:gd name="connsiteY204" fmla="*/ 45105 h 116025"/>
                <a:gd name="connsiteX205" fmla="*/ 603548 w 1566339"/>
                <a:gd name="connsiteY205" fmla="*/ 54677 h 116025"/>
                <a:gd name="connsiteX206" fmla="*/ 603548 w 1566339"/>
                <a:gd name="connsiteY206" fmla="*/ 91515 h 116025"/>
                <a:gd name="connsiteX207" fmla="*/ 624650 w 1566339"/>
                <a:gd name="connsiteY207" fmla="*/ 91515 h 116025"/>
                <a:gd name="connsiteX208" fmla="*/ 624650 w 1566339"/>
                <a:gd name="connsiteY208" fmla="*/ 51704 h 116025"/>
                <a:gd name="connsiteX209" fmla="*/ 603041 w 1566339"/>
                <a:gd name="connsiteY209" fmla="*/ 27701 h 116025"/>
                <a:gd name="connsiteX210" fmla="*/ 583534 w 1566339"/>
                <a:gd name="connsiteY210" fmla="*/ 35025 h 116025"/>
                <a:gd name="connsiteX211" fmla="*/ 583534 w 1566339"/>
                <a:gd name="connsiteY211" fmla="*/ 29369 h 116025"/>
                <a:gd name="connsiteX212" fmla="*/ 566275 w 1566339"/>
                <a:gd name="connsiteY212" fmla="*/ 29369 h 116025"/>
                <a:gd name="connsiteX213" fmla="*/ 566275 w 1566339"/>
                <a:gd name="connsiteY213" fmla="*/ 91515 h 116025"/>
                <a:gd name="connsiteX214" fmla="*/ 523201 w 1566339"/>
                <a:gd name="connsiteY214" fmla="*/ 75707 h 116025"/>
                <a:gd name="connsiteX215" fmla="*/ 510510 w 1566339"/>
                <a:gd name="connsiteY215" fmla="*/ 60043 h 116025"/>
                <a:gd name="connsiteX216" fmla="*/ 523201 w 1566339"/>
                <a:gd name="connsiteY216" fmla="*/ 45105 h 116025"/>
                <a:gd name="connsiteX217" fmla="*/ 535529 w 1566339"/>
                <a:gd name="connsiteY217" fmla="*/ 60043 h 116025"/>
                <a:gd name="connsiteX218" fmla="*/ 523201 w 1566339"/>
                <a:gd name="connsiteY218" fmla="*/ 75707 h 116025"/>
                <a:gd name="connsiteX219" fmla="*/ 523201 w 1566339"/>
                <a:gd name="connsiteY219" fmla="*/ 93110 h 116025"/>
                <a:gd name="connsiteX220" fmla="*/ 556776 w 1566339"/>
                <a:gd name="connsiteY220" fmla="*/ 60043 h 116025"/>
                <a:gd name="connsiteX221" fmla="*/ 523201 w 1566339"/>
                <a:gd name="connsiteY221" fmla="*/ 27701 h 116025"/>
                <a:gd name="connsiteX222" fmla="*/ 489263 w 1566339"/>
                <a:gd name="connsiteY222" fmla="*/ 60043 h 116025"/>
                <a:gd name="connsiteX223" fmla="*/ 523201 w 1566339"/>
                <a:gd name="connsiteY223" fmla="*/ 93110 h 116025"/>
                <a:gd name="connsiteX224" fmla="*/ 458517 w 1566339"/>
                <a:gd name="connsiteY224" fmla="*/ 93110 h 116025"/>
                <a:gd name="connsiteX225" fmla="*/ 484115 w 1566339"/>
                <a:gd name="connsiteY225" fmla="*/ 72951 h 116025"/>
                <a:gd name="connsiteX226" fmla="*/ 467219 w 1566339"/>
                <a:gd name="connsiteY226" fmla="*/ 54169 h 116025"/>
                <a:gd name="connsiteX227" fmla="*/ 455544 w 1566339"/>
                <a:gd name="connsiteY227" fmla="*/ 47715 h 116025"/>
                <a:gd name="connsiteX228" fmla="*/ 462143 w 1566339"/>
                <a:gd name="connsiteY228" fmla="*/ 44380 h 116025"/>
                <a:gd name="connsiteX229" fmla="*/ 476428 w 1566339"/>
                <a:gd name="connsiteY229" fmla="*/ 48078 h 116025"/>
                <a:gd name="connsiteX230" fmla="*/ 483027 w 1566339"/>
                <a:gd name="connsiteY230" fmla="*/ 32777 h 116025"/>
                <a:gd name="connsiteX231" fmla="*/ 461635 w 1566339"/>
                <a:gd name="connsiteY231" fmla="*/ 27701 h 116025"/>
                <a:gd name="connsiteX232" fmla="*/ 435674 w 1566339"/>
                <a:gd name="connsiteY232" fmla="*/ 48005 h 116025"/>
                <a:gd name="connsiteX233" fmla="*/ 451845 w 1566339"/>
                <a:gd name="connsiteY233" fmla="*/ 67295 h 116025"/>
                <a:gd name="connsiteX234" fmla="*/ 464245 w 1566339"/>
                <a:gd name="connsiteY234" fmla="*/ 74039 h 116025"/>
                <a:gd name="connsiteX235" fmla="*/ 457284 w 1566339"/>
                <a:gd name="connsiteY235" fmla="*/ 77012 h 116025"/>
                <a:gd name="connsiteX236" fmla="*/ 439155 w 1566339"/>
                <a:gd name="connsiteY236" fmla="*/ 72008 h 116025"/>
                <a:gd name="connsiteX237" fmla="*/ 434296 w 1566339"/>
                <a:gd name="connsiteY237" fmla="*/ 88324 h 116025"/>
                <a:gd name="connsiteX238" fmla="*/ 458517 w 1566339"/>
                <a:gd name="connsiteY238" fmla="*/ 93110 h 116025"/>
                <a:gd name="connsiteX239" fmla="*/ 390787 w 1566339"/>
                <a:gd name="connsiteY239" fmla="*/ 91515 h 116025"/>
                <a:gd name="connsiteX240" fmla="*/ 411962 w 1566339"/>
                <a:gd name="connsiteY240" fmla="*/ 91515 h 116025"/>
                <a:gd name="connsiteX241" fmla="*/ 411962 w 1566339"/>
                <a:gd name="connsiteY241" fmla="*/ 52211 h 116025"/>
                <a:gd name="connsiteX242" fmla="*/ 425377 w 1566339"/>
                <a:gd name="connsiteY242" fmla="*/ 47353 h 116025"/>
                <a:gd name="connsiteX243" fmla="*/ 431831 w 1566339"/>
                <a:gd name="connsiteY243" fmla="*/ 47860 h 116025"/>
                <a:gd name="connsiteX244" fmla="*/ 431831 w 1566339"/>
                <a:gd name="connsiteY244" fmla="*/ 27701 h 116025"/>
                <a:gd name="connsiteX245" fmla="*/ 429946 w 1566339"/>
                <a:gd name="connsiteY245" fmla="*/ 27701 h 116025"/>
                <a:gd name="connsiteX246" fmla="*/ 409279 w 1566339"/>
                <a:gd name="connsiteY246" fmla="*/ 39159 h 116025"/>
                <a:gd name="connsiteX247" fmla="*/ 409279 w 1566339"/>
                <a:gd name="connsiteY247" fmla="*/ 29369 h 116025"/>
                <a:gd name="connsiteX248" fmla="*/ 390715 w 1566339"/>
                <a:gd name="connsiteY248" fmla="*/ 29369 h 116025"/>
                <a:gd name="connsiteX249" fmla="*/ 390715 w 1566339"/>
                <a:gd name="connsiteY249" fmla="*/ 91515 h 116025"/>
                <a:gd name="connsiteX250" fmla="*/ 341911 w 1566339"/>
                <a:gd name="connsiteY250" fmla="*/ 53734 h 116025"/>
                <a:gd name="connsiteX251" fmla="*/ 351991 w 1566339"/>
                <a:gd name="connsiteY251" fmla="*/ 42784 h 116025"/>
                <a:gd name="connsiteX252" fmla="*/ 361056 w 1566339"/>
                <a:gd name="connsiteY252" fmla="*/ 53734 h 116025"/>
                <a:gd name="connsiteX253" fmla="*/ 341911 w 1566339"/>
                <a:gd name="connsiteY253" fmla="*/ 53734 h 116025"/>
                <a:gd name="connsiteX254" fmla="*/ 354964 w 1566339"/>
                <a:gd name="connsiteY254" fmla="*/ 93110 h 116025"/>
                <a:gd name="connsiteX255" fmla="*/ 380562 w 1566339"/>
                <a:gd name="connsiteY255" fmla="*/ 83538 h 116025"/>
                <a:gd name="connsiteX256" fmla="*/ 370990 w 1566339"/>
                <a:gd name="connsiteY256" fmla="*/ 70195 h 116025"/>
                <a:gd name="connsiteX257" fmla="*/ 354964 w 1566339"/>
                <a:gd name="connsiteY257" fmla="*/ 76577 h 116025"/>
                <a:gd name="connsiteX258" fmla="*/ 341549 w 1566339"/>
                <a:gd name="connsiteY258" fmla="*/ 65482 h 116025"/>
                <a:gd name="connsiteX259" fmla="*/ 380852 w 1566339"/>
                <a:gd name="connsiteY259" fmla="*/ 65482 h 116025"/>
                <a:gd name="connsiteX260" fmla="*/ 381360 w 1566339"/>
                <a:gd name="connsiteY260" fmla="*/ 56925 h 116025"/>
                <a:gd name="connsiteX261" fmla="*/ 351991 w 1566339"/>
                <a:gd name="connsiteY261" fmla="*/ 27701 h 116025"/>
                <a:gd name="connsiteX262" fmla="*/ 319867 w 1566339"/>
                <a:gd name="connsiteY262" fmla="*/ 60406 h 116025"/>
                <a:gd name="connsiteX263" fmla="*/ 354964 w 1566339"/>
                <a:gd name="connsiteY263" fmla="*/ 93110 h 116025"/>
                <a:gd name="connsiteX264" fmla="*/ 279838 w 1566339"/>
                <a:gd name="connsiteY264" fmla="*/ 75707 h 116025"/>
                <a:gd name="connsiteX265" fmla="*/ 270266 w 1566339"/>
                <a:gd name="connsiteY265" fmla="*/ 72588 h 116025"/>
                <a:gd name="connsiteX266" fmla="*/ 270266 w 1566339"/>
                <a:gd name="connsiteY266" fmla="*/ 48368 h 116025"/>
                <a:gd name="connsiteX267" fmla="*/ 279983 w 1566339"/>
                <a:gd name="connsiteY267" fmla="*/ 45105 h 116025"/>
                <a:gd name="connsiteX268" fmla="*/ 292166 w 1566339"/>
                <a:gd name="connsiteY268" fmla="*/ 60261 h 116025"/>
                <a:gd name="connsiteX269" fmla="*/ 279838 w 1566339"/>
                <a:gd name="connsiteY269" fmla="*/ 75707 h 116025"/>
                <a:gd name="connsiteX270" fmla="*/ 249091 w 1566339"/>
                <a:gd name="connsiteY270" fmla="*/ 117621 h 116025"/>
                <a:gd name="connsiteX271" fmla="*/ 270266 w 1566339"/>
                <a:gd name="connsiteY271" fmla="*/ 117621 h 116025"/>
                <a:gd name="connsiteX272" fmla="*/ 268888 w 1566339"/>
                <a:gd name="connsiteY272" fmla="*/ 87744 h 116025"/>
                <a:gd name="connsiteX273" fmla="*/ 284334 w 1566339"/>
                <a:gd name="connsiteY273" fmla="*/ 93110 h 116025"/>
                <a:gd name="connsiteX274" fmla="*/ 313413 w 1566339"/>
                <a:gd name="connsiteY274" fmla="*/ 60406 h 116025"/>
                <a:gd name="connsiteX275" fmla="*/ 284334 w 1566339"/>
                <a:gd name="connsiteY275" fmla="*/ 27701 h 116025"/>
                <a:gd name="connsiteX276" fmla="*/ 266423 w 1566339"/>
                <a:gd name="connsiteY276" fmla="*/ 35170 h 116025"/>
                <a:gd name="connsiteX277" fmla="*/ 266423 w 1566339"/>
                <a:gd name="connsiteY277" fmla="*/ 29369 h 116025"/>
                <a:gd name="connsiteX278" fmla="*/ 249164 w 1566339"/>
                <a:gd name="connsiteY278" fmla="*/ 29369 h 116025"/>
                <a:gd name="connsiteX279" fmla="*/ 249164 w 1566339"/>
                <a:gd name="connsiteY279" fmla="*/ 117621 h 116025"/>
                <a:gd name="connsiteX280" fmla="*/ 140535 w 1566339"/>
                <a:gd name="connsiteY280" fmla="*/ 91515 h 116025"/>
                <a:gd name="connsiteX281" fmla="*/ 164393 w 1566339"/>
                <a:gd name="connsiteY281" fmla="*/ 91515 h 116025"/>
                <a:gd name="connsiteX282" fmla="*/ 173965 w 1566339"/>
                <a:gd name="connsiteY282" fmla="*/ 72951 h 116025"/>
                <a:gd name="connsiteX283" fmla="*/ 185640 w 1566339"/>
                <a:gd name="connsiteY283" fmla="*/ 91515 h 116025"/>
                <a:gd name="connsiteX284" fmla="*/ 211166 w 1566339"/>
                <a:gd name="connsiteY284" fmla="*/ 91515 h 116025"/>
                <a:gd name="connsiteX285" fmla="*/ 188033 w 1566339"/>
                <a:gd name="connsiteY285" fmla="*/ 60188 h 116025"/>
                <a:gd name="connsiteX286" fmla="*/ 209425 w 1566339"/>
                <a:gd name="connsiteY286" fmla="*/ 29369 h 116025"/>
                <a:gd name="connsiteX287" fmla="*/ 186148 w 1566339"/>
                <a:gd name="connsiteY287" fmla="*/ 29369 h 116025"/>
                <a:gd name="connsiteX288" fmla="*/ 177228 w 1566339"/>
                <a:gd name="connsiteY288" fmla="*/ 45758 h 116025"/>
                <a:gd name="connsiteX289" fmla="*/ 166496 w 1566339"/>
                <a:gd name="connsiteY289" fmla="*/ 29369 h 116025"/>
                <a:gd name="connsiteX290" fmla="*/ 141043 w 1566339"/>
                <a:gd name="connsiteY290" fmla="*/ 29369 h 116025"/>
                <a:gd name="connsiteX291" fmla="*/ 162580 w 1566339"/>
                <a:gd name="connsiteY291" fmla="*/ 58810 h 116025"/>
                <a:gd name="connsiteX292" fmla="*/ 140535 w 1566339"/>
                <a:gd name="connsiteY292" fmla="*/ 91515 h 116025"/>
                <a:gd name="connsiteX293" fmla="*/ 96881 w 1566339"/>
                <a:gd name="connsiteY293" fmla="*/ 93110 h 116025"/>
                <a:gd name="connsiteX294" fmla="*/ 116388 w 1566339"/>
                <a:gd name="connsiteY294" fmla="*/ 85496 h 116025"/>
                <a:gd name="connsiteX295" fmla="*/ 116388 w 1566339"/>
                <a:gd name="connsiteY295" fmla="*/ 91442 h 116025"/>
                <a:gd name="connsiteX296" fmla="*/ 133646 w 1566339"/>
                <a:gd name="connsiteY296" fmla="*/ 91442 h 116025"/>
                <a:gd name="connsiteX297" fmla="*/ 133646 w 1566339"/>
                <a:gd name="connsiteY297" fmla="*/ 29369 h 116025"/>
                <a:gd name="connsiteX298" fmla="*/ 112472 w 1566339"/>
                <a:gd name="connsiteY298" fmla="*/ 29369 h 116025"/>
                <a:gd name="connsiteX299" fmla="*/ 112472 w 1566339"/>
                <a:gd name="connsiteY299" fmla="*/ 72806 h 116025"/>
                <a:gd name="connsiteX300" fmla="*/ 104785 w 1566339"/>
                <a:gd name="connsiteY300" fmla="*/ 75779 h 116025"/>
                <a:gd name="connsiteX301" fmla="*/ 97098 w 1566339"/>
                <a:gd name="connsiteY301" fmla="*/ 67222 h 116025"/>
                <a:gd name="connsiteX302" fmla="*/ 97098 w 1566339"/>
                <a:gd name="connsiteY302" fmla="*/ 29369 h 116025"/>
                <a:gd name="connsiteX303" fmla="*/ 75924 w 1566339"/>
                <a:gd name="connsiteY303" fmla="*/ 29369 h 116025"/>
                <a:gd name="connsiteX304" fmla="*/ 75924 w 1566339"/>
                <a:gd name="connsiteY304" fmla="*/ 71138 h 116025"/>
                <a:gd name="connsiteX305" fmla="*/ 96881 w 1566339"/>
                <a:gd name="connsiteY305" fmla="*/ 93110 h 116025"/>
                <a:gd name="connsiteX306" fmla="*/ 33575 w 1566339"/>
                <a:gd name="connsiteY306" fmla="*/ 75707 h 116025"/>
                <a:gd name="connsiteX307" fmla="*/ 21247 w 1566339"/>
                <a:gd name="connsiteY307" fmla="*/ 60261 h 116025"/>
                <a:gd name="connsiteX308" fmla="*/ 33430 w 1566339"/>
                <a:gd name="connsiteY308" fmla="*/ 45105 h 116025"/>
                <a:gd name="connsiteX309" fmla="*/ 43147 w 1566339"/>
                <a:gd name="connsiteY309" fmla="*/ 48368 h 116025"/>
                <a:gd name="connsiteX310" fmla="*/ 43147 w 1566339"/>
                <a:gd name="connsiteY310" fmla="*/ 72588 h 116025"/>
                <a:gd name="connsiteX311" fmla="*/ 33575 w 1566339"/>
                <a:gd name="connsiteY311" fmla="*/ 75707 h 116025"/>
                <a:gd name="connsiteX312" fmla="*/ 29079 w 1566339"/>
                <a:gd name="connsiteY312" fmla="*/ 93110 h 116025"/>
                <a:gd name="connsiteX313" fmla="*/ 46990 w 1566339"/>
                <a:gd name="connsiteY313" fmla="*/ 85424 h 116025"/>
                <a:gd name="connsiteX314" fmla="*/ 46990 w 1566339"/>
                <a:gd name="connsiteY314" fmla="*/ 91515 h 116025"/>
                <a:gd name="connsiteX315" fmla="*/ 64249 w 1566339"/>
                <a:gd name="connsiteY315" fmla="*/ 91515 h 116025"/>
                <a:gd name="connsiteX316" fmla="*/ 64249 w 1566339"/>
                <a:gd name="connsiteY316" fmla="*/ 29369 h 116025"/>
                <a:gd name="connsiteX317" fmla="*/ 46990 w 1566339"/>
                <a:gd name="connsiteY317" fmla="*/ 29369 h 116025"/>
                <a:gd name="connsiteX318" fmla="*/ 46990 w 1566339"/>
                <a:gd name="connsiteY318" fmla="*/ 35098 h 116025"/>
                <a:gd name="connsiteX319" fmla="*/ 29079 w 1566339"/>
                <a:gd name="connsiteY319" fmla="*/ 27774 h 116025"/>
                <a:gd name="connsiteX320" fmla="*/ 0 w 1566339"/>
                <a:gd name="connsiteY320" fmla="*/ 60478 h 116025"/>
                <a:gd name="connsiteX321" fmla="*/ 29079 w 1566339"/>
                <a:gd name="connsiteY321" fmla="*/ 93110 h 1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1566339" h="116025">
                  <a:moveTo>
                    <a:pt x="1541466" y="93110"/>
                  </a:moveTo>
                  <a:cubicBezTo>
                    <a:pt x="1556550" y="93110"/>
                    <a:pt x="1566992" y="86511"/>
                    <a:pt x="1567064" y="72951"/>
                  </a:cubicBezTo>
                  <a:cubicBezTo>
                    <a:pt x="1567209" y="64467"/>
                    <a:pt x="1562931" y="59028"/>
                    <a:pt x="1550168" y="54169"/>
                  </a:cubicBezTo>
                  <a:cubicBezTo>
                    <a:pt x="1541321" y="50544"/>
                    <a:pt x="1538493" y="50471"/>
                    <a:pt x="1538493" y="47715"/>
                  </a:cubicBezTo>
                  <a:cubicBezTo>
                    <a:pt x="1538493" y="45758"/>
                    <a:pt x="1540959" y="44380"/>
                    <a:pt x="1545092" y="44380"/>
                  </a:cubicBezTo>
                  <a:cubicBezTo>
                    <a:pt x="1550168" y="44380"/>
                    <a:pt x="1554809" y="45903"/>
                    <a:pt x="1559378" y="48078"/>
                  </a:cubicBezTo>
                  <a:lnTo>
                    <a:pt x="1565977" y="32777"/>
                  </a:lnTo>
                  <a:cubicBezTo>
                    <a:pt x="1560756" y="30022"/>
                    <a:pt x="1552271" y="27701"/>
                    <a:pt x="1544584" y="27701"/>
                  </a:cubicBezTo>
                  <a:cubicBezTo>
                    <a:pt x="1528776" y="27701"/>
                    <a:pt x="1518624" y="37056"/>
                    <a:pt x="1518624" y="48005"/>
                  </a:cubicBezTo>
                  <a:cubicBezTo>
                    <a:pt x="1518624" y="58303"/>
                    <a:pt x="1524353" y="63451"/>
                    <a:pt x="1534795" y="67295"/>
                  </a:cubicBezTo>
                  <a:cubicBezTo>
                    <a:pt x="1544222" y="70921"/>
                    <a:pt x="1547195" y="71646"/>
                    <a:pt x="1547195" y="74039"/>
                  </a:cubicBezTo>
                  <a:cubicBezTo>
                    <a:pt x="1547195" y="76432"/>
                    <a:pt x="1543859" y="77012"/>
                    <a:pt x="1540233" y="77012"/>
                  </a:cubicBezTo>
                  <a:cubicBezTo>
                    <a:pt x="1534722" y="77012"/>
                    <a:pt x="1528776" y="75126"/>
                    <a:pt x="1522105" y="72008"/>
                  </a:cubicBezTo>
                  <a:lnTo>
                    <a:pt x="1517246" y="88324"/>
                  </a:lnTo>
                  <a:cubicBezTo>
                    <a:pt x="1524208" y="91152"/>
                    <a:pt x="1532184" y="93110"/>
                    <a:pt x="1541466" y="93110"/>
                  </a:cubicBezTo>
                  <a:moveTo>
                    <a:pt x="1472721" y="53734"/>
                  </a:moveTo>
                  <a:cubicBezTo>
                    <a:pt x="1473084" y="48296"/>
                    <a:pt x="1476710" y="42784"/>
                    <a:pt x="1482801" y="42784"/>
                  </a:cubicBezTo>
                  <a:cubicBezTo>
                    <a:pt x="1488892" y="42784"/>
                    <a:pt x="1491866" y="48368"/>
                    <a:pt x="1491866" y="53734"/>
                  </a:cubicBezTo>
                  <a:lnTo>
                    <a:pt x="1472721" y="53734"/>
                  </a:lnTo>
                  <a:close/>
                  <a:moveTo>
                    <a:pt x="1485774" y="93110"/>
                  </a:moveTo>
                  <a:cubicBezTo>
                    <a:pt x="1497594" y="93110"/>
                    <a:pt x="1504918" y="89412"/>
                    <a:pt x="1511372" y="83538"/>
                  </a:cubicBezTo>
                  <a:lnTo>
                    <a:pt x="1501800" y="70195"/>
                  </a:lnTo>
                  <a:cubicBezTo>
                    <a:pt x="1497594" y="73676"/>
                    <a:pt x="1492881" y="76577"/>
                    <a:pt x="1485774" y="76577"/>
                  </a:cubicBezTo>
                  <a:cubicBezTo>
                    <a:pt x="1478450" y="76577"/>
                    <a:pt x="1473084" y="72733"/>
                    <a:pt x="1472359" y="65482"/>
                  </a:cubicBezTo>
                  <a:lnTo>
                    <a:pt x="1511662" y="65482"/>
                  </a:lnTo>
                  <a:cubicBezTo>
                    <a:pt x="1512025" y="62871"/>
                    <a:pt x="1512170" y="61348"/>
                    <a:pt x="1512170" y="56925"/>
                  </a:cubicBezTo>
                  <a:cubicBezTo>
                    <a:pt x="1512170" y="40246"/>
                    <a:pt x="1501438" y="27701"/>
                    <a:pt x="1482801" y="27701"/>
                  </a:cubicBezTo>
                  <a:cubicBezTo>
                    <a:pt x="1464382" y="27701"/>
                    <a:pt x="1450749" y="40609"/>
                    <a:pt x="1450749" y="60406"/>
                  </a:cubicBezTo>
                  <a:cubicBezTo>
                    <a:pt x="1450677" y="80057"/>
                    <a:pt x="1464165" y="93110"/>
                    <a:pt x="1485774" y="93110"/>
                  </a:cubicBezTo>
                  <a:moveTo>
                    <a:pt x="1404847" y="53734"/>
                  </a:moveTo>
                  <a:cubicBezTo>
                    <a:pt x="1405209" y="48296"/>
                    <a:pt x="1408835" y="42784"/>
                    <a:pt x="1414926" y="42784"/>
                  </a:cubicBezTo>
                  <a:cubicBezTo>
                    <a:pt x="1421018" y="42784"/>
                    <a:pt x="1423991" y="48368"/>
                    <a:pt x="1423991" y="53734"/>
                  </a:cubicBezTo>
                  <a:lnTo>
                    <a:pt x="1404847" y="53734"/>
                  </a:lnTo>
                  <a:close/>
                  <a:moveTo>
                    <a:pt x="1417900" y="93110"/>
                  </a:moveTo>
                  <a:cubicBezTo>
                    <a:pt x="1429720" y="93110"/>
                    <a:pt x="1437044" y="89412"/>
                    <a:pt x="1443498" y="83538"/>
                  </a:cubicBezTo>
                  <a:lnTo>
                    <a:pt x="1433925" y="70195"/>
                  </a:lnTo>
                  <a:cubicBezTo>
                    <a:pt x="1429720" y="73676"/>
                    <a:pt x="1424934" y="76577"/>
                    <a:pt x="1417900" y="76577"/>
                  </a:cubicBezTo>
                  <a:cubicBezTo>
                    <a:pt x="1410575" y="76577"/>
                    <a:pt x="1405209" y="72733"/>
                    <a:pt x="1404484" y="65482"/>
                  </a:cubicBezTo>
                  <a:lnTo>
                    <a:pt x="1443788" y="65482"/>
                  </a:lnTo>
                  <a:cubicBezTo>
                    <a:pt x="1444150" y="62871"/>
                    <a:pt x="1444295" y="61348"/>
                    <a:pt x="1444295" y="56925"/>
                  </a:cubicBezTo>
                  <a:cubicBezTo>
                    <a:pt x="1444295" y="40246"/>
                    <a:pt x="1433563" y="27701"/>
                    <a:pt x="1414926" y="27701"/>
                  </a:cubicBezTo>
                  <a:cubicBezTo>
                    <a:pt x="1396507" y="27701"/>
                    <a:pt x="1382802" y="40609"/>
                    <a:pt x="1382802" y="60406"/>
                  </a:cubicBezTo>
                  <a:cubicBezTo>
                    <a:pt x="1382802" y="80057"/>
                    <a:pt x="1396217" y="93110"/>
                    <a:pt x="1417900" y="93110"/>
                  </a:cubicBezTo>
                  <a:moveTo>
                    <a:pt x="1403324" y="24510"/>
                  </a:moveTo>
                  <a:lnTo>
                    <a:pt x="1430590" y="13053"/>
                  </a:lnTo>
                  <a:lnTo>
                    <a:pt x="1423773" y="0"/>
                  </a:lnTo>
                  <a:lnTo>
                    <a:pt x="1397813" y="14648"/>
                  </a:lnTo>
                  <a:lnTo>
                    <a:pt x="1403324" y="24510"/>
                  </a:lnTo>
                  <a:close/>
                  <a:moveTo>
                    <a:pt x="1342773" y="75707"/>
                  </a:moveTo>
                  <a:cubicBezTo>
                    <a:pt x="1338785" y="75707"/>
                    <a:pt x="1335449" y="74184"/>
                    <a:pt x="1333201" y="72588"/>
                  </a:cubicBezTo>
                  <a:lnTo>
                    <a:pt x="1333201" y="48368"/>
                  </a:lnTo>
                  <a:cubicBezTo>
                    <a:pt x="1335449" y="46773"/>
                    <a:pt x="1338930" y="45105"/>
                    <a:pt x="1342918" y="45105"/>
                  </a:cubicBezTo>
                  <a:cubicBezTo>
                    <a:pt x="1349662" y="45105"/>
                    <a:pt x="1355101" y="50616"/>
                    <a:pt x="1355101" y="60261"/>
                  </a:cubicBezTo>
                  <a:cubicBezTo>
                    <a:pt x="1355101" y="70268"/>
                    <a:pt x="1349445" y="75707"/>
                    <a:pt x="1342773" y="75707"/>
                  </a:cubicBezTo>
                  <a:moveTo>
                    <a:pt x="1312027" y="117621"/>
                  </a:moveTo>
                  <a:lnTo>
                    <a:pt x="1333201" y="117621"/>
                  </a:lnTo>
                  <a:lnTo>
                    <a:pt x="1331823" y="87744"/>
                  </a:lnTo>
                  <a:cubicBezTo>
                    <a:pt x="1335667" y="91442"/>
                    <a:pt x="1340380" y="93110"/>
                    <a:pt x="1347269" y="93110"/>
                  </a:cubicBezTo>
                  <a:cubicBezTo>
                    <a:pt x="1361555" y="93110"/>
                    <a:pt x="1376348" y="83031"/>
                    <a:pt x="1376348" y="60406"/>
                  </a:cubicBezTo>
                  <a:cubicBezTo>
                    <a:pt x="1376348" y="41262"/>
                    <a:pt x="1363948" y="27701"/>
                    <a:pt x="1347269" y="27701"/>
                  </a:cubicBezTo>
                  <a:cubicBezTo>
                    <a:pt x="1338205" y="27701"/>
                    <a:pt x="1333201" y="30819"/>
                    <a:pt x="1329358" y="35170"/>
                  </a:cubicBezTo>
                  <a:lnTo>
                    <a:pt x="1329358" y="29369"/>
                  </a:lnTo>
                  <a:lnTo>
                    <a:pt x="1312099" y="29369"/>
                  </a:lnTo>
                  <a:lnTo>
                    <a:pt x="1312099" y="117621"/>
                  </a:lnTo>
                  <a:close/>
                  <a:moveTo>
                    <a:pt x="1268880" y="75707"/>
                  </a:moveTo>
                  <a:cubicBezTo>
                    <a:pt x="1262136" y="75707"/>
                    <a:pt x="1256552" y="70195"/>
                    <a:pt x="1256552" y="60261"/>
                  </a:cubicBezTo>
                  <a:cubicBezTo>
                    <a:pt x="1256552" y="50544"/>
                    <a:pt x="1261991" y="45105"/>
                    <a:pt x="1268735" y="45105"/>
                  </a:cubicBezTo>
                  <a:cubicBezTo>
                    <a:pt x="1272723" y="45105"/>
                    <a:pt x="1276204" y="46700"/>
                    <a:pt x="1278452" y="48368"/>
                  </a:cubicBezTo>
                  <a:lnTo>
                    <a:pt x="1278452" y="72588"/>
                  </a:lnTo>
                  <a:cubicBezTo>
                    <a:pt x="1276204" y="74256"/>
                    <a:pt x="1272868" y="75707"/>
                    <a:pt x="1268880" y="75707"/>
                  </a:cubicBezTo>
                  <a:moveTo>
                    <a:pt x="1264384" y="93110"/>
                  </a:moveTo>
                  <a:cubicBezTo>
                    <a:pt x="1271708" y="93110"/>
                    <a:pt x="1277291" y="91370"/>
                    <a:pt x="1282295" y="85424"/>
                  </a:cubicBezTo>
                  <a:lnTo>
                    <a:pt x="1282295" y="91515"/>
                  </a:lnTo>
                  <a:lnTo>
                    <a:pt x="1299554" y="91515"/>
                  </a:lnTo>
                  <a:lnTo>
                    <a:pt x="1299554" y="29369"/>
                  </a:lnTo>
                  <a:lnTo>
                    <a:pt x="1282295" y="29369"/>
                  </a:lnTo>
                  <a:lnTo>
                    <a:pt x="1282295" y="35098"/>
                  </a:lnTo>
                  <a:cubicBezTo>
                    <a:pt x="1278452" y="30747"/>
                    <a:pt x="1272578" y="27774"/>
                    <a:pt x="1264384" y="27774"/>
                  </a:cubicBezTo>
                  <a:cubicBezTo>
                    <a:pt x="1247705" y="27774"/>
                    <a:pt x="1235305" y="41334"/>
                    <a:pt x="1235305" y="60478"/>
                  </a:cubicBezTo>
                  <a:cubicBezTo>
                    <a:pt x="1235305" y="83031"/>
                    <a:pt x="1250098" y="93110"/>
                    <a:pt x="1264384" y="93110"/>
                  </a:cubicBezTo>
                  <a:moveTo>
                    <a:pt x="1210287" y="93110"/>
                  </a:moveTo>
                  <a:cubicBezTo>
                    <a:pt x="1220729" y="93110"/>
                    <a:pt x="1227546" y="89412"/>
                    <a:pt x="1233202" y="84408"/>
                  </a:cubicBezTo>
                  <a:lnTo>
                    <a:pt x="1223775" y="70703"/>
                  </a:lnTo>
                  <a:cubicBezTo>
                    <a:pt x="1220874" y="73096"/>
                    <a:pt x="1217176" y="75707"/>
                    <a:pt x="1211592" y="75707"/>
                  </a:cubicBezTo>
                  <a:cubicBezTo>
                    <a:pt x="1203978" y="75707"/>
                    <a:pt x="1198032" y="70195"/>
                    <a:pt x="1198032" y="60261"/>
                  </a:cubicBezTo>
                  <a:cubicBezTo>
                    <a:pt x="1198032" y="50326"/>
                    <a:pt x="1204776" y="45105"/>
                    <a:pt x="1211447" y="45105"/>
                  </a:cubicBezTo>
                  <a:cubicBezTo>
                    <a:pt x="1216668" y="45105"/>
                    <a:pt x="1219787" y="46845"/>
                    <a:pt x="1223122" y="49746"/>
                  </a:cubicBezTo>
                  <a:lnTo>
                    <a:pt x="1233347" y="36330"/>
                  </a:lnTo>
                  <a:cubicBezTo>
                    <a:pt x="1229504" y="31979"/>
                    <a:pt x="1222615" y="27774"/>
                    <a:pt x="1210505" y="27774"/>
                  </a:cubicBezTo>
                  <a:cubicBezTo>
                    <a:pt x="1190708" y="27774"/>
                    <a:pt x="1176785" y="41842"/>
                    <a:pt x="1176785" y="60478"/>
                  </a:cubicBezTo>
                  <a:cubicBezTo>
                    <a:pt x="1176712" y="80057"/>
                    <a:pt x="1189910" y="93110"/>
                    <a:pt x="1210287" y="93110"/>
                  </a:cubicBezTo>
                  <a:moveTo>
                    <a:pt x="1146111" y="91515"/>
                  </a:moveTo>
                  <a:lnTo>
                    <a:pt x="1167213" y="91515"/>
                  </a:lnTo>
                  <a:lnTo>
                    <a:pt x="1167213" y="29369"/>
                  </a:lnTo>
                  <a:lnTo>
                    <a:pt x="1146111" y="29369"/>
                  </a:lnTo>
                  <a:lnTo>
                    <a:pt x="1146111" y="91515"/>
                  </a:lnTo>
                  <a:close/>
                  <a:moveTo>
                    <a:pt x="1156698" y="24148"/>
                  </a:moveTo>
                  <a:cubicBezTo>
                    <a:pt x="1163152" y="24148"/>
                    <a:pt x="1168155" y="19144"/>
                    <a:pt x="1168155" y="12690"/>
                  </a:cubicBezTo>
                  <a:cubicBezTo>
                    <a:pt x="1168155" y="6236"/>
                    <a:pt x="1163152" y="1233"/>
                    <a:pt x="1156698" y="1233"/>
                  </a:cubicBezTo>
                  <a:cubicBezTo>
                    <a:pt x="1150244" y="1233"/>
                    <a:pt x="1145240" y="6236"/>
                    <a:pt x="1145240" y="12690"/>
                  </a:cubicBezTo>
                  <a:cubicBezTo>
                    <a:pt x="1145240" y="19144"/>
                    <a:pt x="1150244" y="24148"/>
                    <a:pt x="1156698" y="24148"/>
                  </a:cubicBezTo>
                  <a:moveTo>
                    <a:pt x="1102891" y="75707"/>
                  </a:moveTo>
                  <a:cubicBezTo>
                    <a:pt x="1096292" y="75707"/>
                    <a:pt x="1090709" y="70195"/>
                    <a:pt x="1090709" y="60551"/>
                  </a:cubicBezTo>
                  <a:cubicBezTo>
                    <a:pt x="1090709" y="50761"/>
                    <a:pt x="1096075" y="45105"/>
                    <a:pt x="1103036" y="45105"/>
                  </a:cubicBezTo>
                  <a:cubicBezTo>
                    <a:pt x="1107025" y="45105"/>
                    <a:pt x="1110360" y="46700"/>
                    <a:pt x="1112608" y="48368"/>
                  </a:cubicBezTo>
                  <a:lnTo>
                    <a:pt x="1112608" y="72588"/>
                  </a:lnTo>
                  <a:cubicBezTo>
                    <a:pt x="1110288" y="74256"/>
                    <a:pt x="1106807" y="75707"/>
                    <a:pt x="1102891" y="75707"/>
                  </a:cubicBezTo>
                  <a:moveTo>
                    <a:pt x="1097888" y="93110"/>
                  </a:moveTo>
                  <a:cubicBezTo>
                    <a:pt x="1107968" y="93110"/>
                    <a:pt x="1112536" y="89775"/>
                    <a:pt x="1116452" y="85424"/>
                  </a:cubicBezTo>
                  <a:lnTo>
                    <a:pt x="1116452" y="91515"/>
                  </a:lnTo>
                  <a:lnTo>
                    <a:pt x="1133710" y="91515"/>
                  </a:lnTo>
                  <a:lnTo>
                    <a:pt x="1133710" y="2828"/>
                  </a:lnTo>
                  <a:lnTo>
                    <a:pt x="1112536" y="2828"/>
                  </a:lnTo>
                  <a:lnTo>
                    <a:pt x="1113914" y="32705"/>
                  </a:lnTo>
                  <a:cubicBezTo>
                    <a:pt x="1110070" y="29441"/>
                    <a:pt x="1104704" y="27701"/>
                    <a:pt x="1097888" y="27701"/>
                  </a:cubicBezTo>
                  <a:cubicBezTo>
                    <a:pt x="1082732" y="27701"/>
                    <a:pt x="1069389" y="40246"/>
                    <a:pt x="1069389" y="60406"/>
                  </a:cubicBezTo>
                  <a:cubicBezTo>
                    <a:pt x="1069389" y="80783"/>
                    <a:pt x="1082224" y="93110"/>
                    <a:pt x="1097888" y="93110"/>
                  </a:cubicBezTo>
                  <a:moveTo>
                    <a:pt x="1002239" y="91515"/>
                  </a:moveTo>
                  <a:lnTo>
                    <a:pt x="1023414" y="91515"/>
                  </a:lnTo>
                  <a:lnTo>
                    <a:pt x="1023414" y="47498"/>
                  </a:lnTo>
                  <a:cubicBezTo>
                    <a:pt x="1025807" y="45975"/>
                    <a:pt x="1028635" y="45105"/>
                    <a:pt x="1031101" y="45105"/>
                  </a:cubicBezTo>
                  <a:cubicBezTo>
                    <a:pt x="1035959" y="45105"/>
                    <a:pt x="1039585" y="47860"/>
                    <a:pt x="1039585" y="54677"/>
                  </a:cubicBezTo>
                  <a:lnTo>
                    <a:pt x="1039585" y="91515"/>
                  </a:lnTo>
                  <a:lnTo>
                    <a:pt x="1060760" y="91515"/>
                  </a:lnTo>
                  <a:lnTo>
                    <a:pt x="1060760" y="51704"/>
                  </a:lnTo>
                  <a:cubicBezTo>
                    <a:pt x="1060760" y="36258"/>
                    <a:pt x="1052710" y="27701"/>
                    <a:pt x="1039150" y="27701"/>
                  </a:cubicBezTo>
                  <a:cubicBezTo>
                    <a:pt x="1030666" y="27701"/>
                    <a:pt x="1024864" y="30094"/>
                    <a:pt x="1019643" y="35025"/>
                  </a:cubicBezTo>
                  <a:lnTo>
                    <a:pt x="1019643" y="29369"/>
                  </a:lnTo>
                  <a:lnTo>
                    <a:pt x="1002385" y="29369"/>
                  </a:lnTo>
                  <a:lnTo>
                    <a:pt x="1002385" y="91515"/>
                  </a:lnTo>
                  <a:close/>
                  <a:moveTo>
                    <a:pt x="959093" y="75707"/>
                  </a:moveTo>
                  <a:cubicBezTo>
                    <a:pt x="952349" y="75707"/>
                    <a:pt x="946765" y="70195"/>
                    <a:pt x="946765" y="60261"/>
                  </a:cubicBezTo>
                  <a:cubicBezTo>
                    <a:pt x="946765" y="50544"/>
                    <a:pt x="952276" y="45105"/>
                    <a:pt x="958948" y="45105"/>
                  </a:cubicBezTo>
                  <a:cubicBezTo>
                    <a:pt x="962936" y="45105"/>
                    <a:pt x="966417" y="46700"/>
                    <a:pt x="968665" y="48368"/>
                  </a:cubicBezTo>
                  <a:lnTo>
                    <a:pt x="968665" y="72588"/>
                  </a:lnTo>
                  <a:cubicBezTo>
                    <a:pt x="966417" y="74256"/>
                    <a:pt x="963081" y="75707"/>
                    <a:pt x="959093" y="75707"/>
                  </a:cubicBezTo>
                  <a:moveTo>
                    <a:pt x="954597" y="93110"/>
                  </a:moveTo>
                  <a:cubicBezTo>
                    <a:pt x="961921" y="93110"/>
                    <a:pt x="967504" y="91370"/>
                    <a:pt x="972508" y="85424"/>
                  </a:cubicBezTo>
                  <a:lnTo>
                    <a:pt x="972508" y="91515"/>
                  </a:lnTo>
                  <a:lnTo>
                    <a:pt x="989767" y="91515"/>
                  </a:lnTo>
                  <a:lnTo>
                    <a:pt x="989767" y="29369"/>
                  </a:lnTo>
                  <a:lnTo>
                    <a:pt x="972508" y="29369"/>
                  </a:lnTo>
                  <a:lnTo>
                    <a:pt x="972508" y="35098"/>
                  </a:lnTo>
                  <a:cubicBezTo>
                    <a:pt x="968665" y="30747"/>
                    <a:pt x="962791" y="27774"/>
                    <a:pt x="954597" y="27774"/>
                  </a:cubicBezTo>
                  <a:cubicBezTo>
                    <a:pt x="937918" y="27774"/>
                    <a:pt x="925518" y="41334"/>
                    <a:pt x="925518" y="60478"/>
                  </a:cubicBezTo>
                  <a:cubicBezTo>
                    <a:pt x="925518" y="83031"/>
                    <a:pt x="940311" y="93110"/>
                    <a:pt x="954597" y="93110"/>
                  </a:cubicBezTo>
                  <a:moveTo>
                    <a:pt x="859094" y="91515"/>
                  </a:moveTo>
                  <a:lnTo>
                    <a:pt x="880268" y="91515"/>
                  </a:lnTo>
                  <a:lnTo>
                    <a:pt x="880268" y="48223"/>
                  </a:lnTo>
                  <a:cubicBezTo>
                    <a:pt x="882661" y="46265"/>
                    <a:pt x="885489" y="45105"/>
                    <a:pt x="887955" y="45105"/>
                  </a:cubicBezTo>
                  <a:cubicBezTo>
                    <a:pt x="892161" y="45105"/>
                    <a:pt x="895642" y="48005"/>
                    <a:pt x="895642" y="54822"/>
                  </a:cubicBezTo>
                  <a:lnTo>
                    <a:pt x="895642" y="91515"/>
                  </a:lnTo>
                  <a:lnTo>
                    <a:pt x="916743" y="91515"/>
                  </a:lnTo>
                  <a:lnTo>
                    <a:pt x="916743" y="49746"/>
                  </a:lnTo>
                  <a:cubicBezTo>
                    <a:pt x="916743" y="34663"/>
                    <a:pt x="908549" y="27701"/>
                    <a:pt x="895859" y="27701"/>
                  </a:cubicBezTo>
                  <a:cubicBezTo>
                    <a:pt x="887737" y="27701"/>
                    <a:pt x="882444" y="30819"/>
                    <a:pt x="878238" y="34663"/>
                  </a:cubicBezTo>
                  <a:lnTo>
                    <a:pt x="880123" y="2828"/>
                  </a:lnTo>
                  <a:lnTo>
                    <a:pt x="859094" y="2828"/>
                  </a:lnTo>
                  <a:lnTo>
                    <a:pt x="859094" y="91515"/>
                  </a:lnTo>
                  <a:close/>
                  <a:moveTo>
                    <a:pt x="794337" y="93110"/>
                  </a:moveTo>
                  <a:cubicBezTo>
                    <a:pt x="809420" y="93110"/>
                    <a:pt x="819863" y="86511"/>
                    <a:pt x="819935" y="72951"/>
                  </a:cubicBezTo>
                  <a:cubicBezTo>
                    <a:pt x="820080" y="64467"/>
                    <a:pt x="815802" y="59028"/>
                    <a:pt x="803039" y="54169"/>
                  </a:cubicBezTo>
                  <a:cubicBezTo>
                    <a:pt x="794192" y="50544"/>
                    <a:pt x="791364" y="50471"/>
                    <a:pt x="791364" y="47715"/>
                  </a:cubicBezTo>
                  <a:cubicBezTo>
                    <a:pt x="791364" y="45758"/>
                    <a:pt x="793829" y="44380"/>
                    <a:pt x="797963" y="44380"/>
                  </a:cubicBezTo>
                  <a:cubicBezTo>
                    <a:pt x="803039" y="44380"/>
                    <a:pt x="807680" y="45903"/>
                    <a:pt x="812248" y="48078"/>
                  </a:cubicBezTo>
                  <a:lnTo>
                    <a:pt x="818847" y="32777"/>
                  </a:lnTo>
                  <a:cubicBezTo>
                    <a:pt x="813626" y="30022"/>
                    <a:pt x="805142" y="27701"/>
                    <a:pt x="797455" y="27701"/>
                  </a:cubicBezTo>
                  <a:cubicBezTo>
                    <a:pt x="781647" y="27701"/>
                    <a:pt x="771494" y="37056"/>
                    <a:pt x="771494" y="48005"/>
                  </a:cubicBezTo>
                  <a:cubicBezTo>
                    <a:pt x="771494" y="58303"/>
                    <a:pt x="777223" y="63451"/>
                    <a:pt x="787666" y="67295"/>
                  </a:cubicBezTo>
                  <a:cubicBezTo>
                    <a:pt x="797092" y="70921"/>
                    <a:pt x="800066" y="71646"/>
                    <a:pt x="800066" y="74039"/>
                  </a:cubicBezTo>
                  <a:cubicBezTo>
                    <a:pt x="800066" y="76432"/>
                    <a:pt x="796730" y="77012"/>
                    <a:pt x="793104" y="77012"/>
                  </a:cubicBezTo>
                  <a:cubicBezTo>
                    <a:pt x="787593" y="77012"/>
                    <a:pt x="781647" y="75126"/>
                    <a:pt x="774975" y="72008"/>
                  </a:cubicBezTo>
                  <a:lnTo>
                    <a:pt x="770117" y="88324"/>
                  </a:lnTo>
                  <a:cubicBezTo>
                    <a:pt x="777006" y="91152"/>
                    <a:pt x="784982" y="93110"/>
                    <a:pt x="794337" y="93110"/>
                  </a:cubicBezTo>
                  <a:moveTo>
                    <a:pt x="725520" y="53734"/>
                  </a:moveTo>
                  <a:cubicBezTo>
                    <a:pt x="725882" y="48296"/>
                    <a:pt x="729508" y="42784"/>
                    <a:pt x="735599" y="42784"/>
                  </a:cubicBezTo>
                  <a:cubicBezTo>
                    <a:pt x="741691" y="42784"/>
                    <a:pt x="744664" y="48368"/>
                    <a:pt x="744664" y="53734"/>
                  </a:cubicBezTo>
                  <a:lnTo>
                    <a:pt x="725520" y="53734"/>
                  </a:lnTo>
                  <a:close/>
                  <a:moveTo>
                    <a:pt x="738572" y="93110"/>
                  </a:moveTo>
                  <a:cubicBezTo>
                    <a:pt x="750393" y="93110"/>
                    <a:pt x="757717" y="89412"/>
                    <a:pt x="764171" y="83538"/>
                  </a:cubicBezTo>
                  <a:lnTo>
                    <a:pt x="754598" y="70195"/>
                  </a:lnTo>
                  <a:cubicBezTo>
                    <a:pt x="750393" y="73676"/>
                    <a:pt x="745607" y="76577"/>
                    <a:pt x="738572" y="76577"/>
                  </a:cubicBezTo>
                  <a:cubicBezTo>
                    <a:pt x="731248" y="76577"/>
                    <a:pt x="725882" y="72733"/>
                    <a:pt x="725157" y="65482"/>
                  </a:cubicBezTo>
                  <a:lnTo>
                    <a:pt x="764460" y="65482"/>
                  </a:lnTo>
                  <a:cubicBezTo>
                    <a:pt x="764823" y="62871"/>
                    <a:pt x="764968" y="61348"/>
                    <a:pt x="764968" y="56925"/>
                  </a:cubicBezTo>
                  <a:cubicBezTo>
                    <a:pt x="764968" y="40246"/>
                    <a:pt x="754308" y="27701"/>
                    <a:pt x="735599" y="27701"/>
                  </a:cubicBezTo>
                  <a:cubicBezTo>
                    <a:pt x="717180" y="27701"/>
                    <a:pt x="703547" y="40609"/>
                    <a:pt x="703547" y="60406"/>
                  </a:cubicBezTo>
                  <a:cubicBezTo>
                    <a:pt x="703547" y="80057"/>
                    <a:pt x="716963" y="93110"/>
                    <a:pt x="738572" y="93110"/>
                  </a:cubicBezTo>
                  <a:moveTo>
                    <a:pt x="636398" y="91515"/>
                  </a:moveTo>
                  <a:lnTo>
                    <a:pt x="657572" y="91515"/>
                  </a:lnTo>
                  <a:lnTo>
                    <a:pt x="657572" y="47498"/>
                  </a:lnTo>
                  <a:cubicBezTo>
                    <a:pt x="659965" y="45975"/>
                    <a:pt x="662793" y="45105"/>
                    <a:pt x="665259" y="45105"/>
                  </a:cubicBezTo>
                  <a:cubicBezTo>
                    <a:pt x="670118" y="45105"/>
                    <a:pt x="673743" y="47860"/>
                    <a:pt x="673743" y="54677"/>
                  </a:cubicBezTo>
                  <a:lnTo>
                    <a:pt x="673743" y="91515"/>
                  </a:lnTo>
                  <a:lnTo>
                    <a:pt x="694918" y="91515"/>
                  </a:lnTo>
                  <a:lnTo>
                    <a:pt x="694918" y="51704"/>
                  </a:lnTo>
                  <a:cubicBezTo>
                    <a:pt x="694918" y="36258"/>
                    <a:pt x="686869" y="27701"/>
                    <a:pt x="673308" y="27701"/>
                  </a:cubicBezTo>
                  <a:cubicBezTo>
                    <a:pt x="664824" y="27701"/>
                    <a:pt x="659023" y="30094"/>
                    <a:pt x="653802" y="35025"/>
                  </a:cubicBezTo>
                  <a:lnTo>
                    <a:pt x="653802" y="29369"/>
                  </a:lnTo>
                  <a:lnTo>
                    <a:pt x="636543" y="29369"/>
                  </a:lnTo>
                  <a:lnTo>
                    <a:pt x="636543" y="91515"/>
                  </a:lnTo>
                  <a:close/>
                  <a:moveTo>
                    <a:pt x="566203" y="91515"/>
                  </a:moveTo>
                  <a:lnTo>
                    <a:pt x="587377" y="91515"/>
                  </a:lnTo>
                  <a:lnTo>
                    <a:pt x="587377" y="47498"/>
                  </a:lnTo>
                  <a:cubicBezTo>
                    <a:pt x="589770" y="45975"/>
                    <a:pt x="592598" y="45105"/>
                    <a:pt x="595064" y="45105"/>
                  </a:cubicBezTo>
                  <a:cubicBezTo>
                    <a:pt x="599922" y="45105"/>
                    <a:pt x="603548" y="47860"/>
                    <a:pt x="603548" y="54677"/>
                  </a:cubicBezTo>
                  <a:lnTo>
                    <a:pt x="603548" y="91515"/>
                  </a:lnTo>
                  <a:lnTo>
                    <a:pt x="624650" y="91515"/>
                  </a:lnTo>
                  <a:lnTo>
                    <a:pt x="624650" y="51704"/>
                  </a:lnTo>
                  <a:cubicBezTo>
                    <a:pt x="624650" y="36258"/>
                    <a:pt x="616601" y="27701"/>
                    <a:pt x="603041" y="27701"/>
                  </a:cubicBezTo>
                  <a:cubicBezTo>
                    <a:pt x="594556" y="27701"/>
                    <a:pt x="588755" y="30094"/>
                    <a:pt x="583534" y="35025"/>
                  </a:cubicBezTo>
                  <a:lnTo>
                    <a:pt x="583534" y="29369"/>
                  </a:lnTo>
                  <a:lnTo>
                    <a:pt x="566275" y="29369"/>
                  </a:lnTo>
                  <a:lnTo>
                    <a:pt x="566275" y="91515"/>
                  </a:lnTo>
                  <a:close/>
                  <a:moveTo>
                    <a:pt x="523201" y="75707"/>
                  </a:moveTo>
                  <a:cubicBezTo>
                    <a:pt x="516819" y="75707"/>
                    <a:pt x="510510" y="70195"/>
                    <a:pt x="510510" y="60043"/>
                  </a:cubicBezTo>
                  <a:cubicBezTo>
                    <a:pt x="510510" y="49818"/>
                    <a:pt x="516819" y="45105"/>
                    <a:pt x="523201" y="45105"/>
                  </a:cubicBezTo>
                  <a:cubicBezTo>
                    <a:pt x="530162" y="45105"/>
                    <a:pt x="535529" y="49818"/>
                    <a:pt x="535529" y="60043"/>
                  </a:cubicBezTo>
                  <a:cubicBezTo>
                    <a:pt x="535529" y="70268"/>
                    <a:pt x="530162" y="75707"/>
                    <a:pt x="523201" y="75707"/>
                  </a:cubicBezTo>
                  <a:moveTo>
                    <a:pt x="523201" y="93110"/>
                  </a:moveTo>
                  <a:cubicBezTo>
                    <a:pt x="543070" y="93110"/>
                    <a:pt x="556776" y="80783"/>
                    <a:pt x="556776" y="60043"/>
                  </a:cubicBezTo>
                  <a:cubicBezTo>
                    <a:pt x="556776" y="39739"/>
                    <a:pt x="543070" y="27701"/>
                    <a:pt x="523201" y="27701"/>
                  </a:cubicBezTo>
                  <a:cubicBezTo>
                    <a:pt x="503549" y="27701"/>
                    <a:pt x="489263" y="39739"/>
                    <a:pt x="489263" y="60043"/>
                  </a:cubicBezTo>
                  <a:cubicBezTo>
                    <a:pt x="489263" y="80783"/>
                    <a:pt x="503549" y="93110"/>
                    <a:pt x="523201" y="93110"/>
                  </a:cubicBezTo>
                  <a:moveTo>
                    <a:pt x="458517" y="93110"/>
                  </a:moveTo>
                  <a:cubicBezTo>
                    <a:pt x="473600" y="93110"/>
                    <a:pt x="484042" y="86511"/>
                    <a:pt x="484115" y="72951"/>
                  </a:cubicBezTo>
                  <a:cubicBezTo>
                    <a:pt x="484260" y="64467"/>
                    <a:pt x="479981" y="59028"/>
                    <a:pt x="467219" y="54169"/>
                  </a:cubicBezTo>
                  <a:cubicBezTo>
                    <a:pt x="458372" y="50544"/>
                    <a:pt x="455544" y="50471"/>
                    <a:pt x="455544" y="47715"/>
                  </a:cubicBezTo>
                  <a:cubicBezTo>
                    <a:pt x="455544" y="45758"/>
                    <a:pt x="458009" y="44380"/>
                    <a:pt x="462143" y="44380"/>
                  </a:cubicBezTo>
                  <a:cubicBezTo>
                    <a:pt x="467219" y="44380"/>
                    <a:pt x="471860" y="45903"/>
                    <a:pt x="476428" y="48078"/>
                  </a:cubicBezTo>
                  <a:lnTo>
                    <a:pt x="483027" y="32777"/>
                  </a:lnTo>
                  <a:cubicBezTo>
                    <a:pt x="477806" y="30022"/>
                    <a:pt x="469322" y="27701"/>
                    <a:pt x="461635" y="27701"/>
                  </a:cubicBezTo>
                  <a:cubicBezTo>
                    <a:pt x="445827" y="27701"/>
                    <a:pt x="435674" y="37056"/>
                    <a:pt x="435674" y="48005"/>
                  </a:cubicBezTo>
                  <a:cubicBezTo>
                    <a:pt x="435674" y="58303"/>
                    <a:pt x="441403" y="63451"/>
                    <a:pt x="451845" y="67295"/>
                  </a:cubicBezTo>
                  <a:cubicBezTo>
                    <a:pt x="461272" y="70921"/>
                    <a:pt x="464245" y="71646"/>
                    <a:pt x="464245" y="74039"/>
                  </a:cubicBezTo>
                  <a:cubicBezTo>
                    <a:pt x="464245" y="76432"/>
                    <a:pt x="460910" y="77012"/>
                    <a:pt x="457284" y="77012"/>
                  </a:cubicBezTo>
                  <a:cubicBezTo>
                    <a:pt x="451845" y="77012"/>
                    <a:pt x="445827" y="75126"/>
                    <a:pt x="439155" y="72008"/>
                  </a:cubicBezTo>
                  <a:lnTo>
                    <a:pt x="434296" y="88324"/>
                  </a:lnTo>
                  <a:cubicBezTo>
                    <a:pt x="441258" y="91152"/>
                    <a:pt x="449235" y="93110"/>
                    <a:pt x="458517" y="93110"/>
                  </a:cubicBezTo>
                  <a:moveTo>
                    <a:pt x="390787" y="91515"/>
                  </a:moveTo>
                  <a:lnTo>
                    <a:pt x="411962" y="91515"/>
                  </a:lnTo>
                  <a:lnTo>
                    <a:pt x="411962" y="52211"/>
                  </a:lnTo>
                  <a:cubicBezTo>
                    <a:pt x="414790" y="48731"/>
                    <a:pt x="419793" y="47353"/>
                    <a:pt x="425377" y="47353"/>
                  </a:cubicBezTo>
                  <a:cubicBezTo>
                    <a:pt x="427480" y="47353"/>
                    <a:pt x="429583" y="47498"/>
                    <a:pt x="431831" y="47860"/>
                  </a:cubicBezTo>
                  <a:lnTo>
                    <a:pt x="431831" y="27701"/>
                  </a:lnTo>
                  <a:lnTo>
                    <a:pt x="429946" y="27701"/>
                  </a:lnTo>
                  <a:cubicBezTo>
                    <a:pt x="420736" y="27701"/>
                    <a:pt x="413557" y="31182"/>
                    <a:pt x="409279" y="39159"/>
                  </a:cubicBezTo>
                  <a:lnTo>
                    <a:pt x="409279" y="29369"/>
                  </a:lnTo>
                  <a:lnTo>
                    <a:pt x="390715" y="29369"/>
                  </a:lnTo>
                  <a:lnTo>
                    <a:pt x="390715" y="91515"/>
                  </a:lnTo>
                  <a:close/>
                  <a:moveTo>
                    <a:pt x="341911" y="53734"/>
                  </a:moveTo>
                  <a:cubicBezTo>
                    <a:pt x="342274" y="48296"/>
                    <a:pt x="345900" y="42784"/>
                    <a:pt x="351991" y="42784"/>
                  </a:cubicBezTo>
                  <a:cubicBezTo>
                    <a:pt x="358083" y="42784"/>
                    <a:pt x="361056" y="48368"/>
                    <a:pt x="361056" y="53734"/>
                  </a:cubicBezTo>
                  <a:lnTo>
                    <a:pt x="341911" y="53734"/>
                  </a:lnTo>
                  <a:close/>
                  <a:moveTo>
                    <a:pt x="354964" y="93110"/>
                  </a:moveTo>
                  <a:cubicBezTo>
                    <a:pt x="366784" y="93110"/>
                    <a:pt x="374108" y="89412"/>
                    <a:pt x="380562" y="83538"/>
                  </a:cubicBezTo>
                  <a:lnTo>
                    <a:pt x="370990" y="70195"/>
                  </a:lnTo>
                  <a:cubicBezTo>
                    <a:pt x="366784" y="73676"/>
                    <a:pt x="361998" y="76577"/>
                    <a:pt x="354964" y="76577"/>
                  </a:cubicBezTo>
                  <a:cubicBezTo>
                    <a:pt x="347640" y="76577"/>
                    <a:pt x="342274" y="72733"/>
                    <a:pt x="341549" y="65482"/>
                  </a:cubicBezTo>
                  <a:lnTo>
                    <a:pt x="380852" y="65482"/>
                  </a:lnTo>
                  <a:cubicBezTo>
                    <a:pt x="381215" y="62871"/>
                    <a:pt x="381360" y="61348"/>
                    <a:pt x="381360" y="56925"/>
                  </a:cubicBezTo>
                  <a:cubicBezTo>
                    <a:pt x="381360" y="40246"/>
                    <a:pt x="370628" y="27701"/>
                    <a:pt x="351991" y="27701"/>
                  </a:cubicBezTo>
                  <a:cubicBezTo>
                    <a:pt x="333572" y="27701"/>
                    <a:pt x="319867" y="40609"/>
                    <a:pt x="319867" y="60406"/>
                  </a:cubicBezTo>
                  <a:cubicBezTo>
                    <a:pt x="319867" y="80057"/>
                    <a:pt x="333282" y="93110"/>
                    <a:pt x="354964" y="93110"/>
                  </a:cubicBezTo>
                  <a:moveTo>
                    <a:pt x="279838" y="75707"/>
                  </a:moveTo>
                  <a:cubicBezTo>
                    <a:pt x="275850" y="75707"/>
                    <a:pt x="272514" y="74184"/>
                    <a:pt x="270266" y="72588"/>
                  </a:cubicBezTo>
                  <a:lnTo>
                    <a:pt x="270266" y="48368"/>
                  </a:lnTo>
                  <a:cubicBezTo>
                    <a:pt x="272514" y="46773"/>
                    <a:pt x="275995" y="45105"/>
                    <a:pt x="279983" y="45105"/>
                  </a:cubicBezTo>
                  <a:cubicBezTo>
                    <a:pt x="286727" y="45105"/>
                    <a:pt x="292166" y="50616"/>
                    <a:pt x="292166" y="60261"/>
                  </a:cubicBezTo>
                  <a:cubicBezTo>
                    <a:pt x="292166" y="70268"/>
                    <a:pt x="286510" y="75707"/>
                    <a:pt x="279838" y="75707"/>
                  </a:cubicBezTo>
                  <a:moveTo>
                    <a:pt x="249091" y="117621"/>
                  </a:moveTo>
                  <a:lnTo>
                    <a:pt x="270266" y="117621"/>
                  </a:lnTo>
                  <a:lnTo>
                    <a:pt x="268888" y="87744"/>
                  </a:lnTo>
                  <a:cubicBezTo>
                    <a:pt x="272731" y="91442"/>
                    <a:pt x="277445" y="93110"/>
                    <a:pt x="284334" y="93110"/>
                  </a:cubicBezTo>
                  <a:cubicBezTo>
                    <a:pt x="298620" y="93110"/>
                    <a:pt x="313413" y="83031"/>
                    <a:pt x="313413" y="60406"/>
                  </a:cubicBezTo>
                  <a:cubicBezTo>
                    <a:pt x="313413" y="41262"/>
                    <a:pt x="301013" y="27701"/>
                    <a:pt x="284334" y="27701"/>
                  </a:cubicBezTo>
                  <a:cubicBezTo>
                    <a:pt x="275270" y="27701"/>
                    <a:pt x="270266" y="30819"/>
                    <a:pt x="266423" y="35170"/>
                  </a:cubicBezTo>
                  <a:lnTo>
                    <a:pt x="266423" y="29369"/>
                  </a:lnTo>
                  <a:lnTo>
                    <a:pt x="249164" y="29369"/>
                  </a:lnTo>
                  <a:lnTo>
                    <a:pt x="249164" y="117621"/>
                  </a:lnTo>
                  <a:close/>
                  <a:moveTo>
                    <a:pt x="140535" y="91515"/>
                  </a:moveTo>
                  <a:lnTo>
                    <a:pt x="164393" y="91515"/>
                  </a:lnTo>
                  <a:lnTo>
                    <a:pt x="173965" y="72951"/>
                  </a:lnTo>
                  <a:lnTo>
                    <a:pt x="185640" y="91515"/>
                  </a:lnTo>
                  <a:lnTo>
                    <a:pt x="211166" y="91515"/>
                  </a:lnTo>
                  <a:lnTo>
                    <a:pt x="188033" y="60188"/>
                  </a:lnTo>
                  <a:lnTo>
                    <a:pt x="209425" y="29369"/>
                  </a:lnTo>
                  <a:lnTo>
                    <a:pt x="186148" y="29369"/>
                  </a:lnTo>
                  <a:lnTo>
                    <a:pt x="177228" y="45758"/>
                  </a:lnTo>
                  <a:lnTo>
                    <a:pt x="166496" y="29369"/>
                  </a:lnTo>
                  <a:lnTo>
                    <a:pt x="141043" y="29369"/>
                  </a:lnTo>
                  <a:lnTo>
                    <a:pt x="162580" y="58810"/>
                  </a:lnTo>
                  <a:lnTo>
                    <a:pt x="140535" y="91515"/>
                  </a:lnTo>
                  <a:close/>
                  <a:moveTo>
                    <a:pt x="96881" y="93110"/>
                  </a:moveTo>
                  <a:cubicBezTo>
                    <a:pt x="106235" y="93110"/>
                    <a:pt x="112399" y="89775"/>
                    <a:pt x="116388" y="85496"/>
                  </a:cubicBezTo>
                  <a:lnTo>
                    <a:pt x="116388" y="91442"/>
                  </a:lnTo>
                  <a:lnTo>
                    <a:pt x="133646" y="91442"/>
                  </a:lnTo>
                  <a:lnTo>
                    <a:pt x="133646" y="29369"/>
                  </a:lnTo>
                  <a:lnTo>
                    <a:pt x="112472" y="29369"/>
                  </a:lnTo>
                  <a:lnTo>
                    <a:pt x="112472" y="72806"/>
                  </a:lnTo>
                  <a:cubicBezTo>
                    <a:pt x="110079" y="74909"/>
                    <a:pt x="107251" y="75779"/>
                    <a:pt x="104785" y="75779"/>
                  </a:cubicBezTo>
                  <a:cubicBezTo>
                    <a:pt x="100579" y="75779"/>
                    <a:pt x="97098" y="72661"/>
                    <a:pt x="97098" y="67222"/>
                  </a:cubicBezTo>
                  <a:lnTo>
                    <a:pt x="97098" y="29369"/>
                  </a:lnTo>
                  <a:lnTo>
                    <a:pt x="75924" y="29369"/>
                  </a:lnTo>
                  <a:lnTo>
                    <a:pt x="75924" y="71138"/>
                  </a:lnTo>
                  <a:cubicBezTo>
                    <a:pt x="75997" y="86149"/>
                    <a:pt x="84191" y="93110"/>
                    <a:pt x="96881" y="93110"/>
                  </a:cubicBezTo>
                  <a:moveTo>
                    <a:pt x="33575" y="75707"/>
                  </a:moveTo>
                  <a:cubicBezTo>
                    <a:pt x="26831" y="75707"/>
                    <a:pt x="21247" y="70195"/>
                    <a:pt x="21247" y="60261"/>
                  </a:cubicBezTo>
                  <a:cubicBezTo>
                    <a:pt x="21247" y="50544"/>
                    <a:pt x="26686" y="45105"/>
                    <a:pt x="33430" y="45105"/>
                  </a:cubicBezTo>
                  <a:cubicBezTo>
                    <a:pt x="37418" y="45105"/>
                    <a:pt x="40899" y="46700"/>
                    <a:pt x="43147" y="48368"/>
                  </a:cubicBezTo>
                  <a:lnTo>
                    <a:pt x="43147" y="72588"/>
                  </a:lnTo>
                  <a:cubicBezTo>
                    <a:pt x="40899" y="74256"/>
                    <a:pt x="37563" y="75707"/>
                    <a:pt x="33575" y="75707"/>
                  </a:cubicBezTo>
                  <a:moveTo>
                    <a:pt x="29079" y="93110"/>
                  </a:moveTo>
                  <a:cubicBezTo>
                    <a:pt x="36403" y="93110"/>
                    <a:pt x="41987" y="91370"/>
                    <a:pt x="46990" y="85424"/>
                  </a:cubicBezTo>
                  <a:lnTo>
                    <a:pt x="46990" y="91515"/>
                  </a:lnTo>
                  <a:lnTo>
                    <a:pt x="64249" y="91515"/>
                  </a:lnTo>
                  <a:lnTo>
                    <a:pt x="64249" y="29369"/>
                  </a:lnTo>
                  <a:lnTo>
                    <a:pt x="46990" y="29369"/>
                  </a:lnTo>
                  <a:lnTo>
                    <a:pt x="46990" y="35098"/>
                  </a:lnTo>
                  <a:cubicBezTo>
                    <a:pt x="43147" y="30747"/>
                    <a:pt x="37273" y="27774"/>
                    <a:pt x="29079" y="27774"/>
                  </a:cubicBezTo>
                  <a:cubicBezTo>
                    <a:pt x="12400" y="27774"/>
                    <a:pt x="0" y="41334"/>
                    <a:pt x="0" y="60478"/>
                  </a:cubicBezTo>
                  <a:cubicBezTo>
                    <a:pt x="0" y="83031"/>
                    <a:pt x="14793" y="93110"/>
                    <a:pt x="29079" y="93110"/>
                  </a:cubicBezTo>
                </a:path>
              </a:pathLst>
            </a:custGeom>
            <a:solidFill>
              <a:srgbClr val="EC6500"/>
            </a:solidFill>
            <a:ln w="7239" cap="flat">
              <a:noFill/>
              <a:prstDash val="solid"/>
              <a:miter/>
            </a:ln>
          </p:spPr>
          <p:txBody>
            <a:bodyPr rtlCol="0" anchor="ctr"/>
            <a:lstStyle/>
            <a:p>
              <a:endParaRPr lang="fr-FR" sz="1350"/>
            </a:p>
          </p:txBody>
        </p:sp>
        <p:sp>
          <p:nvSpPr>
            <p:cNvPr id="38" name="Forme libre : forme 37">
              <a:extLst>
                <a:ext uri="{FF2B5EF4-FFF2-40B4-BE49-F238E27FC236}">
                  <a16:creationId xmlns:a16="http://schemas.microsoft.com/office/drawing/2014/main" id="{A03D1A40-A942-41D2-BAC8-9244C436A4C8}"/>
                </a:ext>
              </a:extLst>
            </p:cNvPr>
            <p:cNvSpPr/>
            <p:nvPr/>
          </p:nvSpPr>
          <p:spPr>
            <a:xfrm>
              <a:off x="7178263" y="6268763"/>
              <a:ext cx="804924" cy="116025"/>
            </a:xfrm>
            <a:custGeom>
              <a:avLst/>
              <a:gdLst>
                <a:gd name="connsiteX0" fmla="*/ 784982 w 804924"/>
                <a:gd name="connsiteY0" fmla="*/ 90355 h 116025"/>
                <a:gd name="connsiteX1" fmla="*/ 806157 w 804924"/>
                <a:gd name="connsiteY1" fmla="*/ 90355 h 116025"/>
                <a:gd name="connsiteX2" fmla="*/ 806157 w 804924"/>
                <a:gd name="connsiteY2" fmla="*/ 28209 h 116025"/>
                <a:gd name="connsiteX3" fmla="*/ 784982 w 804924"/>
                <a:gd name="connsiteY3" fmla="*/ 28209 h 116025"/>
                <a:gd name="connsiteX4" fmla="*/ 784982 w 804924"/>
                <a:gd name="connsiteY4" fmla="*/ 90355 h 116025"/>
                <a:gd name="connsiteX5" fmla="*/ 795570 w 804924"/>
                <a:gd name="connsiteY5" fmla="*/ 22915 h 116025"/>
                <a:gd name="connsiteX6" fmla="*/ 807027 w 804924"/>
                <a:gd name="connsiteY6" fmla="*/ 11458 h 116025"/>
                <a:gd name="connsiteX7" fmla="*/ 795570 w 804924"/>
                <a:gd name="connsiteY7" fmla="*/ 0 h 116025"/>
                <a:gd name="connsiteX8" fmla="*/ 784112 w 804924"/>
                <a:gd name="connsiteY8" fmla="*/ 11458 h 116025"/>
                <a:gd name="connsiteX9" fmla="*/ 795570 w 804924"/>
                <a:gd name="connsiteY9" fmla="*/ 22915 h 116025"/>
                <a:gd name="connsiteX10" fmla="*/ 741981 w 804924"/>
                <a:gd name="connsiteY10" fmla="*/ 74546 h 116025"/>
                <a:gd name="connsiteX11" fmla="*/ 729290 w 804924"/>
                <a:gd name="connsiteY11" fmla="*/ 58883 h 116025"/>
                <a:gd name="connsiteX12" fmla="*/ 741981 w 804924"/>
                <a:gd name="connsiteY12" fmla="*/ 43945 h 116025"/>
                <a:gd name="connsiteX13" fmla="*/ 754308 w 804924"/>
                <a:gd name="connsiteY13" fmla="*/ 58883 h 116025"/>
                <a:gd name="connsiteX14" fmla="*/ 741981 w 804924"/>
                <a:gd name="connsiteY14" fmla="*/ 74546 h 116025"/>
                <a:gd name="connsiteX15" fmla="*/ 741981 w 804924"/>
                <a:gd name="connsiteY15" fmla="*/ 91950 h 116025"/>
                <a:gd name="connsiteX16" fmla="*/ 775556 w 804924"/>
                <a:gd name="connsiteY16" fmla="*/ 58883 h 116025"/>
                <a:gd name="connsiteX17" fmla="*/ 741981 w 804924"/>
                <a:gd name="connsiteY17" fmla="*/ 26541 h 116025"/>
                <a:gd name="connsiteX18" fmla="*/ 708043 w 804924"/>
                <a:gd name="connsiteY18" fmla="*/ 58883 h 116025"/>
                <a:gd name="connsiteX19" fmla="*/ 741981 w 804924"/>
                <a:gd name="connsiteY19" fmla="*/ 91950 h 116025"/>
                <a:gd name="connsiteX20" fmla="*/ 677442 w 804924"/>
                <a:gd name="connsiteY20" fmla="*/ 90355 h 116025"/>
                <a:gd name="connsiteX21" fmla="*/ 698544 w 804924"/>
                <a:gd name="connsiteY21" fmla="*/ 90355 h 116025"/>
                <a:gd name="connsiteX22" fmla="*/ 698544 w 804924"/>
                <a:gd name="connsiteY22" fmla="*/ 1668 h 116025"/>
                <a:gd name="connsiteX23" fmla="*/ 677442 w 804924"/>
                <a:gd name="connsiteY23" fmla="*/ 1668 h 116025"/>
                <a:gd name="connsiteX24" fmla="*/ 677442 w 804924"/>
                <a:gd name="connsiteY24" fmla="*/ 90355 h 116025"/>
                <a:gd name="connsiteX25" fmla="*/ 634367 w 804924"/>
                <a:gd name="connsiteY25" fmla="*/ 74546 h 116025"/>
                <a:gd name="connsiteX26" fmla="*/ 624795 w 804924"/>
                <a:gd name="connsiteY26" fmla="*/ 71428 h 116025"/>
                <a:gd name="connsiteX27" fmla="*/ 624795 w 804924"/>
                <a:gd name="connsiteY27" fmla="*/ 47208 h 116025"/>
                <a:gd name="connsiteX28" fmla="*/ 634512 w 804924"/>
                <a:gd name="connsiteY28" fmla="*/ 43945 h 116025"/>
                <a:gd name="connsiteX29" fmla="*/ 646695 w 804924"/>
                <a:gd name="connsiteY29" fmla="*/ 59100 h 116025"/>
                <a:gd name="connsiteX30" fmla="*/ 634367 w 804924"/>
                <a:gd name="connsiteY30" fmla="*/ 74546 h 116025"/>
                <a:gd name="connsiteX31" fmla="*/ 603693 w 804924"/>
                <a:gd name="connsiteY31" fmla="*/ 116460 h 116025"/>
                <a:gd name="connsiteX32" fmla="*/ 624868 w 804924"/>
                <a:gd name="connsiteY32" fmla="*/ 116460 h 116025"/>
                <a:gd name="connsiteX33" fmla="*/ 623490 w 804924"/>
                <a:gd name="connsiteY33" fmla="*/ 86584 h 116025"/>
                <a:gd name="connsiteX34" fmla="*/ 638936 w 804924"/>
                <a:gd name="connsiteY34" fmla="*/ 91950 h 116025"/>
                <a:gd name="connsiteX35" fmla="*/ 668015 w 804924"/>
                <a:gd name="connsiteY35" fmla="*/ 59245 h 116025"/>
                <a:gd name="connsiteX36" fmla="*/ 638936 w 804924"/>
                <a:gd name="connsiteY36" fmla="*/ 26541 h 116025"/>
                <a:gd name="connsiteX37" fmla="*/ 621024 w 804924"/>
                <a:gd name="connsiteY37" fmla="*/ 34010 h 116025"/>
                <a:gd name="connsiteX38" fmla="*/ 621024 w 804924"/>
                <a:gd name="connsiteY38" fmla="*/ 28136 h 116025"/>
                <a:gd name="connsiteX39" fmla="*/ 603766 w 804924"/>
                <a:gd name="connsiteY39" fmla="*/ 28136 h 116025"/>
                <a:gd name="connsiteX40" fmla="*/ 603766 w 804924"/>
                <a:gd name="connsiteY40" fmla="*/ 116460 h 116025"/>
                <a:gd name="connsiteX41" fmla="*/ 500358 w 804924"/>
                <a:gd name="connsiteY41" fmla="*/ 90355 h 116025"/>
                <a:gd name="connsiteX42" fmla="*/ 521533 w 804924"/>
                <a:gd name="connsiteY42" fmla="*/ 90355 h 116025"/>
                <a:gd name="connsiteX43" fmla="*/ 521533 w 804924"/>
                <a:gd name="connsiteY43" fmla="*/ 47063 h 116025"/>
                <a:gd name="connsiteX44" fmla="*/ 528857 w 804924"/>
                <a:gd name="connsiteY44" fmla="*/ 43945 h 116025"/>
                <a:gd name="connsiteX45" fmla="*/ 535673 w 804924"/>
                <a:gd name="connsiteY45" fmla="*/ 52429 h 116025"/>
                <a:gd name="connsiteX46" fmla="*/ 535673 w 804924"/>
                <a:gd name="connsiteY46" fmla="*/ 90355 h 116025"/>
                <a:gd name="connsiteX47" fmla="*/ 556848 w 804924"/>
                <a:gd name="connsiteY47" fmla="*/ 90355 h 116025"/>
                <a:gd name="connsiteX48" fmla="*/ 556848 w 804924"/>
                <a:gd name="connsiteY48" fmla="*/ 47063 h 116025"/>
                <a:gd name="connsiteX49" fmla="*/ 564172 w 804924"/>
                <a:gd name="connsiteY49" fmla="*/ 43945 h 116025"/>
                <a:gd name="connsiteX50" fmla="*/ 570916 w 804924"/>
                <a:gd name="connsiteY50" fmla="*/ 52429 h 116025"/>
                <a:gd name="connsiteX51" fmla="*/ 570916 w 804924"/>
                <a:gd name="connsiteY51" fmla="*/ 90355 h 116025"/>
                <a:gd name="connsiteX52" fmla="*/ 592091 w 804924"/>
                <a:gd name="connsiteY52" fmla="*/ 90355 h 116025"/>
                <a:gd name="connsiteX53" fmla="*/ 592091 w 804924"/>
                <a:gd name="connsiteY53" fmla="*/ 48586 h 116025"/>
                <a:gd name="connsiteX54" fmla="*/ 572076 w 804924"/>
                <a:gd name="connsiteY54" fmla="*/ 26541 h 116025"/>
                <a:gd name="connsiteX55" fmla="*/ 553295 w 804924"/>
                <a:gd name="connsiteY55" fmla="*/ 34590 h 116025"/>
                <a:gd name="connsiteX56" fmla="*/ 536979 w 804924"/>
                <a:gd name="connsiteY56" fmla="*/ 26541 h 116025"/>
                <a:gd name="connsiteX57" fmla="*/ 517689 w 804924"/>
                <a:gd name="connsiteY57" fmla="*/ 33865 h 116025"/>
                <a:gd name="connsiteX58" fmla="*/ 517689 w 804924"/>
                <a:gd name="connsiteY58" fmla="*/ 28136 h 116025"/>
                <a:gd name="connsiteX59" fmla="*/ 500431 w 804924"/>
                <a:gd name="connsiteY59" fmla="*/ 28136 h 116025"/>
                <a:gd name="connsiteX60" fmla="*/ 500431 w 804924"/>
                <a:gd name="connsiteY60" fmla="*/ 90355 h 116025"/>
                <a:gd name="connsiteX61" fmla="*/ 451483 w 804924"/>
                <a:gd name="connsiteY61" fmla="*/ 52501 h 116025"/>
                <a:gd name="connsiteX62" fmla="*/ 461562 w 804924"/>
                <a:gd name="connsiteY62" fmla="*/ 41552 h 116025"/>
                <a:gd name="connsiteX63" fmla="*/ 470627 w 804924"/>
                <a:gd name="connsiteY63" fmla="*/ 52501 h 116025"/>
                <a:gd name="connsiteX64" fmla="*/ 451483 w 804924"/>
                <a:gd name="connsiteY64" fmla="*/ 52501 h 116025"/>
                <a:gd name="connsiteX65" fmla="*/ 464536 w 804924"/>
                <a:gd name="connsiteY65" fmla="*/ 91950 h 116025"/>
                <a:gd name="connsiteX66" fmla="*/ 490134 w 804924"/>
                <a:gd name="connsiteY66" fmla="*/ 82378 h 116025"/>
                <a:gd name="connsiteX67" fmla="*/ 480561 w 804924"/>
                <a:gd name="connsiteY67" fmla="*/ 69108 h 116025"/>
                <a:gd name="connsiteX68" fmla="*/ 464536 w 804924"/>
                <a:gd name="connsiteY68" fmla="*/ 75489 h 116025"/>
                <a:gd name="connsiteX69" fmla="*/ 451120 w 804924"/>
                <a:gd name="connsiteY69" fmla="*/ 64394 h 116025"/>
                <a:gd name="connsiteX70" fmla="*/ 490424 w 804924"/>
                <a:gd name="connsiteY70" fmla="*/ 64394 h 116025"/>
                <a:gd name="connsiteX71" fmla="*/ 490931 w 804924"/>
                <a:gd name="connsiteY71" fmla="*/ 55837 h 116025"/>
                <a:gd name="connsiteX72" fmla="*/ 461562 w 804924"/>
                <a:gd name="connsiteY72" fmla="*/ 26613 h 116025"/>
                <a:gd name="connsiteX73" fmla="*/ 429438 w 804924"/>
                <a:gd name="connsiteY73" fmla="*/ 59318 h 116025"/>
                <a:gd name="connsiteX74" fmla="*/ 464536 w 804924"/>
                <a:gd name="connsiteY74" fmla="*/ 91950 h 116025"/>
                <a:gd name="connsiteX75" fmla="*/ 404928 w 804924"/>
                <a:gd name="connsiteY75" fmla="*/ 29804 h 116025"/>
                <a:gd name="connsiteX76" fmla="*/ 420736 w 804924"/>
                <a:gd name="connsiteY76" fmla="*/ 29804 h 116025"/>
                <a:gd name="connsiteX77" fmla="*/ 433644 w 804924"/>
                <a:gd name="connsiteY77" fmla="*/ 1668 h 116025"/>
                <a:gd name="connsiteX78" fmla="*/ 414355 w 804924"/>
                <a:gd name="connsiteY78" fmla="*/ 1668 h 116025"/>
                <a:gd name="connsiteX79" fmla="*/ 404928 w 804924"/>
                <a:gd name="connsiteY79" fmla="*/ 29804 h 116025"/>
                <a:gd name="connsiteX80" fmla="*/ 374979 w 804924"/>
                <a:gd name="connsiteY80" fmla="*/ 90355 h 116025"/>
                <a:gd name="connsiteX81" fmla="*/ 396153 w 804924"/>
                <a:gd name="connsiteY81" fmla="*/ 90355 h 116025"/>
                <a:gd name="connsiteX82" fmla="*/ 396153 w 804924"/>
                <a:gd name="connsiteY82" fmla="*/ 1668 h 116025"/>
                <a:gd name="connsiteX83" fmla="*/ 374979 w 804924"/>
                <a:gd name="connsiteY83" fmla="*/ 1668 h 116025"/>
                <a:gd name="connsiteX84" fmla="*/ 374979 w 804924"/>
                <a:gd name="connsiteY84" fmla="*/ 90355 h 116025"/>
                <a:gd name="connsiteX85" fmla="*/ 296009 w 804924"/>
                <a:gd name="connsiteY85" fmla="*/ 90355 h 116025"/>
                <a:gd name="connsiteX86" fmla="*/ 317184 w 804924"/>
                <a:gd name="connsiteY86" fmla="*/ 90355 h 116025"/>
                <a:gd name="connsiteX87" fmla="*/ 317184 w 804924"/>
                <a:gd name="connsiteY87" fmla="*/ 51051 h 116025"/>
                <a:gd name="connsiteX88" fmla="*/ 330599 w 804924"/>
                <a:gd name="connsiteY88" fmla="*/ 46193 h 116025"/>
                <a:gd name="connsiteX89" fmla="*/ 337053 w 804924"/>
                <a:gd name="connsiteY89" fmla="*/ 46700 h 116025"/>
                <a:gd name="connsiteX90" fmla="*/ 337053 w 804924"/>
                <a:gd name="connsiteY90" fmla="*/ 26541 h 116025"/>
                <a:gd name="connsiteX91" fmla="*/ 335168 w 804924"/>
                <a:gd name="connsiteY91" fmla="*/ 26541 h 116025"/>
                <a:gd name="connsiteX92" fmla="*/ 314501 w 804924"/>
                <a:gd name="connsiteY92" fmla="*/ 37998 h 116025"/>
                <a:gd name="connsiteX93" fmla="*/ 314501 w 804924"/>
                <a:gd name="connsiteY93" fmla="*/ 28209 h 116025"/>
                <a:gd name="connsiteX94" fmla="*/ 296009 w 804924"/>
                <a:gd name="connsiteY94" fmla="*/ 28209 h 116025"/>
                <a:gd name="connsiteX95" fmla="*/ 296009 w 804924"/>
                <a:gd name="connsiteY95" fmla="*/ 90355 h 116025"/>
                <a:gd name="connsiteX96" fmla="*/ 262434 w 804924"/>
                <a:gd name="connsiteY96" fmla="*/ 90355 h 116025"/>
                <a:gd name="connsiteX97" fmla="*/ 283536 w 804924"/>
                <a:gd name="connsiteY97" fmla="*/ 90355 h 116025"/>
                <a:gd name="connsiteX98" fmla="*/ 283536 w 804924"/>
                <a:gd name="connsiteY98" fmla="*/ 28209 h 116025"/>
                <a:gd name="connsiteX99" fmla="*/ 262434 w 804924"/>
                <a:gd name="connsiteY99" fmla="*/ 28209 h 116025"/>
                <a:gd name="connsiteX100" fmla="*/ 262434 w 804924"/>
                <a:gd name="connsiteY100" fmla="*/ 90355 h 116025"/>
                <a:gd name="connsiteX101" fmla="*/ 273022 w 804924"/>
                <a:gd name="connsiteY101" fmla="*/ 22915 h 116025"/>
                <a:gd name="connsiteX102" fmla="*/ 284479 w 804924"/>
                <a:gd name="connsiteY102" fmla="*/ 11458 h 116025"/>
                <a:gd name="connsiteX103" fmla="*/ 273022 w 804924"/>
                <a:gd name="connsiteY103" fmla="*/ 0 h 116025"/>
                <a:gd name="connsiteX104" fmla="*/ 261564 w 804924"/>
                <a:gd name="connsiteY104" fmla="*/ 11458 h 116025"/>
                <a:gd name="connsiteX105" fmla="*/ 273022 w 804924"/>
                <a:gd name="connsiteY105" fmla="*/ 22915 h 116025"/>
                <a:gd name="connsiteX106" fmla="*/ 214574 w 804924"/>
                <a:gd name="connsiteY106" fmla="*/ 90355 h 116025"/>
                <a:gd name="connsiteX107" fmla="*/ 235749 w 804924"/>
                <a:gd name="connsiteY107" fmla="*/ 90355 h 116025"/>
                <a:gd name="connsiteX108" fmla="*/ 235749 w 804924"/>
                <a:gd name="connsiteY108" fmla="*/ 51051 h 116025"/>
                <a:gd name="connsiteX109" fmla="*/ 249164 w 804924"/>
                <a:gd name="connsiteY109" fmla="*/ 46193 h 116025"/>
                <a:gd name="connsiteX110" fmla="*/ 255618 w 804924"/>
                <a:gd name="connsiteY110" fmla="*/ 46700 h 116025"/>
                <a:gd name="connsiteX111" fmla="*/ 255618 w 804924"/>
                <a:gd name="connsiteY111" fmla="*/ 26541 h 116025"/>
                <a:gd name="connsiteX112" fmla="*/ 253732 w 804924"/>
                <a:gd name="connsiteY112" fmla="*/ 26541 h 116025"/>
                <a:gd name="connsiteX113" fmla="*/ 233065 w 804924"/>
                <a:gd name="connsiteY113" fmla="*/ 37998 h 116025"/>
                <a:gd name="connsiteX114" fmla="*/ 233065 w 804924"/>
                <a:gd name="connsiteY114" fmla="*/ 28209 h 116025"/>
                <a:gd name="connsiteX115" fmla="*/ 214501 w 804924"/>
                <a:gd name="connsiteY115" fmla="*/ 28209 h 116025"/>
                <a:gd name="connsiteX116" fmla="*/ 214501 w 804924"/>
                <a:gd name="connsiteY116" fmla="*/ 90355 h 116025"/>
                <a:gd name="connsiteX117" fmla="*/ 161565 w 804924"/>
                <a:gd name="connsiteY117" fmla="*/ 90355 h 116025"/>
                <a:gd name="connsiteX118" fmla="*/ 188033 w 804924"/>
                <a:gd name="connsiteY118" fmla="*/ 90355 h 116025"/>
                <a:gd name="connsiteX119" fmla="*/ 209570 w 804924"/>
                <a:gd name="connsiteY119" fmla="*/ 28209 h 116025"/>
                <a:gd name="connsiteX120" fmla="*/ 186655 w 804924"/>
                <a:gd name="connsiteY120" fmla="*/ 28209 h 116025"/>
                <a:gd name="connsiteX121" fmla="*/ 175198 w 804924"/>
                <a:gd name="connsiteY121" fmla="*/ 75562 h 116025"/>
                <a:gd name="connsiteX122" fmla="*/ 163740 w 804924"/>
                <a:gd name="connsiteY122" fmla="*/ 28209 h 116025"/>
                <a:gd name="connsiteX123" fmla="*/ 140100 w 804924"/>
                <a:gd name="connsiteY123" fmla="*/ 28209 h 116025"/>
                <a:gd name="connsiteX124" fmla="*/ 161565 w 804924"/>
                <a:gd name="connsiteY124" fmla="*/ 90355 h 116025"/>
                <a:gd name="connsiteX125" fmla="*/ 97171 w 804924"/>
                <a:gd name="connsiteY125" fmla="*/ 91950 h 116025"/>
                <a:gd name="connsiteX126" fmla="*/ 116678 w 804924"/>
                <a:gd name="connsiteY126" fmla="*/ 84336 h 116025"/>
                <a:gd name="connsiteX127" fmla="*/ 116678 w 804924"/>
                <a:gd name="connsiteY127" fmla="*/ 90282 h 116025"/>
                <a:gd name="connsiteX128" fmla="*/ 133937 w 804924"/>
                <a:gd name="connsiteY128" fmla="*/ 90282 h 116025"/>
                <a:gd name="connsiteX129" fmla="*/ 133937 w 804924"/>
                <a:gd name="connsiteY129" fmla="*/ 28136 h 116025"/>
                <a:gd name="connsiteX130" fmla="*/ 112762 w 804924"/>
                <a:gd name="connsiteY130" fmla="*/ 28136 h 116025"/>
                <a:gd name="connsiteX131" fmla="*/ 112762 w 804924"/>
                <a:gd name="connsiteY131" fmla="*/ 71501 h 116025"/>
                <a:gd name="connsiteX132" fmla="*/ 105075 w 804924"/>
                <a:gd name="connsiteY132" fmla="*/ 74474 h 116025"/>
                <a:gd name="connsiteX133" fmla="*/ 97389 w 804924"/>
                <a:gd name="connsiteY133" fmla="*/ 65917 h 116025"/>
                <a:gd name="connsiteX134" fmla="*/ 97389 w 804924"/>
                <a:gd name="connsiteY134" fmla="*/ 28136 h 116025"/>
                <a:gd name="connsiteX135" fmla="*/ 76286 w 804924"/>
                <a:gd name="connsiteY135" fmla="*/ 28136 h 116025"/>
                <a:gd name="connsiteX136" fmla="*/ 76286 w 804924"/>
                <a:gd name="connsiteY136" fmla="*/ 69905 h 116025"/>
                <a:gd name="connsiteX137" fmla="*/ 97171 w 804924"/>
                <a:gd name="connsiteY137" fmla="*/ 91950 h 116025"/>
                <a:gd name="connsiteX138" fmla="*/ 33937 w 804924"/>
                <a:gd name="connsiteY138" fmla="*/ 74546 h 116025"/>
                <a:gd name="connsiteX139" fmla="*/ 21247 w 804924"/>
                <a:gd name="connsiteY139" fmla="*/ 58883 h 116025"/>
                <a:gd name="connsiteX140" fmla="*/ 33937 w 804924"/>
                <a:gd name="connsiteY140" fmla="*/ 43945 h 116025"/>
                <a:gd name="connsiteX141" fmla="*/ 46265 w 804924"/>
                <a:gd name="connsiteY141" fmla="*/ 58883 h 116025"/>
                <a:gd name="connsiteX142" fmla="*/ 33937 w 804924"/>
                <a:gd name="connsiteY142" fmla="*/ 74546 h 116025"/>
                <a:gd name="connsiteX143" fmla="*/ 33937 w 804924"/>
                <a:gd name="connsiteY143" fmla="*/ 91950 h 116025"/>
                <a:gd name="connsiteX144" fmla="*/ 67512 w 804924"/>
                <a:gd name="connsiteY144" fmla="*/ 58883 h 116025"/>
                <a:gd name="connsiteX145" fmla="*/ 33937 w 804924"/>
                <a:gd name="connsiteY145" fmla="*/ 26541 h 116025"/>
                <a:gd name="connsiteX146" fmla="*/ 0 w 804924"/>
                <a:gd name="connsiteY146" fmla="*/ 58883 h 116025"/>
                <a:gd name="connsiteX147" fmla="*/ 33937 w 804924"/>
                <a:gd name="connsiteY147" fmla="*/ 91950 h 1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04924" h="116025">
                  <a:moveTo>
                    <a:pt x="784982" y="90355"/>
                  </a:moveTo>
                  <a:lnTo>
                    <a:pt x="806157" y="90355"/>
                  </a:lnTo>
                  <a:lnTo>
                    <a:pt x="806157" y="28209"/>
                  </a:lnTo>
                  <a:lnTo>
                    <a:pt x="784982" y="28209"/>
                  </a:lnTo>
                  <a:lnTo>
                    <a:pt x="784982" y="90355"/>
                  </a:lnTo>
                  <a:close/>
                  <a:moveTo>
                    <a:pt x="795570" y="22915"/>
                  </a:moveTo>
                  <a:cubicBezTo>
                    <a:pt x="802024" y="22915"/>
                    <a:pt x="807027" y="17911"/>
                    <a:pt x="807027" y="11458"/>
                  </a:cubicBezTo>
                  <a:cubicBezTo>
                    <a:pt x="807027" y="5004"/>
                    <a:pt x="802024" y="0"/>
                    <a:pt x="795570" y="0"/>
                  </a:cubicBezTo>
                  <a:cubicBezTo>
                    <a:pt x="789116" y="0"/>
                    <a:pt x="784112" y="5004"/>
                    <a:pt x="784112" y="11458"/>
                  </a:cubicBezTo>
                  <a:cubicBezTo>
                    <a:pt x="784112" y="17911"/>
                    <a:pt x="789116" y="22915"/>
                    <a:pt x="795570" y="22915"/>
                  </a:cubicBezTo>
                  <a:moveTo>
                    <a:pt x="741981" y="74546"/>
                  </a:moveTo>
                  <a:cubicBezTo>
                    <a:pt x="735672" y="74546"/>
                    <a:pt x="729290" y="69035"/>
                    <a:pt x="729290" y="58883"/>
                  </a:cubicBezTo>
                  <a:cubicBezTo>
                    <a:pt x="729290" y="48731"/>
                    <a:pt x="735672" y="43945"/>
                    <a:pt x="741981" y="43945"/>
                  </a:cubicBezTo>
                  <a:cubicBezTo>
                    <a:pt x="748942" y="43945"/>
                    <a:pt x="754308" y="48658"/>
                    <a:pt x="754308" y="58883"/>
                  </a:cubicBezTo>
                  <a:cubicBezTo>
                    <a:pt x="754308" y="69108"/>
                    <a:pt x="748942" y="74546"/>
                    <a:pt x="741981" y="74546"/>
                  </a:cubicBezTo>
                  <a:moveTo>
                    <a:pt x="741981" y="91950"/>
                  </a:moveTo>
                  <a:cubicBezTo>
                    <a:pt x="761850" y="91950"/>
                    <a:pt x="775556" y="79622"/>
                    <a:pt x="775556" y="58883"/>
                  </a:cubicBezTo>
                  <a:cubicBezTo>
                    <a:pt x="775556" y="38651"/>
                    <a:pt x="761850" y="26541"/>
                    <a:pt x="741981" y="26541"/>
                  </a:cubicBezTo>
                  <a:cubicBezTo>
                    <a:pt x="722329" y="26541"/>
                    <a:pt x="708043" y="38578"/>
                    <a:pt x="708043" y="58883"/>
                  </a:cubicBezTo>
                  <a:cubicBezTo>
                    <a:pt x="708043" y="79622"/>
                    <a:pt x="722329" y="91950"/>
                    <a:pt x="741981" y="91950"/>
                  </a:cubicBezTo>
                  <a:moveTo>
                    <a:pt x="677442" y="90355"/>
                  </a:moveTo>
                  <a:lnTo>
                    <a:pt x="698544" y="90355"/>
                  </a:lnTo>
                  <a:lnTo>
                    <a:pt x="698544" y="1668"/>
                  </a:lnTo>
                  <a:lnTo>
                    <a:pt x="677442" y="1668"/>
                  </a:lnTo>
                  <a:lnTo>
                    <a:pt x="677442" y="90355"/>
                  </a:lnTo>
                  <a:close/>
                  <a:moveTo>
                    <a:pt x="634367" y="74546"/>
                  </a:moveTo>
                  <a:cubicBezTo>
                    <a:pt x="630379" y="74546"/>
                    <a:pt x="627043" y="73023"/>
                    <a:pt x="624795" y="71428"/>
                  </a:cubicBezTo>
                  <a:lnTo>
                    <a:pt x="624795" y="47208"/>
                  </a:lnTo>
                  <a:cubicBezTo>
                    <a:pt x="627043" y="45612"/>
                    <a:pt x="630524" y="43945"/>
                    <a:pt x="634512" y="43945"/>
                  </a:cubicBezTo>
                  <a:cubicBezTo>
                    <a:pt x="641256" y="43945"/>
                    <a:pt x="646695" y="49383"/>
                    <a:pt x="646695" y="59100"/>
                  </a:cubicBezTo>
                  <a:cubicBezTo>
                    <a:pt x="646695" y="69035"/>
                    <a:pt x="641111" y="74546"/>
                    <a:pt x="634367" y="74546"/>
                  </a:cubicBezTo>
                  <a:moveTo>
                    <a:pt x="603693" y="116460"/>
                  </a:moveTo>
                  <a:lnTo>
                    <a:pt x="624868" y="116460"/>
                  </a:lnTo>
                  <a:lnTo>
                    <a:pt x="623490" y="86584"/>
                  </a:lnTo>
                  <a:cubicBezTo>
                    <a:pt x="627333" y="90282"/>
                    <a:pt x="632047" y="91950"/>
                    <a:pt x="638936" y="91950"/>
                  </a:cubicBezTo>
                  <a:cubicBezTo>
                    <a:pt x="653221" y="91950"/>
                    <a:pt x="668015" y="81870"/>
                    <a:pt x="668015" y="59245"/>
                  </a:cubicBezTo>
                  <a:cubicBezTo>
                    <a:pt x="668015" y="40101"/>
                    <a:pt x="655615" y="26541"/>
                    <a:pt x="638936" y="26541"/>
                  </a:cubicBezTo>
                  <a:cubicBezTo>
                    <a:pt x="629871" y="26541"/>
                    <a:pt x="624868" y="29659"/>
                    <a:pt x="621024" y="34010"/>
                  </a:cubicBezTo>
                  <a:lnTo>
                    <a:pt x="621024" y="28136"/>
                  </a:lnTo>
                  <a:lnTo>
                    <a:pt x="603766" y="28136"/>
                  </a:lnTo>
                  <a:lnTo>
                    <a:pt x="603766" y="116460"/>
                  </a:lnTo>
                  <a:close/>
                  <a:moveTo>
                    <a:pt x="500358" y="90355"/>
                  </a:moveTo>
                  <a:lnTo>
                    <a:pt x="521533" y="90355"/>
                  </a:lnTo>
                  <a:lnTo>
                    <a:pt x="521533" y="47063"/>
                  </a:lnTo>
                  <a:cubicBezTo>
                    <a:pt x="523999" y="44960"/>
                    <a:pt x="526609" y="43945"/>
                    <a:pt x="528857" y="43945"/>
                  </a:cubicBezTo>
                  <a:cubicBezTo>
                    <a:pt x="533063" y="43945"/>
                    <a:pt x="535673" y="46410"/>
                    <a:pt x="535673" y="52429"/>
                  </a:cubicBezTo>
                  <a:lnTo>
                    <a:pt x="535673" y="90355"/>
                  </a:lnTo>
                  <a:lnTo>
                    <a:pt x="556848" y="90355"/>
                  </a:lnTo>
                  <a:lnTo>
                    <a:pt x="556848" y="47063"/>
                  </a:lnTo>
                  <a:cubicBezTo>
                    <a:pt x="559676" y="44960"/>
                    <a:pt x="561707" y="43945"/>
                    <a:pt x="564172" y="43945"/>
                  </a:cubicBezTo>
                  <a:cubicBezTo>
                    <a:pt x="568306" y="43945"/>
                    <a:pt x="570916" y="46193"/>
                    <a:pt x="570916" y="52429"/>
                  </a:cubicBezTo>
                  <a:lnTo>
                    <a:pt x="570916" y="90355"/>
                  </a:lnTo>
                  <a:lnTo>
                    <a:pt x="592091" y="90355"/>
                  </a:lnTo>
                  <a:lnTo>
                    <a:pt x="592091" y="48586"/>
                  </a:lnTo>
                  <a:cubicBezTo>
                    <a:pt x="592091" y="33502"/>
                    <a:pt x="583751" y="26541"/>
                    <a:pt x="572076" y="26541"/>
                  </a:cubicBezTo>
                  <a:cubicBezTo>
                    <a:pt x="563882" y="26541"/>
                    <a:pt x="558008" y="29877"/>
                    <a:pt x="553295" y="34590"/>
                  </a:cubicBezTo>
                  <a:cubicBezTo>
                    <a:pt x="550467" y="30022"/>
                    <a:pt x="545100" y="26541"/>
                    <a:pt x="536979" y="26541"/>
                  </a:cubicBezTo>
                  <a:cubicBezTo>
                    <a:pt x="529002" y="26541"/>
                    <a:pt x="522186" y="29441"/>
                    <a:pt x="517689" y="33865"/>
                  </a:cubicBezTo>
                  <a:lnTo>
                    <a:pt x="517689" y="28136"/>
                  </a:lnTo>
                  <a:lnTo>
                    <a:pt x="500431" y="28136"/>
                  </a:lnTo>
                  <a:lnTo>
                    <a:pt x="500431" y="90355"/>
                  </a:lnTo>
                  <a:close/>
                  <a:moveTo>
                    <a:pt x="451483" y="52501"/>
                  </a:moveTo>
                  <a:cubicBezTo>
                    <a:pt x="451845" y="47063"/>
                    <a:pt x="455471" y="41552"/>
                    <a:pt x="461562" y="41552"/>
                  </a:cubicBezTo>
                  <a:cubicBezTo>
                    <a:pt x="467654" y="41552"/>
                    <a:pt x="470627" y="47135"/>
                    <a:pt x="470627" y="52501"/>
                  </a:cubicBezTo>
                  <a:lnTo>
                    <a:pt x="451483" y="52501"/>
                  </a:lnTo>
                  <a:close/>
                  <a:moveTo>
                    <a:pt x="464536" y="91950"/>
                  </a:moveTo>
                  <a:cubicBezTo>
                    <a:pt x="476356" y="91950"/>
                    <a:pt x="483680" y="88252"/>
                    <a:pt x="490134" y="82378"/>
                  </a:cubicBezTo>
                  <a:lnTo>
                    <a:pt x="480561" y="69108"/>
                  </a:lnTo>
                  <a:cubicBezTo>
                    <a:pt x="476356" y="72588"/>
                    <a:pt x="471570" y="75489"/>
                    <a:pt x="464536" y="75489"/>
                  </a:cubicBezTo>
                  <a:cubicBezTo>
                    <a:pt x="457211" y="75489"/>
                    <a:pt x="451845" y="71646"/>
                    <a:pt x="451120" y="64394"/>
                  </a:cubicBezTo>
                  <a:lnTo>
                    <a:pt x="490424" y="64394"/>
                  </a:lnTo>
                  <a:cubicBezTo>
                    <a:pt x="490786" y="61783"/>
                    <a:pt x="490931" y="60261"/>
                    <a:pt x="490931" y="55837"/>
                  </a:cubicBezTo>
                  <a:cubicBezTo>
                    <a:pt x="490931" y="39159"/>
                    <a:pt x="480199" y="26613"/>
                    <a:pt x="461562" y="26613"/>
                  </a:cubicBezTo>
                  <a:cubicBezTo>
                    <a:pt x="443143" y="26613"/>
                    <a:pt x="429438" y="39521"/>
                    <a:pt x="429438" y="59318"/>
                  </a:cubicBezTo>
                  <a:cubicBezTo>
                    <a:pt x="429438" y="78897"/>
                    <a:pt x="442853" y="91950"/>
                    <a:pt x="464536" y="91950"/>
                  </a:cubicBezTo>
                  <a:moveTo>
                    <a:pt x="404928" y="29804"/>
                  </a:moveTo>
                  <a:lnTo>
                    <a:pt x="420736" y="29804"/>
                  </a:lnTo>
                  <a:cubicBezTo>
                    <a:pt x="425087" y="20449"/>
                    <a:pt x="429293" y="11022"/>
                    <a:pt x="433644" y="1668"/>
                  </a:cubicBezTo>
                  <a:lnTo>
                    <a:pt x="414355" y="1668"/>
                  </a:lnTo>
                  <a:lnTo>
                    <a:pt x="404928" y="29804"/>
                  </a:lnTo>
                  <a:close/>
                  <a:moveTo>
                    <a:pt x="374979" y="90355"/>
                  </a:moveTo>
                  <a:lnTo>
                    <a:pt x="396153" y="90355"/>
                  </a:lnTo>
                  <a:lnTo>
                    <a:pt x="396153" y="1668"/>
                  </a:lnTo>
                  <a:lnTo>
                    <a:pt x="374979" y="1668"/>
                  </a:lnTo>
                  <a:lnTo>
                    <a:pt x="374979" y="90355"/>
                  </a:lnTo>
                  <a:close/>
                  <a:moveTo>
                    <a:pt x="296009" y="90355"/>
                  </a:moveTo>
                  <a:lnTo>
                    <a:pt x="317184" y="90355"/>
                  </a:lnTo>
                  <a:lnTo>
                    <a:pt x="317184" y="51051"/>
                  </a:lnTo>
                  <a:cubicBezTo>
                    <a:pt x="320012" y="47570"/>
                    <a:pt x="325015" y="46193"/>
                    <a:pt x="330599" y="46193"/>
                  </a:cubicBezTo>
                  <a:cubicBezTo>
                    <a:pt x="332702" y="46193"/>
                    <a:pt x="334805" y="46338"/>
                    <a:pt x="337053" y="46700"/>
                  </a:cubicBezTo>
                  <a:lnTo>
                    <a:pt x="337053" y="26541"/>
                  </a:lnTo>
                  <a:lnTo>
                    <a:pt x="335168" y="26541"/>
                  </a:lnTo>
                  <a:cubicBezTo>
                    <a:pt x="325958" y="26541"/>
                    <a:pt x="318779" y="30022"/>
                    <a:pt x="314501" y="37998"/>
                  </a:cubicBezTo>
                  <a:lnTo>
                    <a:pt x="314501" y="28209"/>
                  </a:lnTo>
                  <a:lnTo>
                    <a:pt x="296009" y="28209"/>
                  </a:lnTo>
                  <a:lnTo>
                    <a:pt x="296009" y="90355"/>
                  </a:lnTo>
                  <a:close/>
                  <a:moveTo>
                    <a:pt x="262434" y="90355"/>
                  </a:moveTo>
                  <a:lnTo>
                    <a:pt x="283536" y="90355"/>
                  </a:lnTo>
                  <a:lnTo>
                    <a:pt x="283536" y="28209"/>
                  </a:lnTo>
                  <a:lnTo>
                    <a:pt x="262434" y="28209"/>
                  </a:lnTo>
                  <a:lnTo>
                    <a:pt x="262434" y="90355"/>
                  </a:lnTo>
                  <a:close/>
                  <a:moveTo>
                    <a:pt x="273022" y="22915"/>
                  </a:moveTo>
                  <a:cubicBezTo>
                    <a:pt x="279476" y="22915"/>
                    <a:pt x="284479" y="17911"/>
                    <a:pt x="284479" y="11458"/>
                  </a:cubicBezTo>
                  <a:cubicBezTo>
                    <a:pt x="284479" y="5004"/>
                    <a:pt x="279476" y="0"/>
                    <a:pt x="273022" y="0"/>
                  </a:cubicBezTo>
                  <a:cubicBezTo>
                    <a:pt x="266568" y="0"/>
                    <a:pt x="261564" y="5004"/>
                    <a:pt x="261564" y="11458"/>
                  </a:cubicBezTo>
                  <a:cubicBezTo>
                    <a:pt x="261564" y="17911"/>
                    <a:pt x="266495" y="22915"/>
                    <a:pt x="273022" y="22915"/>
                  </a:cubicBezTo>
                  <a:moveTo>
                    <a:pt x="214574" y="90355"/>
                  </a:moveTo>
                  <a:lnTo>
                    <a:pt x="235749" y="90355"/>
                  </a:lnTo>
                  <a:lnTo>
                    <a:pt x="235749" y="51051"/>
                  </a:lnTo>
                  <a:cubicBezTo>
                    <a:pt x="238577" y="47570"/>
                    <a:pt x="243580" y="46193"/>
                    <a:pt x="249164" y="46193"/>
                  </a:cubicBezTo>
                  <a:cubicBezTo>
                    <a:pt x="251267" y="46193"/>
                    <a:pt x="253370" y="46338"/>
                    <a:pt x="255618" y="46700"/>
                  </a:cubicBezTo>
                  <a:lnTo>
                    <a:pt x="255618" y="26541"/>
                  </a:lnTo>
                  <a:lnTo>
                    <a:pt x="253732" y="26541"/>
                  </a:lnTo>
                  <a:cubicBezTo>
                    <a:pt x="244523" y="26541"/>
                    <a:pt x="237344" y="30022"/>
                    <a:pt x="233065" y="37998"/>
                  </a:cubicBezTo>
                  <a:lnTo>
                    <a:pt x="233065" y="28209"/>
                  </a:lnTo>
                  <a:lnTo>
                    <a:pt x="214501" y="28209"/>
                  </a:lnTo>
                  <a:lnTo>
                    <a:pt x="214501" y="90355"/>
                  </a:lnTo>
                  <a:close/>
                  <a:moveTo>
                    <a:pt x="161565" y="90355"/>
                  </a:moveTo>
                  <a:lnTo>
                    <a:pt x="188033" y="90355"/>
                  </a:lnTo>
                  <a:lnTo>
                    <a:pt x="209570" y="28209"/>
                  </a:lnTo>
                  <a:lnTo>
                    <a:pt x="186655" y="28209"/>
                  </a:lnTo>
                  <a:lnTo>
                    <a:pt x="175198" y="75562"/>
                  </a:lnTo>
                  <a:lnTo>
                    <a:pt x="163740" y="28209"/>
                  </a:lnTo>
                  <a:lnTo>
                    <a:pt x="140100" y="28209"/>
                  </a:lnTo>
                  <a:lnTo>
                    <a:pt x="161565" y="90355"/>
                  </a:lnTo>
                  <a:close/>
                  <a:moveTo>
                    <a:pt x="97171" y="91950"/>
                  </a:moveTo>
                  <a:cubicBezTo>
                    <a:pt x="106526" y="91950"/>
                    <a:pt x="112689" y="88614"/>
                    <a:pt x="116678" y="84336"/>
                  </a:cubicBezTo>
                  <a:lnTo>
                    <a:pt x="116678" y="90282"/>
                  </a:lnTo>
                  <a:lnTo>
                    <a:pt x="133937" y="90282"/>
                  </a:lnTo>
                  <a:lnTo>
                    <a:pt x="133937" y="28136"/>
                  </a:lnTo>
                  <a:lnTo>
                    <a:pt x="112762" y="28136"/>
                  </a:lnTo>
                  <a:lnTo>
                    <a:pt x="112762" y="71501"/>
                  </a:lnTo>
                  <a:cubicBezTo>
                    <a:pt x="110369" y="73604"/>
                    <a:pt x="107541" y="74474"/>
                    <a:pt x="105075" y="74474"/>
                  </a:cubicBezTo>
                  <a:cubicBezTo>
                    <a:pt x="100869" y="74474"/>
                    <a:pt x="97389" y="71356"/>
                    <a:pt x="97389" y="65917"/>
                  </a:cubicBezTo>
                  <a:lnTo>
                    <a:pt x="97389" y="28136"/>
                  </a:lnTo>
                  <a:lnTo>
                    <a:pt x="76286" y="28136"/>
                  </a:lnTo>
                  <a:lnTo>
                    <a:pt x="76286" y="69905"/>
                  </a:lnTo>
                  <a:cubicBezTo>
                    <a:pt x="76214" y="84989"/>
                    <a:pt x="84481" y="91950"/>
                    <a:pt x="97171" y="91950"/>
                  </a:cubicBezTo>
                  <a:moveTo>
                    <a:pt x="33937" y="74546"/>
                  </a:moveTo>
                  <a:cubicBezTo>
                    <a:pt x="27556" y="74546"/>
                    <a:pt x="21247" y="69035"/>
                    <a:pt x="21247" y="58883"/>
                  </a:cubicBezTo>
                  <a:cubicBezTo>
                    <a:pt x="21247" y="48731"/>
                    <a:pt x="27556" y="43945"/>
                    <a:pt x="33937" y="43945"/>
                  </a:cubicBezTo>
                  <a:cubicBezTo>
                    <a:pt x="40899" y="43945"/>
                    <a:pt x="46265" y="48658"/>
                    <a:pt x="46265" y="58883"/>
                  </a:cubicBezTo>
                  <a:cubicBezTo>
                    <a:pt x="46265" y="69108"/>
                    <a:pt x="40899" y="74546"/>
                    <a:pt x="33937" y="74546"/>
                  </a:cubicBezTo>
                  <a:moveTo>
                    <a:pt x="33937" y="91950"/>
                  </a:moveTo>
                  <a:cubicBezTo>
                    <a:pt x="53807" y="91950"/>
                    <a:pt x="67512" y="79622"/>
                    <a:pt x="67512" y="58883"/>
                  </a:cubicBezTo>
                  <a:cubicBezTo>
                    <a:pt x="67512" y="38651"/>
                    <a:pt x="53807" y="26541"/>
                    <a:pt x="33937" y="26541"/>
                  </a:cubicBezTo>
                  <a:cubicBezTo>
                    <a:pt x="14286" y="26541"/>
                    <a:pt x="0" y="38578"/>
                    <a:pt x="0" y="58883"/>
                  </a:cubicBezTo>
                  <a:cubicBezTo>
                    <a:pt x="0" y="79622"/>
                    <a:pt x="14286" y="91950"/>
                    <a:pt x="33937" y="91950"/>
                  </a:cubicBezTo>
                </a:path>
              </a:pathLst>
            </a:custGeom>
            <a:solidFill>
              <a:srgbClr val="EC6500"/>
            </a:solidFill>
            <a:ln w="7239" cap="flat">
              <a:noFill/>
              <a:prstDash val="solid"/>
              <a:miter/>
            </a:ln>
          </p:spPr>
          <p:txBody>
            <a:bodyPr rtlCol="0" anchor="ctr"/>
            <a:lstStyle/>
            <a:p>
              <a:endParaRPr lang="fr-FR" sz="1350"/>
            </a:p>
          </p:txBody>
        </p:sp>
        <p:sp>
          <p:nvSpPr>
            <p:cNvPr id="39" name="Forme libre : forme 38">
              <a:extLst>
                <a:ext uri="{FF2B5EF4-FFF2-40B4-BE49-F238E27FC236}">
                  <a16:creationId xmlns:a16="http://schemas.microsoft.com/office/drawing/2014/main" id="{4F5EA99E-74EB-487E-AD28-79DEAC6CE739}"/>
                </a:ext>
              </a:extLst>
            </p:cNvPr>
            <p:cNvSpPr/>
            <p:nvPr/>
          </p:nvSpPr>
          <p:spPr>
            <a:xfrm>
              <a:off x="5439063" y="6252156"/>
              <a:ext cx="195792" cy="224799"/>
            </a:xfrm>
            <a:custGeom>
              <a:avLst/>
              <a:gdLst>
                <a:gd name="connsiteX0" fmla="*/ 100127 w 195792"/>
                <a:gd name="connsiteY0" fmla="*/ 138868 h 224799"/>
                <a:gd name="connsiteX1" fmla="*/ 105204 w 195792"/>
                <a:gd name="connsiteY1" fmla="*/ 153807 h 224799"/>
                <a:gd name="connsiteX2" fmla="*/ 197008 w 195792"/>
                <a:gd name="connsiteY2" fmla="*/ 227918 h 224799"/>
                <a:gd name="connsiteX3" fmla="*/ 75327 w 195792"/>
                <a:gd name="connsiteY3" fmla="*/ 178825 h 224799"/>
                <a:gd name="connsiteX4" fmla="*/ 67495 w 195792"/>
                <a:gd name="connsiteY4" fmla="*/ 132559 h 224799"/>
                <a:gd name="connsiteX5" fmla="*/ 56690 w 195792"/>
                <a:gd name="connsiteY5" fmla="*/ 127773 h 224799"/>
                <a:gd name="connsiteX6" fmla="*/ 273 w 195792"/>
                <a:gd name="connsiteY6" fmla="*/ 2103 h 224799"/>
                <a:gd name="connsiteX7" fmla="*/ 42405 w 195792"/>
                <a:gd name="connsiteY7" fmla="*/ 67658 h 224799"/>
                <a:gd name="connsiteX8" fmla="*/ 77503 w 195792"/>
                <a:gd name="connsiteY8" fmla="*/ 96809 h 224799"/>
                <a:gd name="connsiteX9" fmla="*/ 102448 w 195792"/>
                <a:gd name="connsiteY9" fmla="*/ 53155 h 224799"/>
                <a:gd name="connsiteX10" fmla="*/ 95414 w 195792"/>
                <a:gd name="connsiteY10" fmla="*/ 105293 h 224799"/>
                <a:gd name="connsiteX11" fmla="*/ 187146 w 195792"/>
                <a:gd name="connsiteY11" fmla="*/ 108774 h 224799"/>
                <a:gd name="connsiteX12" fmla="*/ 187219 w 195792"/>
                <a:gd name="connsiteY12" fmla="*/ 108774 h 224799"/>
                <a:gd name="connsiteX13" fmla="*/ 100127 w 195792"/>
                <a:gd name="connsiteY13" fmla="*/ 138868 h 224799"/>
                <a:gd name="connsiteX14" fmla="*/ 137618 w 195792"/>
                <a:gd name="connsiteY14" fmla="*/ 18855 h 224799"/>
                <a:gd name="connsiteX15" fmla="*/ 118764 w 195792"/>
                <a:gd name="connsiteY15" fmla="*/ 37781 h 224799"/>
                <a:gd name="connsiteX16" fmla="*/ 99837 w 195792"/>
                <a:gd name="connsiteY16" fmla="*/ 18855 h 224799"/>
                <a:gd name="connsiteX17" fmla="*/ 118764 w 195792"/>
                <a:gd name="connsiteY17" fmla="*/ 0 h 224799"/>
                <a:gd name="connsiteX18" fmla="*/ 137618 w 195792"/>
                <a:gd name="connsiteY18" fmla="*/ 18855 h 2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792" h="224799">
                  <a:moveTo>
                    <a:pt x="100127" y="138868"/>
                  </a:moveTo>
                  <a:cubicBezTo>
                    <a:pt x="101505" y="143872"/>
                    <a:pt x="103101" y="148875"/>
                    <a:pt x="105204" y="153807"/>
                  </a:cubicBezTo>
                  <a:cubicBezTo>
                    <a:pt x="119272" y="187019"/>
                    <a:pt x="154659" y="214140"/>
                    <a:pt x="197008" y="227918"/>
                  </a:cubicBezTo>
                  <a:cubicBezTo>
                    <a:pt x="197008" y="227918"/>
                    <a:pt x="108322" y="243074"/>
                    <a:pt x="75327" y="178825"/>
                  </a:cubicBezTo>
                  <a:cubicBezTo>
                    <a:pt x="67930" y="163379"/>
                    <a:pt x="65827" y="147933"/>
                    <a:pt x="67495" y="132559"/>
                  </a:cubicBezTo>
                  <a:cubicBezTo>
                    <a:pt x="63797" y="131182"/>
                    <a:pt x="60171" y="129659"/>
                    <a:pt x="56690" y="127773"/>
                  </a:cubicBezTo>
                  <a:cubicBezTo>
                    <a:pt x="16589" y="106454"/>
                    <a:pt x="-2555" y="55112"/>
                    <a:pt x="273" y="2103"/>
                  </a:cubicBezTo>
                  <a:cubicBezTo>
                    <a:pt x="273" y="2103"/>
                    <a:pt x="15502" y="36839"/>
                    <a:pt x="42405" y="67658"/>
                  </a:cubicBezTo>
                  <a:cubicBezTo>
                    <a:pt x="52992" y="79768"/>
                    <a:pt x="64740" y="89485"/>
                    <a:pt x="77503" y="96809"/>
                  </a:cubicBezTo>
                  <a:cubicBezTo>
                    <a:pt x="83884" y="82161"/>
                    <a:pt x="92586" y="67585"/>
                    <a:pt x="102448" y="53155"/>
                  </a:cubicBezTo>
                  <a:cubicBezTo>
                    <a:pt x="102448" y="53155"/>
                    <a:pt x="94834" y="76070"/>
                    <a:pt x="95414" y="105293"/>
                  </a:cubicBezTo>
                  <a:cubicBezTo>
                    <a:pt x="122027" y="115373"/>
                    <a:pt x="152701" y="116606"/>
                    <a:pt x="187146" y="108774"/>
                  </a:cubicBezTo>
                  <a:lnTo>
                    <a:pt x="187219" y="108774"/>
                  </a:lnTo>
                  <a:cubicBezTo>
                    <a:pt x="163941" y="127701"/>
                    <a:pt x="131599" y="139811"/>
                    <a:pt x="100127" y="138868"/>
                  </a:cubicBezTo>
                  <a:moveTo>
                    <a:pt x="137618" y="18855"/>
                  </a:moveTo>
                  <a:cubicBezTo>
                    <a:pt x="137618" y="29297"/>
                    <a:pt x="129134" y="37781"/>
                    <a:pt x="118764" y="37781"/>
                  </a:cubicBezTo>
                  <a:cubicBezTo>
                    <a:pt x="108322" y="37781"/>
                    <a:pt x="99837" y="29297"/>
                    <a:pt x="99837" y="18855"/>
                  </a:cubicBezTo>
                  <a:cubicBezTo>
                    <a:pt x="99837" y="8412"/>
                    <a:pt x="108322" y="0"/>
                    <a:pt x="118764" y="0"/>
                  </a:cubicBezTo>
                  <a:cubicBezTo>
                    <a:pt x="129134" y="-72"/>
                    <a:pt x="137618" y="8412"/>
                    <a:pt x="137618" y="18855"/>
                  </a:cubicBezTo>
                </a:path>
              </a:pathLst>
            </a:custGeom>
            <a:solidFill>
              <a:srgbClr val="FFFFFF"/>
            </a:solidFill>
            <a:ln w="7239" cap="flat">
              <a:noFill/>
              <a:prstDash val="solid"/>
              <a:miter/>
            </a:ln>
          </p:spPr>
          <p:txBody>
            <a:bodyPr rtlCol="0" anchor="ctr"/>
            <a:lstStyle/>
            <a:p>
              <a:endParaRPr lang="fr-FR" sz="1350"/>
            </a:p>
          </p:txBody>
        </p:sp>
        <p:sp>
          <p:nvSpPr>
            <p:cNvPr id="40" name="Forme libre : forme 39">
              <a:extLst>
                <a:ext uri="{FF2B5EF4-FFF2-40B4-BE49-F238E27FC236}">
                  <a16:creationId xmlns:a16="http://schemas.microsoft.com/office/drawing/2014/main" id="{2AFA2C86-75FC-43BC-AF33-2A4F0436B4B5}"/>
                </a:ext>
              </a:extLst>
            </p:cNvPr>
            <p:cNvSpPr/>
            <p:nvPr/>
          </p:nvSpPr>
          <p:spPr>
            <a:xfrm>
              <a:off x="5353115" y="6180221"/>
              <a:ext cx="362579" cy="369831"/>
            </a:xfrm>
            <a:custGeom>
              <a:avLst/>
              <a:gdLst>
                <a:gd name="connsiteX0" fmla="*/ 369322 w 362578"/>
                <a:gd name="connsiteY0" fmla="*/ 185931 h 369830"/>
                <a:gd name="connsiteX1" fmla="*/ 186003 w 362578"/>
                <a:gd name="connsiteY1" fmla="*/ 0 h 369830"/>
                <a:gd name="connsiteX2" fmla="*/ 0 w 362578"/>
                <a:gd name="connsiteY2" fmla="*/ 185931 h 369830"/>
                <a:gd name="connsiteX3" fmla="*/ 185930 w 362578"/>
                <a:gd name="connsiteY3" fmla="*/ 371861 h 369830"/>
                <a:gd name="connsiteX4" fmla="*/ 369322 w 362578"/>
                <a:gd name="connsiteY4" fmla="*/ 185931 h 36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78" h="369830">
                  <a:moveTo>
                    <a:pt x="369322" y="185931"/>
                  </a:moveTo>
                  <a:cubicBezTo>
                    <a:pt x="369322" y="81145"/>
                    <a:pt x="288105" y="0"/>
                    <a:pt x="186003" y="0"/>
                  </a:cubicBezTo>
                  <a:cubicBezTo>
                    <a:pt x="81218" y="-72"/>
                    <a:pt x="0" y="81145"/>
                    <a:pt x="0" y="185931"/>
                  </a:cubicBezTo>
                  <a:cubicBezTo>
                    <a:pt x="0" y="290716"/>
                    <a:pt x="81218" y="371861"/>
                    <a:pt x="185930" y="371861"/>
                  </a:cubicBezTo>
                  <a:cubicBezTo>
                    <a:pt x="288105" y="371861"/>
                    <a:pt x="369322" y="290644"/>
                    <a:pt x="369322" y="185931"/>
                  </a:cubicBezTo>
                </a:path>
              </a:pathLst>
            </a:custGeom>
            <a:solidFill>
              <a:srgbClr val="EC6500"/>
            </a:solidFill>
            <a:ln w="7239" cap="flat">
              <a:noFill/>
              <a:prstDash val="solid"/>
              <a:miter/>
            </a:ln>
          </p:spPr>
          <p:txBody>
            <a:bodyPr rtlCol="0" anchor="ctr"/>
            <a:lstStyle/>
            <a:p>
              <a:endParaRPr lang="fr-FR" sz="1350"/>
            </a:p>
          </p:txBody>
        </p:sp>
        <p:sp>
          <p:nvSpPr>
            <p:cNvPr id="41" name="Forme libre : forme 40">
              <a:extLst>
                <a:ext uri="{FF2B5EF4-FFF2-40B4-BE49-F238E27FC236}">
                  <a16:creationId xmlns:a16="http://schemas.microsoft.com/office/drawing/2014/main" id="{9F1CA5F0-CDB3-49F6-A3D0-B352C181BA3A}"/>
                </a:ext>
              </a:extLst>
            </p:cNvPr>
            <p:cNvSpPr/>
            <p:nvPr/>
          </p:nvSpPr>
          <p:spPr>
            <a:xfrm>
              <a:off x="5439063" y="6252156"/>
              <a:ext cx="195792" cy="224799"/>
            </a:xfrm>
            <a:custGeom>
              <a:avLst/>
              <a:gdLst>
                <a:gd name="connsiteX0" fmla="*/ 100127 w 195792"/>
                <a:gd name="connsiteY0" fmla="*/ 138868 h 224799"/>
                <a:gd name="connsiteX1" fmla="*/ 105204 w 195792"/>
                <a:gd name="connsiteY1" fmla="*/ 153807 h 224799"/>
                <a:gd name="connsiteX2" fmla="*/ 197008 w 195792"/>
                <a:gd name="connsiteY2" fmla="*/ 227918 h 224799"/>
                <a:gd name="connsiteX3" fmla="*/ 75327 w 195792"/>
                <a:gd name="connsiteY3" fmla="*/ 178825 h 224799"/>
                <a:gd name="connsiteX4" fmla="*/ 67495 w 195792"/>
                <a:gd name="connsiteY4" fmla="*/ 132559 h 224799"/>
                <a:gd name="connsiteX5" fmla="*/ 56690 w 195792"/>
                <a:gd name="connsiteY5" fmla="*/ 127773 h 224799"/>
                <a:gd name="connsiteX6" fmla="*/ 273 w 195792"/>
                <a:gd name="connsiteY6" fmla="*/ 2103 h 224799"/>
                <a:gd name="connsiteX7" fmla="*/ 42405 w 195792"/>
                <a:gd name="connsiteY7" fmla="*/ 67658 h 224799"/>
                <a:gd name="connsiteX8" fmla="*/ 77503 w 195792"/>
                <a:gd name="connsiteY8" fmla="*/ 96809 h 224799"/>
                <a:gd name="connsiteX9" fmla="*/ 102448 w 195792"/>
                <a:gd name="connsiteY9" fmla="*/ 53155 h 224799"/>
                <a:gd name="connsiteX10" fmla="*/ 95414 w 195792"/>
                <a:gd name="connsiteY10" fmla="*/ 105293 h 224799"/>
                <a:gd name="connsiteX11" fmla="*/ 187146 w 195792"/>
                <a:gd name="connsiteY11" fmla="*/ 108774 h 224799"/>
                <a:gd name="connsiteX12" fmla="*/ 187219 w 195792"/>
                <a:gd name="connsiteY12" fmla="*/ 108774 h 224799"/>
                <a:gd name="connsiteX13" fmla="*/ 100127 w 195792"/>
                <a:gd name="connsiteY13" fmla="*/ 138868 h 224799"/>
                <a:gd name="connsiteX14" fmla="*/ 137618 w 195792"/>
                <a:gd name="connsiteY14" fmla="*/ 18855 h 224799"/>
                <a:gd name="connsiteX15" fmla="*/ 118764 w 195792"/>
                <a:gd name="connsiteY15" fmla="*/ 37781 h 224799"/>
                <a:gd name="connsiteX16" fmla="*/ 99837 w 195792"/>
                <a:gd name="connsiteY16" fmla="*/ 18855 h 224799"/>
                <a:gd name="connsiteX17" fmla="*/ 118764 w 195792"/>
                <a:gd name="connsiteY17" fmla="*/ 0 h 224799"/>
                <a:gd name="connsiteX18" fmla="*/ 137618 w 195792"/>
                <a:gd name="connsiteY18" fmla="*/ 18855 h 2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792" h="224799">
                  <a:moveTo>
                    <a:pt x="100127" y="138868"/>
                  </a:moveTo>
                  <a:cubicBezTo>
                    <a:pt x="101505" y="143872"/>
                    <a:pt x="103101" y="148875"/>
                    <a:pt x="105204" y="153807"/>
                  </a:cubicBezTo>
                  <a:cubicBezTo>
                    <a:pt x="119272" y="187019"/>
                    <a:pt x="154659" y="214140"/>
                    <a:pt x="197008" y="227918"/>
                  </a:cubicBezTo>
                  <a:cubicBezTo>
                    <a:pt x="197008" y="227918"/>
                    <a:pt x="108322" y="243074"/>
                    <a:pt x="75327" y="178825"/>
                  </a:cubicBezTo>
                  <a:cubicBezTo>
                    <a:pt x="67930" y="163379"/>
                    <a:pt x="65827" y="147933"/>
                    <a:pt x="67495" y="132559"/>
                  </a:cubicBezTo>
                  <a:cubicBezTo>
                    <a:pt x="63797" y="131182"/>
                    <a:pt x="60171" y="129659"/>
                    <a:pt x="56690" y="127773"/>
                  </a:cubicBezTo>
                  <a:cubicBezTo>
                    <a:pt x="16589" y="106454"/>
                    <a:pt x="-2555" y="55112"/>
                    <a:pt x="273" y="2103"/>
                  </a:cubicBezTo>
                  <a:cubicBezTo>
                    <a:pt x="273" y="2103"/>
                    <a:pt x="15502" y="36839"/>
                    <a:pt x="42405" y="67658"/>
                  </a:cubicBezTo>
                  <a:cubicBezTo>
                    <a:pt x="52992" y="79768"/>
                    <a:pt x="64740" y="89485"/>
                    <a:pt x="77503" y="96809"/>
                  </a:cubicBezTo>
                  <a:cubicBezTo>
                    <a:pt x="83884" y="82161"/>
                    <a:pt x="92586" y="67585"/>
                    <a:pt x="102448" y="53155"/>
                  </a:cubicBezTo>
                  <a:cubicBezTo>
                    <a:pt x="102448" y="53155"/>
                    <a:pt x="94834" y="76070"/>
                    <a:pt x="95414" y="105293"/>
                  </a:cubicBezTo>
                  <a:cubicBezTo>
                    <a:pt x="122027" y="115373"/>
                    <a:pt x="152701" y="116606"/>
                    <a:pt x="187146" y="108774"/>
                  </a:cubicBezTo>
                  <a:lnTo>
                    <a:pt x="187219" y="108774"/>
                  </a:lnTo>
                  <a:cubicBezTo>
                    <a:pt x="163941" y="127701"/>
                    <a:pt x="131599" y="139811"/>
                    <a:pt x="100127" y="138868"/>
                  </a:cubicBezTo>
                  <a:moveTo>
                    <a:pt x="137618" y="18855"/>
                  </a:moveTo>
                  <a:cubicBezTo>
                    <a:pt x="137618" y="29297"/>
                    <a:pt x="129134" y="37781"/>
                    <a:pt x="118764" y="37781"/>
                  </a:cubicBezTo>
                  <a:cubicBezTo>
                    <a:pt x="108322" y="37781"/>
                    <a:pt x="99837" y="29297"/>
                    <a:pt x="99837" y="18855"/>
                  </a:cubicBezTo>
                  <a:cubicBezTo>
                    <a:pt x="99837" y="8412"/>
                    <a:pt x="108322" y="0"/>
                    <a:pt x="118764" y="0"/>
                  </a:cubicBezTo>
                  <a:cubicBezTo>
                    <a:pt x="129134" y="-72"/>
                    <a:pt x="137618" y="8412"/>
                    <a:pt x="137618" y="18855"/>
                  </a:cubicBezTo>
                </a:path>
              </a:pathLst>
            </a:custGeom>
            <a:solidFill>
              <a:srgbClr val="FFFFFF"/>
            </a:solidFill>
            <a:ln w="7239" cap="flat">
              <a:noFill/>
              <a:prstDash val="solid"/>
              <a:miter/>
            </a:ln>
          </p:spPr>
          <p:txBody>
            <a:bodyPr rtlCol="0" anchor="ctr"/>
            <a:lstStyle/>
            <a:p>
              <a:endParaRPr lang="fr-FR" sz="1350"/>
            </a:p>
          </p:txBody>
        </p:sp>
      </p:grpSp>
      <p:sp>
        <p:nvSpPr>
          <p:cNvPr id="3" name="object 9">
            <a:extLst>
              <a:ext uri="{FF2B5EF4-FFF2-40B4-BE49-F238E27FC236}">
                <a16:creationId xmlns:a16="http://schemas.microsoft.com/office/drawing/2014/main" id="{CE46DAB2-9E43-87E4-E1F0-04F4B8D799BE}"/>
              </a:ext>
            </a:extLst>
          </p:cNvPr>
          <p:cNvSpPr txBox="1"/>
          <p:nvPr userDrawn="1"/>
        </p:nvSpPr>
        <p:spPr>
          <a:xfrm>
            <a:off x="1027259" y="4635168"/>
            <a:ext cx="1757680" cy="353399"/>
          </a:xfrm>
          <a:prstGeom prst="rect">
            <a:avLst/>
          </a:prstGeom>
        </p:spPr>
        <p:txBody>
          <a:bodyPr vert="horz" wrap="square" lIns="0" tIns="50959" rIns="0" bIns="0" rtlCol="0">
            <a:spAutoFit/>
          </a:bodyPr>
          <a:lstStyle/>
          <a:p>
            <a:pPr marL="9525" marR="3810">
              <a:lnSpc>
                <a:spcPct val="77900"/>
              </a:lnSpc>
              <a:spcBef>
                <a:spcPts val="401"/>
              </a:spcBef>
            </a:pPr>
            <a:r>
              <a:rPr sz="1238" b="1" spc="-75" dirty="0">
                <a:latin typeface="Instant-5Heavy"/>
                <a:cs typeface="Instant-5Heavy"/>
              </a:rPr>
              <a:t>Ressource </a:t>
            </a:r>
            <a:r>
              <a:rPr sz="1238" b="1" spc="-68" dirty="0">
                <a:latin typeface="Instant-5Heavy"/>
                <a:cs typeface="Instant-5Heavy"/>
              </a:rPr>
              <a:t>Handicap </a:t>
            </a:r>
            <a:r>
              <a:rPr sz="1238" b="1" spc="-8" dirty="0">
                <a:latin typeface="Instant-5Heavy"/>
                <a:cs typeface="Instant-5Heavy"/>
              </a:rPr>
              <a:t>Formation</a:t>
            </a:r>
            <a:endParaRPr sz="1238" dirty="0">
              <a:latin typeface="Instant-5Heavy"/>
              <a:cs typeface="Instant-5Heavy"/>
            </a:endParaRPr>
          </a:p>
        </p:txBody>
      </p:sp>
      <p:pic>
        <p:nvPicPr>
          <p:cNvPr id="4" name="object 10">
            <a:extLst>
              <a:ext uri="{FF2B5EF4-FFF2-40B4-BE49-F238E27FC236}">
                <a16:creationId xmlns:a16="http://schemas.microsoft.com/office/drawing/2014/main" id="{460BEFEF-DE7F-C6C2-62EF-C738F30CD8C0}"/>
              </a:ext>
            </a:extLst>
          </p:cNvPr>
          <p:cNvPicPr/>
          <p:nvPr userDrawn="1"/>
        </p:nvPicPr>
        <p:blipFill>
          <a:blip r:embed="rId2" cstate="print"/>
          <a:stretch>
            <a:fillRect/>
          </a:stretch>
        </p:blipFill>
        <p:spPr>
          <a:xfrm>
            <a:off x="581569" y="4669707"/>
            <a:ext cx="386082" cy="289636"/>
          </a:xfrm>
          <a:prstGeom prst="rect">
            <a:avLst/>
          </a:prstGeom>
        </p:spPr>
      </p:pic>
    </p:spTree>
    <p:extLst>
      <p:ext uri="{BB962C8B-B14F-4D97-AF65-F5344CB8AC3E}">
        <p14:creationId xmlns:p14="http://schemas.microsoft.com/office/powerpoint/2010/main" val="1057376752"/>
      </p:ext>
    </p:extLst>
  </p:cSld>
  <p:clrMapOvr>
    <a:masterClrMapping/>
  </p:clrMapOvr>
  <p:extLst>
    <p:ext uri="{DCECCB84-F9BA-43D5-87BE-67443E8EF086}">
      <p15:sldGuideLst xmlns:p15="http://schemas.microsoft.com/office/powerpoint/2012/main">
        <p15:guide id="1" pos="2880">
          <p15:clr>
            <a:srgbClr val="FBAE40"/>
          </p15:clr>
        </p15:guide>
        <p15:guide id="2" orient="horz" pos="89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CE20529F-3CBD-406F-80C2-ACD210CB924D}"/>
              </a:ext>
            </a:extLst>
          </p:cNvPr>
          <p:cNvGrpSpPr/>
          <p:nvPr userDrawn="1"/>
        </p:nvGrpSpPr>
        <p:grpSpPr>
          <a:xfrm>
            <a:off x="373489" y="275893"/>
            <a:ext cx="668888" cy="503864"/>
            <a:chOff x="344914" y="2358579"/>
            <a:chExt cx="668888" cy="671819"/>
          </a:xfrm>
        </p:grpSpPr>
        <p:sp>
          <p:nvSpPr>
            <p:cNvPr id="12" name="object 12">
              <a:extLst>
                <a:ext uri="{FF2B5EF4-FFF2-40B4-BE49-F238E27FC236}">
                  <a16:creationId xmlns:a16="http://schemas.microsoft.com/office/drawing/2014/main" id="{5EAB85CC-DEE6-4024-A48B-AD0FE7BC520F}"/>
                </a:ext>
              </a:extLst>
            </p:cNvPr>
            <p:cNvSpPr/>
            <p:nvPr userDrawn="1"/>
          </p:nvSpPr>
          <p:spPr>
            <a:xfrm>
              <a:off x="344914" y="2364207"/>
              <a:ext cx="666178" cy="666191"/>
            </a:xfrm>
            <a:custGeom>
              <a:avLst/>
              <a:gdLst/>
              <a:ahLst/>
              <a:cxnLst/>
              <a:rect l="l" t="t" r="r" b="b"/>
              <a:pathLst>
                <a:path w="666178" h="666191">
                  <a:moveTo>
                    <a:pt x="666178" y="240563"/>
                  </a:moveTo>
                  <a:lnTo>
                    <a:pt x="666178" y="666191"/>
                  </a:lnTo>
                  <a:lnTo>
                    <a:pt x="0" y="666191"/>
                  </a:lnTo>
                  <a:lnTo>
                    <a:pt x="0" y="0"/>
                  </a:lnTo>
                  <a:lnTo>
                    <a:pt x="462622" y="0"/>
                  </a:lnTo>
                </a:path>
              </a:pathLst>
            </a:custGeom>
            <a:ln w="25400">
              <a:solidFill>
                <a:schemeClr val="accent1"/>
              </a:solidFill>
            </a:ln>
          </p:spPr>
          <p:txBody>
            <a:bodyPr wrap="square" lIns="0" tIns="0" rIns="0" bIns="0" rtlCol="0">
              <a:noAutofit/>
            </a:bodyPr>
            <a:lstStyle/>
            <a:p>
              <a:endParaRPr sz="1350"/>
            </a:p>
          </p:txBody>
        </p:sp>
        <p:sp>
          <p:nvSpPr>
            <p:cNvPr id="13" name="object 13">
              <a:extLst>
                <a:ext uri="{FF2B5EF4-FFF2-40B4-BE49-F238E27FC236}">
                  <a16:creationId xmlns:a16="http://schemas.microsoft.com/office/drawing/2014/main" id="{B9E2EC62-B6F1-4283-9279-003B0ADA0862}"/>
                </a:ext>
              </a:extLst>
            </p:cNvPr>
            <p:cNvSpPr/>
            <p:nvPr userDrawn="1"/>
          </p:nvSpPr>
          <p:spPr>
            <a:xfrm>
              <a:off x="533438" y="2358579"/>
              <a:ext cx="480364" cy="460578"/>
            </a:xfrm>
            <a:custGeom>
              <a:avLst/>
              <a:gdLst/>
              <a:ahLst/>
              <a:cxnLst/>
              <a:rect l="l" t="t" r="r" b="b"/>
              <a:pathLst>
                <a:path w="480364" h="460578">
                  <a:moveTo>
                    <a:pt x="0" y="259194"/>
                  </a:moveTo>
                  <a:lnTo>
                    <a:pt x="136423" y="460578"/>
                  </a:lnTo>
                  <a:lnTo>
                    <a:pt x="480364" y="0"/>
                  </a:lnTo>
                </a:path>
              </a:pathLst>
            </a:custGeom>
            <a:ln w="25399">
              <a:solidFill>
                <a:schemeClr val="tx2"/>
              </a:solidFill>
            </a:ln>
          </p:spPr>
          <p:txBody>
            <a:bodyPr wrap="square" lIns="0" tIns="0" rIns="0" bIns="0" rtlCol="0">
              <a:noAutofit/>
            </a:bodyPr>
            <a:lstStyle/>
            <a:p>
              <a:endParaRPr sz="1350"/>
            </a:p>
          </p:txBody>
        </p:sp>
      </p:grpSp>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p:txBody>
          <a:bodyPr anchor="ctr"/>
          <a:lstStyle>
            <a:lvl1pPr>
              <a:defRPr sz="2475">
                <a:solidFill>
                  <a:schemeClr val="accent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hasCustomPrompt="1"/>
          </p:nvPr>
        </p:nvSpPr>
        <p:spPr>
          <a:xfrm>
            <a:off x="1712392" y="1001525"/>
            <a:ext cx="3050994" cy="3622863"/>
          </a:xfrm>
        </p:spPr>
        <p:txBody>
          <a:bodyPr numCol="1" spcCol="180000"/>
          <a:lstStyle>
            <a:lvl1pPr marL="271463" indent="-271463">
              <a:spcAft>
                <a:spcPts val="750"/>
              </a:spcAft>
              <a:buClr>
                <a:schemeClr val="tx2"/>
              </a:buClr>
              <a:buFont typeface="+mj-lt"/>
              <a:buAutoNum type="arabicPeriod"/>
              <a:defRPr sz="1388" b="0"/>
            </a:lvl1pPr>
            <a:lvl2pPr marL="471488" indent="-200025">
              <a:spcAft>
                <a:spcPts val="750"/>
              </a:spcAft>
              <a:buClr>
                <a:schemeClr val="tx2"/>
              </a:buClr>
              <a:buFont typeface="+mj-lt"/>
              <a:buAutoNum type="arabicPeriod"/>
              <a:defRPr sz="1200" b="0">
                <a:solidFill>
                  <a:schemeClr val="tx1"/>
                </a:solidFill>
              </a:defRPr>
            </a:lvl2pPr>
            <a:lvl3pPr marL="334566" indent="-334566">
              <a:spcAft>
                <a:spcPts val="750"/>
              </a:spcAft>
              <a:buFont typeface="+mj-lt"/>
              <a:buAutoNum type="arabicPeriod"/>
              <a:defRPr/>
            </a:lvl3pPr>
            <a:lvl4pPr marL="334566" indent="-334566">
              <a:spcAft>
                <a:spcPts val="750"/>
              </a:spcAft>
              <a:buFont typeface="+mj-lt"/>
              <a:buAutoNum type="arabicPeriod"/>
              <a:defRPr/>
            </a:lvl4pPr>
            <a:lvl5pPr marL="334566" indent="-334566">
              <a:spcAft>
                <a:spcPts val="750"/>
              </a:spcAft>
              <a:buFont typeface="+mj-lt"/>
              <a:buAutoNum type="arabicPeriod"/>
              <a:defRPr/>
            </a:lvl5pPr>
          </a:lstStyle>
          <a:p>
            <a:pPr lvl="0"/>
            <a:r>
              <a:rPr lang="fr-FR" dirty="0"/>
              <a:t>Modifier les styles du texte du masque</a:t>
            </a:r>
          </a:p>
          <a:p>
            <a:pPr lvl="1"/>
            <a:r>
              <a:rPr lang="fr-FR" dirty="0"/>
              <a:t>Deuxième niveau</a:t>
            </a:r>
          </a:p>
        </p:txBody>
      </p:sp>
      <p:sp>
        <p:nvSpPr>
          <p:cNvPr id="10" name="Espace réservé du contenu 2">
            <a:extLst>
              <a:ext uri="{FF2B5EF4-FFF2-40B4-BE49-F238E27FC236}">
                <a16:creationId xmlns:a16="http://schemas.microsoft.com/office/drawing/2014/main" id="{27F183F9-54BC-43B6-8CF1-C17E05369D9C}"/>
              </a:ext>
            </a:extLst>
          </p:cNvPr>
          <p:cNvSpPr>
            <a:spLocks noGrp="1"/>
          </p:cNvSpPr>
          <p:nvPr>
            <p:ph idx="14" hasCustomPrompt="1"/>
          </p:nvPr>
        </p:nvSpPr>
        <p:spPr>
          <a:xfrm>
            <a:off x="5224681" y="1001525"/>
            <a:ext cx="3050994" cy="3622863"/>
          </a:xfrm>
        </p:spPr>
        <p:txBody>
          <a:bodyPr numCol="1" spcCol="180000"/>
          <a:lstStyle>
            <a:lvl1pPr marL="334566" indent="-334566">
              <a:spcAft>
                <a:spcPts val="750"/>
              </a:spcAft>
              <a:buClr>
                <a:schemeClr val="tx2"/>
              </a:buClr>
              <a:buFont typeface="+mj-lt"/>
              <a:buAutoNum type="arabicPeriod"/>
              <a:defRPr lang="fr-FR" sz="1388" b="0" kern="1200" dirty="0">
                <a:solidFill>
                  <a:schemeClr val="tx1"/>
                </a:solidFill>
                <a:latin typeface="+mn-lt"/>
                <a:ea typeface="+mn-ea"/>
                <a:cs typeface="+mn-cs"/>
              </a:defRPr>
            </a:lvl1pPr>
            <a:lvl2pPr marL="528638" indent="-257175">
              <a:spcAft>
                <a:spcPts val="750"/>
              </a:spcAft>
              <a:buClr>
                <a:schemeClr val="tx2"/>
              </a:buClr>
              <a:buFont typeface="+mj-lt"/>
              <a:buAutoNum type="arabicPeriod"/>
              <a:defRPr lang="fr-FR" sz="1200" b="0" kern="1200" dirty="0">
                <a:solidFill>
                  <a:schemeClr val="tx1"/>
                </a:solidFill>
                <a:latin typeface="+mn-lt"/>
                <a:ea typeface="+mn-ea"/>
                <a:cs typeface="+mn-cs"/>
              </a:defRPr>
            </a:lvl2pPr>
            <a:lvl3pPr marL="334566" indent="-334566">
              <a:spcAft>
                <a:spcPts val="750"/>
              </a:spcAft>
              <a:buFont typeface="+mj-lt"/>
              <a:buAutoNum type="arabicPeriod"/>
              <a:defRPr/>
            </a:lvl3pPr>
            <a:lvl4pPr marL="334566" indent="-334566">
              <a:spcAft>
                <a:spcPts val="750"/>
              </a:spcAft>
              <a:buFont typeface="+mj-lt"/>
              <a:buAutoNum type="arabicPeriod"/>
              <a:defRPr/>
            </a:lvl4pPr>
            <a:lvl5pPr marL="334566" indent="-334566">
              <a:spcAft>
                <a:spcPts val="750"/>
              </a:spcAft>
              <a:buFont typeface="+mj-lt"/>
              <a:buAutoNum type="arabicPeriod"/>
              <a:defRPr/>
            </a:lvl5pPr>
          </a:lstStyle>
          <a:p>
            <a:pPr marL="271463" lvl="0" indent="-271463" algn="l" defTabSz="514350" rtl="0" eaLnBrk="1" latinLnBrk="0" hangingPunct="1">
              <a:lnSpc>
                <a:spcPct val="110000"/>
              </a:lnSpc>
              <a:spcBef>
                <a:spcPts val="0"/>
              </a:spcBef>
              <a:spcAft>
                <a:spcPts val="750"/>
              </a:spcAft>
              <a:buClr>
                <a:schemeClr val="tx2"/>
              </a:buClr>
              <a:buFont typeface="+mj-lt"/>
              <a:buAutoNum type="arabicPeriod"/>
            </a:pPr>
            <a:r>
              <a:rPr lang="fr-FR" dirty="0"/>
              <a:t>Modifier les styles du texte du masque</a:t>
            </a:r>
          </a:p>
          <a:p>
            <a:pPr marL="471488" lvl="1" indent="-200025" algn="l" defTabSz="514350" rtl="0" eaLnBrk="1" latinLnBrk="0" hangingPunct="1">
              <a:lnSpc>
                <a:spcPct val="110000"/>
              </a:lnSpc>
              <a:spcBef>
                <a:spcPts val="0"/>
              </a:spcBef>
              <a:spcAft>
                <a:spcPts val="750"/>
              </a:spcAft>
              <a:buClr>
                <a:schemeClr val="tx2"/>
              </a:buClr>
              <a:buFont typeface="+mj-lt"/>
              <a:buAutoNum type="arabicPeriod"/>
            </a:pPr>
            <a:r>
              <a:rPr lang="fr-FR" dirty="0"/>
              <a:t>Deuxième niveau</a:t>
            </a:r>
          </a:p>
          <a:p>
            <a:pPr lvl="2"/>
            <a:endParaRPr lang="fr-FR" dirty="0"/>
          </a:p>
        </p:txBody>
      </p:sp>
    </p:spTree>
    <p:extLst>
      <p:ext uri="{BB962C8B-B14F-4D97-AF65-F5344CB8AC3E}">
        <p14:creationId xmlns:p14="http://schemas.microsoft.com/office/powerpoint/2010/main" val="3676794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del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p:txBody>
          <a:bodyPr/>
          <a:lstStyle>
            <a:lvl1pPr>
              <a:defRPr>
                <a:solidFill>
                  <a:schemeClr val="accent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p:nvPr>
        </p:nvSpPr>
        <p:spPr>
          <a:xfrm>
            <a:off x="1712392" y="1009859"/>
            <a:ext cx="6984000" cy="3622863"/>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texte 8">
            <a:extLst>
              <a:ext uri="{FF2B5EF4-FFF2-40B4-BE49-F238E27FC236}">
                <a16:creationId xmlns:a16="http://schemas.microsoft.com/office/drawing/2014/main" id="{EFED19E8-888C-47DE-A09B-9C7ACA286898}"/>
              </a:ext>
            </a:extLst>
          </p:cNvPr>
          <p:cNvSpPr>
            <a:spLocks noGrp="1"/>
          </p:cNvSpPr>
          <p:nvPr>
            <p:ph type="body" sz="quarter" idx="13" hasCustomPrompt="1"/>
          </p:nvPr>
        </p:nvSpPr>
        <p:spPr>
          <a:xfrm>
            <a:off x="253731" y="199143"/>
            <a:ext cx="1260000" cy="716076"/>
          </a:xfrm>
        </p:spPr>
        <p:txBody>
          <a:bodyPr lIns="0" tIns="0" rIns="0" bIns="0" anchor="ctr"/>
          <a:lstStyle>
            <a:lvl1pPr marL="0" indent="0" algn="l">
              <a:buFont typeface="Arial" panose="020B0604020202020204" pitchFamily="34" charset="0"/>
              <a:buNone/>
              <a:defRPr sz="6000" b="1">
                <a:solidFill>
                  <a:schemeClr val="tx2"/>
                </a:solidFill>
              </a:defRPr>
            </a:lvl1pPr>
          </a:lstStyle>
          <a:p>
            <a:pPr lvl="0"/>
            <a:r>
              <a:rPr lang="fr-FR" dirty="0"/>
              <a:t>N</a:t>
            </a:r>
          </a:p>
        </p:txBody>
      </p:sp>
    </p:spTree>
    <p:extLst>
      <p:ext uri="{BB962C8B-B14F-4D97-AF65-F5344CB8AC3E}">
        <p14:creationId xmlns:p14="http://schemas.microsoft.com/office/powerpoint/2010/main" val="3289023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del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a:xfrm>
            <a:off x="1712392" y="326598"/>
            <a:ext cx="6984000" cy="528412"/>
          </a:xfrm>
        </p:spPr>
        <p:txBody>
          <a:bodyPr/>
          <a:lstStyle>
            <a:lvl1pPr>
              <a:defRPr>
                <a:solidFill>
                  <a:schemeClr val="accent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p:nvPr>
        </p:nvSpPr>
        <p:spPr>
          <a:xfrm>
            <a:off x="1712392" y="1009859"/>
            <a:ext cx="3384000" cy="3622863"/>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A29BF95-0CC7-42FE-8A26-2DDDF2289ABF}"/>
              </a:ext>
            </a:extLst>
          </p:cNvPr>
          <p:cNvSpPr>
            <a:spLocks noGrp="1"/>
          </p:cNvSpPr>
          <p:nvPr>
            <p:ph type="dt" sz="half" idx="10"/>
          </p:nvPr>
        </p:nvSpPr>
        <p:spPr>
          <a:xfrm>
            <a:off x="1552603" y="4805244"/>
            <a:ext cx="1042374" cy="270000"/>
          </a:xfrm>
          <a:prstGeom prst="rect">
            <a:avLst/>
          </a:prstGeom>
        </p:spPr>
        <p:txBody>
          <a:bodyPr/>
          <a:lstStyle/>
          <a:p>
            <a:r>
              <a:rPr lang="fr-FR"/>
              <a:t>Maj mars 2024</a:t>
            </a:r>
          </a:p>
        </p:txBody>
      </p:sp>
      <p:sp>
        <p:nvSpPr>
          <p:cNvPr id="5" name="Espace réservé du pied de page 4">
            <a:extLst>
              <a:ext uri="{FF2B5EF4-FFF2-40B4-BE49-F238E27FC236}">
                <a16:creationId xmlns:a16="http://schemas.microsoft.com/office/drawing/2014/main" id="{3DD82F25-DD09-4ABC-9C2E-FBA99CEDF9CE}"/>
              </a:ext>
            </a:extLst>
          </p:cNvPr>
          <p:cNvSpPr>
            <a:spLocks noGrp="1"/>
          </p:cNvSpPr>
          <p:nvPr>
            <p:ph type="ftr" sz="quarter" idx="11"/>
          </p:nvPr>
        </p:nvSpPr>
        <p:spPr>
          <a:xfrm>
            <a:off x="2525145" y="4805244"/>
            <a:ext cx="4091914" cy="270000"/>
          </a:xfrm>
          <a:prstGeom prst="rect">
            <a:avLst/>
          </a:prstGeom>
        </p:spPr>
        <p:txBody>
          <a:bodyPr/>
          <a:lstStyle>
            <a:lvl1pPr>
              <a:defRPr sz="750"/>
            </a:lvl1pPr>
          </a:lstStyle>
          <a:p>
            <a:r>
              <a:rPr lang="fr-FR"/>
              <a:t>Pour une accessibilité de la formation pour tous</a:t>
            </a:r>
            <a:endParaRPr lang="fr-FR" dirty="0"/>
          </a:p>
        </p:txBody>
      </p:sp>
      <p:sp>
        <p:nvSpPr>
          <p:cNvPr id="6" name="Espace réservé du numéro de diapositive 5">
            <a:extLst>
              <a:ext uri="{FF2B5EF4-FFF2-40B4-BE49-F238E27FC236}">
                <a16:creationId xmlns:a16="http://schemas.microsoft.com/office/drawing/2014/main" id="{DD444A91-2518-442A-B551-9C7B40225555}"/>
              </a:ext>
            </a:extLst>
          </p:cNvPr>
          <p:cNvSpPr>
            <a:spLocks noGrp="1"/>
          </p:cNvSpPr>
          <p:nvPr>
            <p:ph type="sldNum" sz="quarter" idx="12"/>
          </p:nvPr>
        </p:nvSpPr>
        <p:spPr/>
        <p:txBody>
          <a:bodyPr/>
          <a:lstStyle/>
          <a:p>
            <a:fld id="{CAD88D1B-CF5F-403D-AB18-4344A17FAE8C}" type="slidenum">
              <a:rPr lang="fr-FR" smtClean="0"/>
              <a:t>‹N°›</a:t>
            </a:fld>
            <a:endParaRPr lang="fr-FR"/>
          </a:p>
        </p:txBody>
      </p:sp>
      <p:sp>
        <p:nvSpPr>
          <p:cNvPr id="8" name="Espace réservé du contenu 2">
            <a:extLst>
              <a:ext uri="{FF2B5EF4-FFF2-40B4-BE49-F238E27FC236}">
                <a16:creationId xmlns:a16="http://schemas.microsoft.com/office/drawing/2014/main" id="{80C269E9-56E6-414B-9907-2A0D18CCBEF7}"/>
              </a:ext>
            </a:extLst>
          </p:cNvPr>
          <p:cNvSpPr>
            <a:spLocks noGrp="1"/>
          </p:cNvSpPr>
          <p:nvPr>
            <p:ph idx="14"/>
          </p:nvPr>
        </p:nvSpPr>
        <p:spPr>
          <a:xfrm>
            <a:off x="5312392" y="1009859"/>
            <a:ext cx="3384000" cy="3622863"/>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8">
            <a:extLst>
              <a:ext uri="{FF2B5EF4-FFF2-40B4-BE49-F238E27FC236}">
                <a16:creationId xmlns:a16="http://schemas.microsoft.com/office/drawing/2014/main" id="{1184ECF3-23F4-431A-AACD-0F2D95FF9372}"/>
              </a:ext>
            </a:extLst>
          </p:cNvPr>
          <p:cNvSpPr>
            <a:spLocks noGrp="1"/>
          </p:cNvSpPr>
          <p:nvPr>
            <p:ph type="body" sz="quarter" idx="13" hasCustomPrompt="1"/>
          </p:nvPr>
        </p:nvSpPr>
        <p:spPr>
          <a:xfrm>
            <a:off x="253732" y="199143"/>
            <a:ext cx="1260000" cy="716076"/>
          </a:xfrm>
        </p:spPr>
        <p:txBody>
          <a:bodyPr lIns="0" tIns="0" rIns="0" bIns="0" anchor="ctr"/>
          <a:lstStyle>
            <a:lvl1pPr marL="0" indent="0" algn="l">
              <a:buFont typeface="Arial" panose="020B0604020202020204" pitchFamily="34" charset="0"/>
              <a:buNone/>
              <a:defRPr sz="6000" b="1">
                <a:solidFill>
                  <a:schemeClr val="tx2"/>
                </a:solidFill>
              </a:defRPr>
            </a:lvl1pPr>
          </a:lstStyle>
          <a:p>
            <a:pPr lvl="0"/>
            <a:r>
              <a:rPr lang="fr-FR" dirty="0"/>
              <a:t>N</a:t>
            </a:r>
          </a:p>
        </p:txBody>
      </p:sp>
    </p:spTree>
    <p:extLst>
      <p:ext uri="{BB962C8B-B14F-4D97-AF65-F5344CB8AC3E}">
        <p14:creationId xmlns:p14="http://schemas.microsoft.com/office/powerpoint/2010/main" val="13392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del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a:xfrm>
            <a:off x="1712392" y="326598"/>
            <a:ext cx="6984000" cy="528412"/>
          </a:xfrm>
        </p:spPr>
        <p:txBody>
          <a:bodyPr/>
          <a:lstStyle>
            <a:lvl1pPr>
              <a:defRPr>
                <a:solidFill>
                  <a:schemeClr val="accent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p:nvPr>
        </p:nvSpPr>
        <p:spPr>
          <a:xfrm>
            <a:off x="1712392" y="1009859"/>
            <a:ext cx="3384000" cy="1755000"/>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contenu 2">
            <a:extLst>
              <a:ext uri="{FF2B5EF4-FFF2-40B4-BE49-F238E27FC236}">
                <a16:creationId xmlns:a16="http://schemas.microsoft.com/office/drawing/2014/main" id="{80C269E9-56E6-414B-9907-2A0D18CCBEF7}"/>
              </a:ext>
            </a:extLst>
          </p:cNvPr>
          <p:cNvSpPr>
            <a:spLocks noGrp="1"/>
          </p:cNvSpPr>
          <p:nvPr>
            <p:ph idx="14"/>
          </p:nvPr>
        </p:nvSpPr>
        <p:spPr>
          <a:xfrm>
            <a:off x="5312392" y="1009859"/>
            <a:ext cx="3384000" cy="3622863"/>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contenu 2">
            <a:extLst>
              <a:ext uri="{FF2B5EF4-FFF2-40B4-BE49-F238E27FC236}">
                <a16:creationId xmlns:a16="http://schemas.microsoft.com/office/drawing/2014/main" id="{0C3D0059-EBBD-415B-B2A3-1D75A266899D}"/>
              </a:ext>
            </a:extLst>
          </p:cNvPr>
          <p:cNvSpPr>
            <a:spLocks noGrp="1"/>
          </p:cNvSpPr>
          <p:nvPr>
            <p:ph idx="15"/>
          </p:nvPr>
        </p:nvSpPr>
        <p:spPr>
          <a:xfrm>
            <a:off x="1712392" y="2877722"/>
            <a:ext cx="3384000" cy="1755000"/>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8">
            <a:extLst>
              <a:ext uri="{FF2B5EF4-FFF2-40B4-BE49-F238E27FC236}">
                <a16:creationId xmlns:a16="http://schemas.microsoft.com/office/drawing/2014/main" id="{01B57EA6-35CA-4FE0-B6F7-02906688DEC7}"/>
              </a:ext>
            </a:extLst>
          </p:cNvPr>
          <p:cNvSpPr>
            <a:spLocks noGrp="1"/>
          </p:cNvSpPr>
          <p:nvPr>
            <p:ph type="body" sz="quarter" idx="13" hasCustomPrompt="1"/>
          </p:nvPr>
        </p:nvSpPr>
        <p:spPr>
          <a:xfrm>
            <a:off x="253732" y="199143"/>
            <a:ext cx="1260000" cy="716076"/>
          </a:xfrm>
        </p:spPr>
        <p:txBody>
          <a:bodyPr lIns="0" tIns="0" rIns="0" bIns="0" anchor="ctr"/>
          <a:lstStyle>
            <a:lvl1pPr marL="0" indent="0" algn="l">
              <a:buFont typeface="Arial" panose="020B0604020202020204" pitchFamily="34" charset="0"/>
              <a:buNone/>
              <a:defRPr sz="6000" b="1">
                <a:solidFill>
                  <a:schemeClr val="tx2"/>
                </a:solidFill>
              </a:defRPr>
            </a:lvl1pPr>
          </a:lstStyle>
          <a:p>
            <a:pPr lvl="0"/>
            <a:r>
              <a:rPr lang="fr-FR" dirty="0"/>
              <a:t>N</a:t>
            </a:r>
          </a:p>
        </p:txBody>
      </p:sp>
    </p:spTree>
    <p:extLst>
      <p:ext uri="{BB962C8B-B14F-4D97-AF65-F5344CB8AC3E}">
        <p14:creationId xmlns:p14="http://schemas.microsoft.com/office/powerpoint/2010/main" val="2503725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del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a:xfrm>
            <a:off x="1712392" y="326598"/>
            <a:ext cx="6984000" cy="528412"/>
          </a:xfrm>
        </p:spPr>
        <p:txBody>
          <a:bodyPr/>
          <a:lstStyle>
            <a:lvl1pPr>
              <a:defRPr>
                <a:solidFill>
                  <a:schemeClr val="accent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p:nvPr>
        </p:nvSpPr>
        <p:spPr>
          <a:xfrm>
            <a:off x="5312392" y="1009859"/>
            <a:ext cx="3384000" cy="1755000"/>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contenu 2">
            <a:extLst>
              <a:ext uri="{FF2B5EF4-FFF2-40B4-BE49-F238E27FC236}">
                <a16:creationId xmlns:a16="http://schemas.microsoft.com/office/drawing/2014/main" id="{80C269E9-56E6-414B-9907-2A0D18CCBEF7}"/>
              </a:ext>
            </a:extLst>
          </p:cNvPr>
          <p:cNvSpPr>
            <a:spLocks noGrp="1"/>
          </p:cNvSpPr>
          <p:nvPr>
            <p:ph idx="14"/>
          </p:nvPr>
        </p:nvSpPr>
        <p:spPr>
          <a:xfrm>
            <a:off x="1712392" y="1009859"/>
            <a:ext cx="3384000" cy="3622863"/>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contenu 2">
            <a:extLst>
              <a:ext uri="{FF2B5EF4-FFF2-40B4-BE49-F238E27FC236}">
                <a16:creationId xmlns:a16="http://schemas.microsoft.com/office/drawing/2014/main" id="{0C3D0059-EBBD-415B-B2A3-1D75A266899D}"/>
              </a:ext>
            </a:extLst>
          </p:cNvPr>
          <p:cNvSpPr>
            <a:spLocks noGrp="1"/>
          </p:cNvSpPr>
          <p:nvPr>
            <p:ph idx="15"/>
          </p:nvPr>
        </p:nvSpPr>
        <p:spPr>
          <a:xfrm>
            <a:off x="5312392" y="2877722"/>
            <a:ext cx="3384000" cy="1755000"/>
          </a:xfrm>
        </p:spPr>
        <p:txBody>
          <a:bodyPr numCol="1"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8">
            <a:extLst>
              <a:ext uri="{FF2B5EF4-FFF2-40B4-BE49-F238E27FC236}">
                <a16:creationId xmlns:a16="http://schemas.microsoft.com/office/drawing/2014/main" id="{F6E711C2-A5CE-453B-96D0-6C9BB1A06CD6}"/>
              </a:ext>
            </a:extLst>
          </p:cNvPr>
          <p:cNvSpPr>
            <a:spLocks noGrp="1"/>
          </p:cNvSpPr>
          <p:nvPr>
            <p:ph type="body" sz="quarter" idx="13" hasCustomPrompt="1"/>
          </p:nvPr>
        </p:nvSpPr>
        <p:spPr>
          <a:xfrm>
            <a:off x="253732" y="199143"/>
            <a:ext cx="1260000" cy="716076"/>
          </a:xfrm>
        </p:spPr>
        <p:txBody>
          <a:bodyPr lIns="0" tIns="0" rIns="0" bIns="0" anchor="ctr"/>
          <a:lstStyle>
            <a:lvl1pPr marL="0" indent="0" algn="l">
              <a:buFont typeface="Arial" panose="020B0604020202020204" pitchFamily="34" charset="0"/>
              <a:buNone/>
              <a:defRPr sz="6000" b="1">
                <a:solidFill>
                  <a:schemeClr val="tx2"/>
                </a:solidFill>
              </a:defRPr>
            </a:lvl1pPr>
          </a:lstStyle>
          <a:p>
            <a:pPr lvl="0"/>
            <a:r>
              <a:rPr lang="fr-FR" dirty="0"/>
              <a:t>N</a:t>
            </a:r>
          </a:p>
        </p:txBody>
      </p:sp>
    </p:spTree>
    <p:extLst>
      <p:ext uri="{BB962C8B-B14F-4D97-AF65-F5344CB8AC3E}">
        <p14:creationId xmlns:p14="http://schemas.microsoft.com/office/powerpoint/2010/main" val="2148231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del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p:txBody>
          <a:bodyPr/>
          <a:lstStyle>
            <a:lvl1pPr>
              <a:defRPr>
                <a:solidFill>
                  <a:schemeClr val="accent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p:nvPr>
        </p:nvSpPr>
        <p:spPr>
          <a:xfrm>
            <a:off x="1712392" y="1009859"/>
            <a:ext cx="6984000" cy="3622863"/>
          </a:xfrm>
        </p:spPr>
        <p:txBody>
          <a:bodyPr numCol="2"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texte 8">
            <a:extLst>
              <a:ext uri="{FF2B5EF4-FFF2-40B4-BE49-F238E27FC236}">
                <a16:creationId xmlns:a16="http://schemas.microsoft.com/office/drawing/2014/main" id="{5F835E48-AE4D-4B83-BCC1-CF536863F677}"/>
              </a:ext>
            </a:extLst>
          </p:cNvPr>
          <p:cNvSpPr>
            <a:spLocks noGrp="1"/>
          </p:cNvSpPr>
          <p:nvPr>
            <p:ph type="body" sz="quarter" idx="13" hasCustomPrompt="1"/>
          </p:nvPr>
        </p:nvSpPr>
        <p:spPr>
          <a:xfrm>
            <a:off x="253732" y="199143"/>
            <a:ext cx="1260000" cy="716076"/>
          </a:xfrm>
        </p:spPr>
        <p:txBody>
          <a:bodyPr lIns="0" tIns="0" rIns="0" bIns="0" anchor="ctr"/>
          <a:lstStyle>
            <a:lvl1pPr marL="0" indent="0" algn="l">
              <a:buFont typeface="Arial" panose="020B0604020202020204" pitchFamily="34" charset="0"/>
              <a:buNone/>
              <a:defRPr sz="6000" b="1">
                <a:solidFill>
                  <a:schemeClr val="tx2"/>
                </a:solidFill>
              </a:defRPr>
            </a:lvl1pPr>
          </a:lstStyle>
          <a:p>
            <a:pPr lvl="0"/>
            <a:r>
              <a:rPr lang="fr-FR" dirty="0"/>
              <a:t>N</a:t>
            </a:r>
          </a:p>
        </p:txBody>
      </p:sp>
    </p:spTree>
    <p:extLst>
      <p:ext uri="{BB962C8B-B14F-4D97-AF65-F5344CB8AC3E}">
        <p14:creationId xmlns:p14="http://schemas.microsoft.com/office/powerpoint/2010/main" val="3062383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dele 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p:txBody>
          <a:bodyPr/>
          <a:lstStyle>
            <a:lvl1pPr>
              <a:defRPr>
                <a:solidFill>
                  <a:schemeClr val="accent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0C246781-5A42-4ABE-BE6A-4D4BBE8F158D}"/>
              </a:ext>
            </a:extLst>
          </p:cNvPr>
          <p:cNvSpPr>
            <a:spLocks noGrp="1"/>
          </p:cNvSpPr>
          <p:nvPr>
            <p:ph idx="1"/>
          </p:nvPr>
        </p:nvSpPr>
        <p:spPr>
          <a:xfrm>
            <a:off x="1712392" y="1009859"/>
            <a:ext cx="6984000" cy="808308"/>
          </a:xfrm>
        </p:spPr>
        <p:txBody>
          <a:bodyPr numCol="1" spcCol="180000"/>
          <a:lstStyle/>
          <a:p>
            <a:pPr lvl="0"/>
            <a:r>
              <a:rPr lang="fr-FR" dirty="0"/>
              <a:t>Modifier les styles du texte du masque</a:t>
            </a:r>
          </a:p>
          <a:p>
            <a:pPr lvl="1"/>
            <a:r>
              <a:rPr lang="fr-FR" dirty="0"/>
              <a:t>Deuxième niveau</a:t>
            </a:r>
          </a:p>
          <a:p>
            <a:pPr lvl="2"/>
            <a:r>
              <a:rPr lang="fr-FR" dirty="0"/>
              <a:t>Troisième niveau</a:t>
            </a:r>
          </a:p>
        </p:txBody>
      </p:sp>
      <p:sp>
        <p:nvSpPr>
          <p:cNvPr id="8" name="Espace réservé du contenu 2">
            <a:extLst>
              <a:ext uri="{FF2B5EF4-FFF2-40B4-BE49-F238E27FC236}">
                <a16:creationId xmlns:a16="http://schemas.microsoft.com/office/drawing/2014/main" id="{9F0730F3-C289-4196-A0A5-F28ED8FA34A4}"/>
              </a:ext>
            </a:extLst>
          </p:cNvPr>
          <p:cNvSpPr>
            <a:spLocks noGrp="1"/>
          </p:cNvSpPr>
          <p:nvPr>
            <p:ph idx="14"/>
          </p:nvPr>
        </p:nvSpPr>
        <p:spPr>
          <a:xfrm>
            <a:off x="1712392" y="1842093"/>
            <a:ext cx="6984000" cy="2782297"/>
          </a:xfrm>
        </p:spPr>
        <p:txBody>
          <a:bodyPr numCol="2" spcCol="18000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8">
            <a:extLst>
              <a:ext uri="{FF2B5EF4-FFF2-40B4-BE49-F238E27FC236}">
                <a16:creationId xmlns:a16="http://schemas.microsoft.com/office/drawing/2014/main" id="{0187520E-7520-45CF-8268-D27A5ACC38D9}"/>
              </a:ext>
            </a:extLst>
          </p:cNvPr>
          <p:cNvSpPr>
            <a:spLocks noGrp="1"/>
          </p:cNvSpPr>
          <p:nvPr>
            <p:ph type="body" sz="quarter" idx="13" hasCustomPrompt="1"/>
          </p:nvPr>
        </p:nvSpPr>
        <p:spPr>
          <a:xfrm>
            <a:off x="253732" y="199143"/>
            <a:ext cx="1260000" cy="716076"/>
          </a:xfrm>
        </p:spPr>
        <p:txBody>
          <a:bodyPr lIns="0" tIns="0" rIns="0" bIns="0" anchor="ctr"/>
          <a:lstStyle>
            <a:lvl1pPr marL="0" indent="0" algn="l">
              <a:buFont typeface="Arial" panose="020B0604020202020204" pitchFamily="34" charset="0"/>
              <a:buNone/>
              <a:defRPr sz="6000" b="1">
                <a:solidFill>
                  <a:schemeClr val="tx2"/>
                </a:solidFill>
              </a:defRPr>
            </a:lvl1pPr>
          </a:lstStyle>
          <a:p>
            <a:pPr lvl="0"/>
            <a:r>
              <a:rPr lang="fr-FR" dirty="0"/>
              <a:t>N</a:t>
            </a:r>
          </a:p>
        </p:txBody>
      </p:sp>
    </p:spTree>
    <p:extLst>
      <p:ext uri="{BB962C8B-B14F-4D97-AF65-F5344CB8AC3E}">
        <p14:creationId xmlns:p14="http://schemas.microsoft.com/office/powerpoint/2010/main" val="594185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C198E-05F6-4184-B51D-2FC6EDEB0174}"/>
              </a:ext>
            </a:extLst>
          </p:cNvPr>
          <p:cNvSpPr>
            <a:spLocks noGrp="1"/>
          </p:cNvSpPr>
          <p:nvPr>
            <p:ph type="title"/>
          </p:nvPr>
        </p:nvSpPr>
        <p:spPr>
          <a:xfrm>
            <a:off x="1712392" y="326598"/>
            <a:ext cx="6984000" cy="528412"/>
          </a:xfrm>
        </p:spPr>
        <p:txBody>
          <a:bodyPr/>
          <a:lstStyle>
            <a:lvl1pPr>
              <a:defRPr>
                <a:solidFill>
                  <a:schemeClr val="accent1"/>
                </a:solidFill>
              </a:defRPr>
            </a:lvl1pPr>
          </a:lstStyle>
          <a:p>
            <a:r>
              <a:rPr lang="fr-FR"/>
              <a:t>Modifiez le style du titre</a:t>
            </a:r>
          </a:p>
        </p:txBody>
      </p:sp>
      <p:sp>
        <p:nvSpPr>
          <p:cNvPr id="8" name="Espace réservé du texte 8">
            <a:extLst>
              <a:ext uri="{FF2B5EF4-FFF2-40B4-BE49-F238E27FC236}">
                <a16:creationId xmlns:a16="http://schemas.microsoft.com/office/drawing/2014/main" id="{42BDE1BD-2B9D-4B3C-92DC-54E23114DAF6}"/>
              </a:ext>
            </a:extLst>
          </p:cNvPr>
          <p:cNvSpPr>
            <a:spLocks noGrp="1"/>
          </p:cNvSpPr>
          <p:nvPr>
            <p:ph type="body" sz="quarter" idx="13" hasCustomPrompt="1"/>
          </p:nvPr>
        </p:nvSpPr>
        <p:spPr>
          <a:xfrm>
            <a:off x="253732" y="199143"/>
            <a:ext cx="1260000" cy="716076"/>
          </a:xfrm>
        </p:spPr>
        <p:txBody>
          <a:bodyPr lIns="0" tIns="0" rIns="0" bIns="0" anchor="ctr"/>
          <a:lstStyle>
            <a:lvl1pPr marL="0" indent="0" algn="l">
              <a:buFont typeface="Arial" panose="020B0604020202020204" pitchFamily="34" charset="0"/>
              <a:buNone/>
              <a:defRPr sz="6000" b="1">
                <a:solidFill>
                  <a:schemeClr val="tx2"/>
                </a:solidFill>
              </a:defRPr>
            </a:lvl1pPr>
          </a:lstStyle>
          <a:p>
            <a:pPr lvl="0"/>
            <a:r>
              <a:rPr lang="fr-FR" dirty="0"/>
              <a:t>N</a:t>
            </a:r>
          </a:p>
        </p:txBody>
      </p:sp>
    </p:spTree>
    <p:extLst>
      <p:ext uri="{BB962C8B-B14F-4D97-AF65-F5344CB8AC3E}">
        <p14:creationId xmlns:p14="http://schemas.microsoft.com/office/powerpoint/2010/main" val="549127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Tree>
    <p:extLst>
      <p:ext uri="{BB962C8B-B14F-4D97-AF65-F5344CB8AC3E}">
        <p14:creationId xmlns:p14="http://schemas.microsoft.com/office/powerpoint/2010/main" val="3032612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wo content">
    <p:spTree>
      <p:nvGrpSpPr>
        <p:cNvPr id="1" name=""/>
        <p:cNvGrpSpPr/>
        <p:nvPr/>
      </p:nvGrpSpPr>
      <p:grpSpPr bwMode="auto">
        <a:xfrm>
          <a:off x="0" y="0"/>
          <a:ext cx="0" cy="0"/>
          <a:chOff x="0" y="0"/>
          <a:chExt cx="0" cy="0"/>
        </a:xfrm>
      </p:grpSpPr>
      <p:sp>
        <p:nvSpPr>
          <p:cNvPr id="7" name="bg object 16"/>
          <p:cNvSpPr/>
          <p:nvPr userDrawn="1"/>
        </p:nvSpPr>
        <p:spPr bwMode="auto">
          <a:xfrm>
            <a:off x="338097" y="758539"/>
            <a:ext cx="5033042" cy="3825875"/>
          </a:xfrm>
          <a:custGeom>
            <a:avLst/>
            <a:gdLst/>
            <a:ahLst/>
            <a:cxnLst/>
            <a:rect l="l" t="t" r="r" b="b"/>
            <a:pathLst>
              <a:path w="3841750" h="3825875" extrusionOk="0">
                <a:moveTo>
                  <a:pt x="0" y="3825862"/>
                </a:moveTo>
                <a:lnTo>
                  <a:pt x="3841203" y="3825862"/>
                </a:lnTo>
                <a:lnTo>
                  <a:pt x="3841203" y="0"/>
                </a:lnTo>
                <a:lnTo>
                  <a:pt x="0" y="0"/>
                </a:lnTo>
                <a:lnTo>
                  <a:pt x="0" y="3825862"/>
                </a:lnTo>
                <a:close/>
              </a:path>
            </a:pathLst>
          </a:custGeom>
          <a:solidFill>
            <a:srgbClr val="CBBAEF"/>
          </a:solidFill>
        </p:spPr>
        <p:txBody>
          <a:bodyPr wrap="square" lIns="0" tIns="0" rIns="0" bIns="0" rtlCol="0"/>
          <a:lstStyle/>
          <a:p>
            <a:pPr>
              <a:defRPr/>
            </a:pPr>
            <a:endParaRPr/>
          </a:p>
        </p:txBody>
      </p:sp>
      <p:pic>
        <p:nvPicPr>
          <p:cNvPr id="6" name="Image 5"/>
          <p:cNvPicPr>
            <a:picLocks noGrp="1" noRot="1" noChangeAspect="1" noMove="1" noResize="1" noEditPoints="1" noAdjustHandles="1" noChangeArrowheads="1" noChangeShapeType="1" noCrop="1"/>
          </p:cNvPicPr>
          <p:nvPr userDrawn="1"/>
        </p:nvPicPr>
        <p:blipFill>
          <a:blip r:embed="rId3"/>
          <a:stretch/>
        </p:blipFill>
        <p:spPr bwMode="auto">
          <a:xfrm>
            <a:off x="0" y="0"/>
            <a:ext cx="9144000" cy="762000"/>
          </a:xfrm>
          <a:prstGeom prst="rect">
            <a:avLst/>
          </a:prstGeom>
        </p:spPr>
      </p:pic>
      <p:sp>
        <p:nvSpPr>
          <p:cNvPr id="2" name="Title 1"/>
          <p:cNvSpPr>
            <a:spLocks noGrp="1"/>
          </p:cNvSpPr>
          <p:nvPr>
            <p:ph type="title"/>
          </p:nvPr>
        </p:nvSpPr>
        <p:spPr bwMode="auto">
          <a:xfrm>
            <a:off x="540000" y="0"/>
            <a:ext cx="5912804" cy="742013"/>
          </a:xfrm>
        </p:spPr>
        <p:txBody>
          <a:bodyPr anchor="ctr">
            <a:normAutofit/>
          </a:bodyPr>
          <a:lstStyle>
            <a:lvl1pPr>
              <a:defRPr sz="2000">
                <a:solidFill>
                  <a:schemeClr val="bg1"/>
                </a:solidFill>
              </a:defRPr>
            </a:lvl1pPr>
          </a:lstStyle>
          <a:p>
            <a:pPr>
              <a:defRPr/>
            </a:pPr>
            <a:r>
              <a:rPr lang="fr-FR" dirty="0"/>
              <a:t>Modifiez le style du titre</a:t>
            </a:r>
            <a:endParaRPr lang="en-US" dirty="0"/>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75" b="1" i="0">
                <a:solidFill>
                  <a:srgbClr val="942355"/>
                </a:solidFill>
                <a:latin typeface="Calibri"/>
                <a:cs typeface="Calibri"/>
              </a:defRPr>
            </a:lvl1pPr>
          </a:lstStyle>
          <a:p>
            <a:endParaRPr/>
          </a:p>
        </p:txBody>
      </p:sp>
      <p:sp>
        <p:nvSpPr>
          <p:cNvPr id="3" name="Holder 3"/>
          <p:cNvSpPr>
            <a:spLocks noGrp="1"/>
          </p:cNvSpPr>
          <p:nvPr>
            <p:ph sz="half" idx="2"/>
          </p:nvPr>
        </p:nvSpPr>
        <p:spPr>
          <a:xfrm>
            <a:off x="457200" y="1183005"/>
            <a:ext cx="3977640" cy="18094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180947"/>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1980687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sp>
        <p:nvSpPr>
          <p:cNvPr id="5" name="bg object 21">
            <a:extLst>
              <a:ext uri="{FF2B5EF4-FFF2-40B4-BE49-F238E27FC236}">
                <a16:creationId xmlns:a16="http://schemas.microsoft.com/office/drawing/2014/main" id="{89FDD99A-BBAC-D8CB-E022-01ADFA37EFA2}"/>
              </a:ext>
            </a:extLst>
          </p:cNvPr>
          <p:cNvSpPr/>
          <p:nvPr userDrawn="1"/>
        </p:nvSpPr>
        <p:spPr>
          <a:xfrm>
            <a:off x="1" y="509816"/>
            <a:ext cx="9144271" cy="17282"/>
          </a:xfrm>
          <a:custGeom>
            <a:avLst/>
            <a:gdLst/>
            <a:ahLst/>
            <a:cxnLst/>
            <a:rect l="l" t="t" r="r" b="b"/>
            <a:pathLst>
              <a:path w="10692130" h="25400">
                <a:moveTo>
                  <a:pt x="0" y="0"/>
                </a:moveTo>
                <a:lnTo>
                  <a:pt x="0" y="25400"/>
                </a:lnTo>
                <a:lnTo>
                  <a:pt x="10692003" y="25400"/>
                </a:lnTo>
                <a:lnTo>
                  <a:pt x="10692003" y="0"/>
                </a:lnTo>
                <a:lnTo>
                  <a:pt x="0" y="0"/>
                </a:lnTo>
                <a:close/>
              </a:path>
            </a:pathLst>
          </a:custGeom>
          <a:solidFill>
            <a:srgbClr val="601766"/>
          </a:solidFill>
        </p:spPr>
        <p:txBody>
          <a:bodyPr wrap="square" lIns="0" tIns="0" rIns="0" bIns="0" rtlCol="0"/>
          <a:lstStyle/>
          <a:p>
            <a:endParaRPr sz="1154"/>
          </a:p>
        </p:txBody>
      </p:sp>
      <p:sp>
        <p:nvSpPr>
          <p:cNvPr id="6" name="bg object 22">
            <a:extLst>
              <a:ext uri="{FF2B5EF4-FFF2-40B4-BE49-F238E27FC236}">
                <a16:creationId xmlns:a16="http://schemas.microsoft.com/office/drawing/2014/main" id="{CFFE447C-933F-0FEF-2B0A-7B6CF8F8B5C9}"/>
              </a:ext>
            </a:extLst>
          </p:cNvPr>
          <p:cNvSpPr/>
          <p:nvPr userDrawn="1"/>
        </p:nvSpPr>
        <p:spPr>
          <a:xfrm>
            <a:off x="1" y="4475040"/>
            <a:ext cx="9144271" cy="17282"/>
          </a:xfrm>
          <a:custGeom>
            <a:avLst/>
            <a:gdLst/>
            <a:ahLst/>
            <a:cxnLst/>
            <a:rect l="l" t="t" r="r" b="b"/>
            <a:pathLst>
              <a:path w="10692130" h="25400">
                <a:moveTo>
                  <a:pt x="0" y="0"/>
                </a:moveTo>
                <a:lnTo>
                  <a:pt x="0" y="25399"/>
                </a:lnTo>
                <a:lnTo>
                  <a:pt x="10692003" y="25399"/>
                </a:lnTo>
                <a:lnTo>
                  <a:pt x="10692003" y="0"/>
                </a:lnTo>
                <a:lnTo>
                  <a:pt x="0" y="0"/>
                </a:lnTo>
                <a:close/>
              </a:path>
            </a:pathLst>
          </a:custGeom>
          <a:solidFill>
            <a:srgbClr val="601766"/>
          </a:solidFill>
        </p:spPr>
        <p:txBody>
          <a:bodyPr wrap="square" lIns="0" tIns="0" rIns="0" bIns="0" rtlCol="0"/>
          <a:lstStyle/>
          <a:p>
            <a:endParaRPr sz="1154"/>
          </a:p>
        </p:txBody>
      </p:sp>
      <p:sp>
        <p:nvSpPr>
          <p:cNvPr id="4" name="Espace réservé du texte 10">
            <a:extLst>
              <a:ext uri="{FF2B5EF4-FFF2-40B4-BE49-F238E27FC236}">
                <a16:creationId xmlns:a16="http://schemas.microsoft.com/office/drawing/2014/main" id="{7CFE58BA-27DC-F317-508E-082C82AB9CDE}"/>
              </a:ext>
            </a:extLst>
          </p:cNvPr>
          <p:cNvSpPr>
            <a:spLocks noGrp="1"/>
          </p:cNvSpPr>
          <p:nvPr>
            <p:ph type="body" sz="quarter" idx="12" hasCustomPrompt="1"/>
          </p:nvPr>
        </p:nvSpPr>
        <p:spPr>
          <a:xfrm>
            <a:off x="213862" y="133331"/>
            <a:ext cx="5941224" cy="301224"/>
          </a:xfrm>
          <a:prstGeom prst="rect">
            <a:avLst/>
          </a:prstGeom>
        </p:spPr>
        <p:txBody>
          <a:bodyPr/>
          <a:lstStyle>
            <a:lvl1pPr marL="0" indent="0">
              <a:buNone/>
              <a:defRPr sz="1283">
                <a:latin typeface="Calibri" panose="020F0502020204030204" pitchFamily="34" charset="0"/>
                <a:cs typeface="Calibri" panose="020F0502020204030204" pitchFamily="34" charset="0"/>
              </a:defRPr>
            </a:lvl1pPr>
            <a:lvl2pPr marL="293248" indent="0">
              <a:buNone/>
              <a:defRPr sz="1283">
                <a:latin typeface="Calibri" panose="020F0502020204030204" pitchFamily="34" charset="0"/>
                <a:cs typeface="Calibri" panose="020F0502020204030204" pitchFamily="34" charset="0"/>
              </a:defRPr>
            </a:lvl2pPr>
            <a:lvl3pPr marL="586496" indent="0">
              <a:buNone/>
              <a:defRPr sz="1283">
                <a:latin typeface="Calibri" panose="020F0502020204030204" pitchFamily="34" charset="0"/>
                <a:cs typeface="Calibri" panose="020F0502020204030204" pitchFamily="34" charset="0"/>
              </a:defRPr>
            </a:lvl3pPr>
            <a:lvl4pPr marL="879744" indent="0">
              <a:buNone/>
              <a:defRPr sz="1283">
                <a:latin typeface="Calibri" panose="020F0502020204030204" pitchFamily="34" charset="0"/>
                <a:cs typeface="Calibri" panose="020F0502020204030204" pitchFamily="34" charset="0"/>
              </a:defRPr>
            </a:lvl4pPr>
            <a:lvl5pPr marL="1172993" indent="0">
              <a:buNone/>
              <a:defRPr sz="1283">
                <a:latin typeface="Calibri" panose="020F0502020204030204" pitchFamily="34" charset="0"/>
                <a:cs typeface="Calibri" panose="020F0502020204030204" pitchFamily="34" charset="0"/>
              </a:defRPr>
            </a:lvl5pPr>
          </a:lstStyle>
          <a:p>
            <a:pPr lvl="0"/>
            <a:r>
              <a:rPr lang="fr-FR"/>
              <a:t>00. Titre de niveau 3</a:t>
            </a:r>
          </a:p>
        </p:txBody>
      </p:sp>
    </p:spTree>
    <p:extLst>
      <p:ext uri="{BB962C8B-B14F-4D97-AF65-F5344CB8AC3E}">
        <p14:creationId xmlns:p14="http://schemas.microsoft.com/office/powerpoint/2010/main" val="85423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5" name="bg object 21">
            <a:extLst>
              <a:ext uri="{FF2B5EF4-FFF2-40B4-BE49-F238E27FC236}">
                <a16:creationId xmlns:a16="http://schemas.microsoft.com/office/drawing/2014/main" id="{89FDD99A-BBAC-D8CB-E022-01ADFA37EFA2}"/>
              </a:ext>
            </a:extLst>
          </p:cNvPr>
          <p:cNvSpPr/>
          <p:nvPr userDrawn="1"/>
        </p:nvSpPr>
        <p:spPr>
          <a:xfrm>
            <a:off x="1" y="509816"/>
            <a:ext cx="9144271" cy="17282"/>
          </a:xfrm>
          <a:custGeom>
            <a:avLst/>
            <a:gdLst/>
            <a:ahLst/>
            <a:cxnLst/>
            <a:rect l="l" t="t" r="r" b="b"/>
            <a:pathLst>
              <a:path w="10692130" h="25400">
                <a:moveTo>
                  <a:pt x="0" y="0"/>
                </a:moveTo>
                <a:lnTo>
                  <a:pt x="0" y="25400"/>
                </a:lnTo>
                <a:lnTo>
                  <a:pt x="10692003" y="25400"/>
                </a:lnTo>
                <a:lnTo>
                  <a:pt x="10692003" y="0"/>
                </a:lnTo>
                <a:lnTo>
                  <a:pt x="0" y="0"/>
                </a:lnTo>
                <a:close/>
              </a:path>
            </a:pathLst>
          </a:custGeom>
          <a:solidFill>
            <a:srgbClr val="601766"/>
          </a:solidFill>
        </p:spPr>
        <p:txBody>
          <a:bodyPr wrap="square" lIns="0" tIns="0" rIns="0" bIns="0" rtlCol="0"/>
          <a:lstStyle/>
          <a:p>
            <a:endParaRPr sz="1154"/>
          </a:p>
        </p:txBody>
      </p:sp>
      <p:sp>
        <p:nvSpPr>
          <p:cNvPr id="6" name="bg object 22">
            <a:extLst>
              <a:ext uri="{FF2B5EF4-FFF2-40B4-BE49-F238E27FC236}">
                <a16:creationId xmlns:a16="http://schemas.microsoft.com/office/drawing/2014/main" id="{CFFE447C-933F-0FEF-2B0A-7B6CF8F8B5C9}"/>
              </a:ext>
            </a:extLst>
          </p:cNvPr>
          <p:cNvSpPr/>
          <p:nvPr userDrawn="1"/>
        </p:nvSpPr>
        <p:spPr>
          <a:xfrm>
            <a:off x="1" y="4475040"/>
            <a:ext cx="9144271" cy="17282"/>
          </a:xfrm>
          <a:custGeom>
            <a:avLst/>
            <a:gdLst/>
            <a:ahLst/>
            <a:cxnLst/>
            <a:rect l="l" t="t" r="r" b="b"/>
            <a:pathLst>
              <a:path w="10692130" h="25400">
                <a:moveTo>
                  <a:pt x="0" y="0"/>
                </a:moveTo>
                <a:lnTo>
                  <a:pt x="0" y="25399"/>
                </a:lnTo>
                <a:lnTo>
                  <a:pt x="10692003" y="25399"/>
                </a:lnTo>
                <a:lnTo>
                  <a:pt x="10692003" y="0"/>
                </a:lnTo>
                <a:lnTo>
                  <a:pt x="0" y="0"/>
                </a:lnTo>
                <a:close/>
              </a:path>
            </a:pathLst>
          </a:custGeom>
          <a:solidFill>
            <a:srgbClr val="601766"/>
          </a:solidFill>
        </p:spPr>
        <p:txBody>
          <a:bodyPr wrap="square" lIns="0" tIns="0" rIns="0" bIns="0" rtlCol="0"/>
          <a:lstStyle/>
          <a:p>
            <a:endParaRPr sz="1154"/>
          </a:p>
        </p:txBody>
      </p:sp>
      <p:sp>
        <p:nvSpPr>
          <p:cNvPr id="7" name="object 4">
            <a:extLst>
              <a:ext uri="{FF2B5EF4-FFF2-40B4-BE49-F238E27FC236}">
                <a16:creationId xmlns:a16="http://schemas.microsoft.com/office/drawing/2014/main" id="{24BD1D5D-70AC-0EB0-A12C-855170645962}"/>
              </a:ext>
            </a:extLst>
          </p:cNvPr>
          <p:cNvSpPr/>
          <p:nvPr userDrawn="1"/>
        </p:nvSpPr>
        <p:spPr>
          <a:xfrm>
            <a:off x="4577393" y="509817"/>
            <a:ext cx="0" cy="3965312"/>
          </a:xfrm>
          <a:custGeom>
            <a:avLst/>
            <a:gdLst/>
            <a:ahLst/>
            <a:cxnLst/>
            <a:rect l="l" t="t" r="r" b="b"/>
            <a:pathLst>
              <a:path h="5828030">
                <a:moveTo>
                  <a:pt x="0" y="5827903"/>
                </a:moveTo>
                <a:lnTo>
                  <a:pt x="0" y="0"/>
                </a:lnTo>
              </a:path>
            </a:pathLst>
          </a:custGeom>
          <a:ln w="25400">
            <a:solidFill>
              <a:srgbClr val="601766"/>
            </a:solidFill>
          </a:ln>
        </p:spPr>
        <p:txBody>
          <a:bodyPr wrap="square" lIns="0" tIns="0" rIns="0" bIns="0" rtlCol="0"/>
          <a:lstStyle/>
          <a:p>
            <a:endParaRPr sz="1154"/>
          </a:p>
        </p:txBody>
      </p:sp>
      <p:sp>
        <p:nvSpPr>
          <p:cNvPr id="10" name="object 10">
            <a:extLst>
              <a:ext uri="{FF2B5EF4-FFF2-40B4-BE49-F238E27FC236}">
                <a16:creationId xmlns:a16="http://schemas.microsoft.com/office/drawing/2014/main" id="{72B4F435-9A42-9530-10E3-BD9B34CA9F0C}"/>
              </a:ext>
            </a:extLst>
          </p:cNvPr>
          <p:cNvSpPr/>
          <p:nvPr userDrawn="1"/>
        </p:nvSpPr>
        <p:spPr>
          <a:xfrm>
            <a:off x="4577393" y="535736"/>
            <a:ext cx="4534226" cy="3930749"/>
          </a:xfrm>
          <a:custGeom>
            <a:avLst/>
            <a:gdLst/>
            <a:ahLst/>
            <a:cxnLst/>
            <a:rect l="l" t="t" r="r" b="b"/>
            <a:pathLst>
              <a:path w="5269865" h="5777230">
                <a:moveTo>
                  <a:pt x="0" y="5777103"/>
                </a:moveTo>
                <a:lnTo>
                  <a:pt x="5269801" y="5777103"/>
                </a:lnTo>
                <a:lnTo>
                  <a:pt x="5269801" y="0"/>
                </a:lnTo>
                <a:lnTo>
                  <a:pt x="0" y="0"/>
                </a:lnTo>
                <a:lnTo>
                  <a:pt x="0" y="5777103"/>
                </a:lnTo>
                <a:close/>
              </a:path>
            </a:pathLst>
          </a:custGeom>
          <a:ln w="76200">
            <a:solidFill>
              <a:srgbClr val="EC6608"/>
            </a:solidFill>
          </a:ln>
        </p:spPr>
        <p:txBody>
          <a:bodyPr wrap="square" lIns="0" tIns="0" rIns="0" bIns="0" rtlCol="0"/>
          <a:lstStyle/>
          <a:p>
            <a:endParaRPr sz="1154"/>
          </a:p>
        </p:txBody>
      </p:sp>
      <p:sp>
        <p:nvSpPr>
          <p:cNvPr id="21" name="Espace réservé du texte 9">
            <a:extLst>
              <a:ext uri="{FF2B5EF4-FFF2-40B4-BE49-F238E27FC236}">
                <a16:creationId xmlns:a16="http://schemas.microsoft.com/office/drawing/2014/main" id="{D021B358-6C47-114F-394E-73585D7BE897}"/>
              </a:ext>
            </a:extLst>
          </p:cNvPr>
          <p:cNvSpPr>
            <a:spLocks noGrp="1"/>
          </p:cNvSpPr>
          <p:nvPr>
            <p:ph type="body" sz="quarter" idx="10"/>
          </p:nvPr>
        </p:nvSpPr>
        <p:spPr>
          <a:xfrm>
            <a:off x="5009464" y="752839"/>
            <a:ext cx="3713259" cy="3514689"/>
          </a:xfrm>
          <a:prstGeom prst="rect">
            <a:avLst/>
          </a:prstGeom>
        </p:spPr>
        <p:txBody>
          <a:bodyPr/>
          <a:lstStyle>
            <a:lvl1pPr marL="0" indent="0">
              <a:buNone/>
              <a:defRPr sz="1154"/>
            </a:lvl1pPr>
            <a:lvl2pPr marL="293248" indent="0">
              <a:buNone/>
              <a:defRPr sz="1154"/>
            </a:lvl2pPr>
            <a:lvl3pPr marL="586496" indent="0">
              <a:buNone/>
              <a:defRPr sz="1154"/>
            </a:lvl3pPr>
            <a:lvl4pPr marL="879744" indent="0">
              <a:buNone/>
              <a:defRPr sz="1154"/>
            </a:lvl4pPr>
            <a:lvl5pPr marL="1172993" indent="0">
              <a:buNone/>
              <a:defRPr sz="1154"/>
            </a:lvl5pPr>
          </a:lstStyle>
          <a:p>
            <a:pPr lvl="0"/>
            <a:endParaRPr lang="fr-FR"/>
          </a:p>
        </p:txBody>
      </p:sp>
      <p:sp>
        <p:nvSpPr>
          <p:cNvPr id="2" name="Espace réservé du texte 10">
            <a:extLst>
              <a:ext uri="{FF2B5EF4-FFF2-40B4-BE49-F238E27FC236}">
                <a16:creationId xmlns:a16="http://schemas.microsoft.com/office/drawing/2014/main" id="{D1BC574D-ACDA-544C-A94A-1BB6660B21E4}"/>
              </a:ext>
            </a:extLst>
          </p:cNvPr>
          <p:cNvSpPr>
            <a:spLocks noGrp="1"/>
          </p:cNvSpPr>
          <p:nvPr>
            <p:ph type="body" sz="quarter" idx="13" hasCustomPrompt="1"/>
          </p:nvPr>
        </p:nvSpPr>
        <p:spPr>
          <a:xfrm>
            <a:off x="213862" y="133331"/>
            <a:ext cx="5941224" cy="301224"/>
          </a:xfrm>
          <a:prstGeom prst="rect">
            <a:avLst/>
          </a:prstGeom>
        </p:spPr>
        <p:txBody>
          <a:bodyPr/>
          <a:lstStyle>
            <a:lvl1pPr marL="0" indent="0">
              <a:buNone/>
              <a:defRPr sz="1283">
                <a:latin typeface="Calibri" panose="020F0502020204030204" pitchFamily="34" charset="0"/>
                <a:cs typeface="Calibri" panose="020F0502020204030204" pitchFamily="34" charset="0"/>
              </a:defRPr>
            </a:lvl1pPr>
            <a:lvl2pPr marL="293248" indent="0">
              <a:buNone/>
              <a:defRPr sz="1283">
                <a:latin typeface="Calibri" panose="020F0502020204030204" pitchFamily="34" charset="0"/>
                <a:cs typeface="Calibri" panose="020F0502020204030204" pitchFamily="34" charset="0"/>
              </a:defRPr>
            </a:lvl2pPr>
            <a:lvl3pPr marL="586496" indent="0">
              <a:buNone/>
              <a:defRPr sz="1283">
                <a:latin typeface="Calibri" panose="020F0502020204030204" pitchFamily="34" charset="0"/>
                <a:cs typeface="Calibri" panose="020F0502020204030204" pitchFamily="34" charset="0"/>
              </a:defRPr>
            </a:lvl3pPr>
            <a:lvl4pPr marL="879744" indent="0">
              <a:buNone/>
              <a:defRPr sz="1283">
                <a:latin typeface="Calibri" panose="020F0502020204030204" pitchFamily="34" charset="0"/>
                <a:cs typeface="Calibri" panose="020F0502020204030204" pitchFamily="34" charset="0"/>
              </a:defRPr>
            </a:lvl4pPr>
            <a:lvl5pPr marL="1172993" indent="0">
              <a:buNone/>
              <a:defRPr sz="1283">
                <a:latin typeface="Calibri" panose="020F0502020204030204" pitchFamily="34" charset="0"/>
                <a:cs typeface="Calibri" panose="020F0502020204030204" pitchFamily="34" charset="0"/>
              </a:defRPr>
            </a:lvl5pPr>
          </a:lstStyle>
          <a:p>
            <a:pPr lvl="0"/>
            <a:r>
              <a:rPr lang="fr-FR"/>
              <a:t>00. Titre de niveau 3</a:t>
            </a:r>
          </a:p>
        </p:txBody>
      </p:sp>
      <p:sp>
        <p:nvSpPr>
          <p:cNvPr id="9" name="Espace réservé du texte 9">
            <a:extLst>
              <a:ext uri="{FF2B5EF4-FFF2-40B4-BE49-F238E27FC236}">
                <a16:creationId xmlns:a16="http://schemas.microsoft.com/office/drawing/2014/main" id="{186018C2-F56E-ACEC-F038-8A51F7076CE1}"/>
              </a:ext>
            </a:extLst>
          </p:cNvPr>
          <p:cNvSpPr>
            <a:spLocks noGrp="1"/>
          </p:cNvSpPr>
          <p:nvPr>
            <p:ph type="body" sz="quarter" idx="14"/>
          </p:nvPr>
        </p:nvSpPr>
        <p:spPr>
          <a:xfrm>
            <a:off x="425006" y="751760"/>
            <a:ext cx="3713263" cy="3514689"/>
          </a:xfrm>
          <a:prstGeom prst="rect">
            <a:avLst/>
          </a:prstGeom>
        </p:spPr>
        <p:txBody>
          <a:bodyPr/>
          <a:lstStyle>
            <a:lvl1pPr marL="0" indent="0">
              <a:buNone/>
              <a:defRPr sz="1154"/>
            </a:lvl1pPr>
            <a:lvl2pPr marL="293248" indent="0">
              <a:buNone/>
              <a:defRPr sz="1154"/>
            </a:lvl2pPr>
            <a:lvl3pPr marL="586496" indent="0">
              <a:buNone/>
              <a:defRPr sz="1154"/>
            </a:lvl3pPr>
            <a:lvl4pPr marL="879744" indent="0">
              <a:buNone/>
              <a:defRPr sz="1154"/>
            </a:lvl4pPr>
            <a:lvl5pPr marL="1172993" indent="0">
              <a:buNone/>
              <a:defRPr sz="1154"/>
            </a:lvl5pPr>
          </a:lstStyle>
          <a:p>
            <a:pPr lvl="0"/>
            <a:endParaRPr lang="fr-FR"/>
          </a:p>
        </p:txBody>
      </p:sp>
    </p:spTree>
    <p:extLst>
      <p:ext uri="{BB962C8B-B14F-4D97-AF65-F5344CB8AC3E}">
        <p14:creationId xmlns:p14="http://schemas.microsoft.com/office/powerpoint/2010/main" val="2284796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Diapositive de titre">
    <p:spTree>
      <p:nvGrpSpPr>
        <p:cNvPr id="1" name=""/>
        <p:cNvGrpSpPr/>
        <p:nvPr/>
      </p:nvGrpSpPr>
      <p:grpSpPr>
        <a:xfrm>
          <a:off x="0" y="0"/>
          <a:ext cx="0" cy="0"/>
          <a:chOff x="0" y="0"/>
          <a:chExt cx="0" cy="0"/>
        </a:xfrm>
      </p:grpSpPr>
      <p:sp>
        <p:nvSpPr>
          <p:cNvPr id="6" name="bg object 22">
            <a:extLst>
              <a:ext uri="{FF2B5EF4-FFF2-40B4-BE49-F238E27FC236}">
                <a16:creationId xmlns:a16="http://schemas.microsoft.com/office/drawing/2014/main" id="{CFFE447C-933F-0FEF-2B0A-7B6CF8F8B5C9}"/>
              </a:ext>
            </a:extLst>
          </p:cNvPr>
          <p:cNvSpPr/>
          <p:nvPr userDrawn="1"/>
        </p:nvSpPr>
        <p:spPr>
          <a:xfrm>
            <a:off x="1" y="4475040"/>
            <a:ext cx="9144271" cy="17282"/>
          </a:xfrm>
          <a:custGeom>
            <a:avLst/>
            <a:gdLst/>
            <a:ahLst/>
            <a:cxnLst/>
            <a:rect l="l" t="t" r="r" b="b"/>
            <a:pathLst>
              <a:path w="10692130" h="25400">
                <a:moveTo>
                  <a:pt x="0" y="0"/>
                </a:moveTo>
                <a:lnTo>
                  <a:pt x="0" y="25399"/>
                </a:lnTo>
                <a:lnTo>
                  <a:pt x="10692003" y="25399"/>
                </a:lnTo>
                <a:lnTo>
                  <a:pt x="10692003" y="0"/>
                </a:lnTo>
                <a:lnTo>
                  <a:pt x="0" y="0"/>
                </a:lnTo>
                <a:close/>
              </a:path>
            </a:pathLst>
          </a:custGeom>
          <a:solidFill>
            <a:srgbClr val="601766"/>
          </a:solidFill>
        </p:spPr>
        <p:txBody>
          <a:bodyPr wrap="square" lIns="0" tIns="0" rIns="0" bIns="0" rtlCol="0"/>
          <a:lstStyle/>
          <a:p>
            <a:endParaRPr sz="1154"/>
          </a:p>
        </p:txBody>
      </p:sp>
      <p:sp>
        <p:nvSpPr>
          <p:cNvPr id="9" name="object 7">
            <a:extLst>
              <a:ext uri="{FF2B5EF4-FFF2-40B4-BE49-F238E27FC236}">
                <a16:creationId xmlns:a16="http://schemas.microsoft.com/office/drawing/2014/main" id="{B8E978AF-D711-FF74-44C6-BBAEB7160D98}"/>
              </a:ext>
            </a:extLst>
          </p:cNvPr>
          <p:cNvSpPr/>
          <p:nvPr userDrawn="1"/>
        </p:nvSpPr>
        <p:spPr>
          <a:xfrm>
            <a:off x="1" y="9"/>
            <a:ext cx="9144271" cy="4492408"/>
          </a:xfrm>
          <a:custGeom>
            <a:avLst/>
            <a:gdLst/>
            <a:ahLst/>
            <a:cxnLst/>
            <a:rect l="l" t="t" r="r" b="b"/>
            <a:pathLst>
              <a:path w="10692130" h="6602730">
                <a:moveTo>
                  <a:pt x="10692003" y="0"/>
                </a:moveTo>
                <a:lnTo>
                  <a:pt x="0" y="0"/>
                </a:lnTo>
                <a:lnTo>
                  <a:pt x="0" y="6602590"/>
                </a:lnTo>
                <a:lnTo>
                  <a:pt x="10692003" y="6602590"/>
                </a:lnTo>
                <a:lnTo>
                  <a:pt x="10692003" y="0"/>
                </a:lnTo>
                <a:close/>
              </a:path>
            </a:pathLst>
          </a:custGeom>
          <a:solidFill>
            <a:srgbClr val="601766"/>
          </a:solidFill>
        </p:spPr>
        <p:txBody>
          <a:bodyPr wrap="square" lIns="0" tIns="0" rIns="0" bIns="0" rtlCol="0"/>
          <a:lstStyle/>
          <a:p>
            <a:endParaRPr sz="1154"/>
          </a:p>
        </p:txBody>
      </p:sp>
      <p:sp>
        <p:nvSpPr>
          <p:cNvPr id="11" name="object 9">
            <a:extLst>
              <a:ext uri="{FF2B5EF4-FFF2-40B4-BE49-F238E27FC236}">
                <a16:creationId xmlns:a16="http://schemas.microsoft.com/office/drawing/2014/main" id="{77DA6B1C-9164-B061-20E7-A3A532574114}"/>
              </a:ext>
            </a:extLst>
          </p:cNvPr>
          <p:cNvSpPr/>
          <p:nvPr userDrawn="1"/>
        </p:nvSpPr>
        <p:spPr>
          <a:xfrm>
            <a:off x="1616143" y="1627204"/>
            <a:ext cx="1556449" cy="1238242"/>
          </a:xfrm>
          <a:custGeom>
            <a:avLst/>
            <a:gdLst/>
            <a:ahLst/>
            <a:cxnLst/>
            <a:rect l="l" t="t" r="r" b="b"/>
            <a:pathLst>
              <a:path w="1819910" h="1819910">
                <a:moveTo>
                  <a:pt x="37134" y="1011974"/>
                </a:moveTo>
                <a:lnTo>
                  <a:pt x="33477" y="972566"/>
                </a:lnTo>
                <a:lnTo>
                  <a:pt x="31572" y="933170"/>
                </a:lnTo>
                <a:lnTo>
                  <a:pt x="24574" y="926185"/>
                </a:lnTo>
                <a:lnTo>
                  <a:pt x="15544" y="926680"/>
                </a:lnTo>
                <a:lnTo>
                  <a:pt x="6819" y="926985"/>
                </a:lnTo>
                <a:lnTo>
                  <a:pt x="0" y="934250"/>
                </a:lnTo>
                <a:lnTo>
                  <a:pt x="1981" y="974763"/>
                </a:lnTo>
                <a:lnTo>
                  <a:pt x="5676" y="1014730"/>
                </a:lnTo>
                <a:lnTo>
                  <a:pt x="12522" y="1020711"/>
                </a:lnTo>
                <a:lnTo>
                  <a:pt x="21056" y="1020711"/>
                </a:lnTo>
                <a:lnTo>
                  <a:pt x="21615" y="1020686"/>
                </a:lnTo>
                <a:lnTo>
                  <a:pt x="30861" y="1019708"/>
                </a:lnTo>
                <a:lnTo>
                  <a:pt x="37134" y="1011974"/>
                </a:lnTo>
                <a:close/>
              </a:path>
              <a:path w="1819910" h="1819910">
                <a:moveTo>
                  <a:pt x="45148" y="757580"/>
                </a:moveTo>
                <a:lnTo>
                  <a:pt x="39357" y="749465"/>
                </a:lnTo>
                <a:lnTo>
                  <a:pt x="22136" y="746544"/>
                </a:lnTo>
                <a:lnTo>
                  <a:pt x="14008" y="752309"/>
                </a:lnTo>
                <a:lnTo>
                  <a:pt x="6845" y="798715"/>
                </a:lnTo>
                <a:lnTo>
                  <a:pt x="4000" y="823887"/>
                </a:lnTo>
                <a:lnTo>
                  <a:pt x="10274" y="831621"/>
                </a:lnTo>
                <a:lnTo>
                  <a:pt x="19519" y="832612"/>
                </a:lnTo>
                <a:lnTo>
                  <a:pt x="20662" y="832637"/>
                </a:lnTo>
                <a:lnTo>
                  <a:pt x="28625" y="832637"/>
                </a:lnTo>
                <a:lnTo>
                  <a:pt x="35471" y="826668"/>
                </a:lnTo>
                <a:lnTo>
                  <a:pt x="37198" y="810641"/>
                </a:lnTo>
                <a:lnTo>
                  <a:pt x="38176" y="802665"/>
                </a:lnTo>
                <a:lnTo>
                  <a:pt x="40284" y="787539"/>
                </a:lnTo>
                <a:lnTo>
                  <a:pt x="41351" y="780402"/>
                </a:lnTo>
                <a:lnTo>
                  <a:pt x="42481" y="773264"/>
                </a:lnTo>
                <a:lnTo>
                  <a:pt x="43675" y="766127"/>
                </a:lnTo>
                <a:lnTo>
                  <a:pt x="45148" y="757580"/>
                </a:lnTo>
                <a:close/>
              </a:path>
              <a:path w="1819910" h="1819910">
                <a:moveTo>
                  <a:pt x="77978" y="1192212"/>
                </a:moveTo>
                <a:lnTo>
                  <a:pt x="66103" y="1154557"/>
                </a:lnTo>
                <a:lnTo>
                  <a:pt x="55854" y="1116317"/>
                </a:lnTo>
                <a:lnTo>
                  <a:pt x="47269" y="1111237"/>
                </a:lnTo>
                <a:lnTo>
                  <a:pt x="30353" y="1115466"/>
                </a:lnTo>
                <a:lnTo>
                  <a:pt x="25222" y="1124000"/>
                </a:lnTo>
                <a:lnTo>
                  <a:pt x="27355" y="1132408"/>
                </a:lnTo>
                <a:lnTo>
                  <a:pt x="40386" y="1178623"/>
                </a:lnTo>
                <a:lnTo>
                  <a:pt x="53606" y="1204595"/>
                </a:lnTo>
                <a:lnTo>
                  <a:pt x="61887" y="1204595"/>
                </a:lnTo>
                <a:lnTo>
                  <a:pt x="63538" y="1204328"/>
                </a:lnTo>
                <a:lnTo>
                  <a:pt x="73469" y="1201102"/>
                </a:lnTo>
                <a:lnTo>
                  <a:pt x="77978" y="1192212"/>
                </a:lnTo>
                <a:close/>
              </a:path>
              <a:path w="1819910" h="1819910">
                <a:moveTo>
                  <a:pt x="81407" y="641273"/>
                </a:moveTo>
                <a:lnTo>
                  <a:pt x="59309" y="619137"/>
                </a:lnTo>
                <a:lnTo>
                  <a:pt x="56146" y="619137"/>
                </a:lnTo>
                <a:lnTo>
                  <a:pt x="34036" y="641273"/>
                </a:lnTo>
                <a:lnTo>
                  <a:pt x="34036" y="644334"/>
                </a:lnTo>
                <a:lnTo>
                  <a:pt x="34201" y="645909"/>
                </a:lnTo>
                <a:lnTo>
                  <a:pt x="34747" y="648893"/>
                </a:lnTo>
                <a:lnTo>
                  <a:pt x="35217" y="650392"/>
                </a:lnTo>
                <a:lnTo>
                  <a:pt x="35852" y="651802"/>
                </a:lnTo>
                <a:lnTo>
                  <a:pt x="36398" y="653300"/>
                </a:lnTo>
                <a:lnTo>
                  <a:pt x="38849" y="657225"/>
                </a:lnTo>
                <a:lnTo>
                  <a:pt x="39878" y="658393"/>
                </a:lnTo>
                <a:lnTo>
                  <a:pt x="45326" y="663892"/>
                </a:lnTo>
                <a:lnTo>
                  <a:pt x="51485" y="666407"/>
                </a:lnTo>
                <a:lnTo>
                  <a:pt x="57721" y="666407"/>
                </a:lnTo>
                <a:lnTo>
                  <a:pt x="59220" y="666407"/>
                </a:lnTo>
                <a:lnTo>
                  <a:pt x="81407" y="649058"/>
                </a:lnTo>
                <a:lnTo>
                  <a:pt x="81407" y="641273"/>
                </a:lnTo>
                <a:close/>
              </a:path>
              <a:path w="1819910" h="1819910">
                <a:moveTo>
                  <a:pt x="136474" y="505345"/>
                </a:moveTo>
                <a:lnTo>
                  <a:pt x="134493" y="496531"/>
                </a:lnTo>
                <a:lnTo>
                  <a:pt x="129336" y="489089"/>
                </a:lnTo>
                <a:lnTo>
                  <a:pt x="121437" y="483997"/>
                </a:lnTo>
                <a:lnTo>
                  <a:pt x="112141" y="482396"/>
                </a:lnTo>
                <a:lnTo>
                  <a:pt x="103263" y="484378"/>
                </a:lnTo>
                <a:lnTo>
                  <a:pt x="95796" y="489496"/>
                </a:lnTo>
                <a:lnTo>
                  <a:pt x="90716" y="497344"/>
                </a:lnTo>
                <a:lnTo>
                  <a:pt x="89065" y="506552"/>
                </a:lnTo>
                <a:lnTo>
                  <a:pt x="91033" y="515353"/>
                </a:lnTo>
                <a:lnTo>
                  <a:pt x="96202" y="522795"/>
                </a:lnTo>
                <a:lnTo>
                  <a:pt x="104140" y="527888"/>
                </a:lnTo>
                <a:lnTo>
                  <a:pt x="106984" y="528993"/>
                </a:lnTo>
                <a:lnTo>
                  <a:pt x="109905" y="529539"/>
                </a:lnTo>
                <a:lnTo>
                  <a:pt x="112750" y="529539"/>
                </a:lnTo>
                <a:lnTo>
                  <a:pt x="136474" y="505345"/>
                </a:lnTo>
                <a:close/>
              </a:path>
              <a:path w="1819910" h="1819910">
                <a:moveTo>
                  <a:pt x="153530" y="1358379"/>
                </a:moveTo>
                <a:lnTo>
                  <a:pt x="151498" y="1352486"/>
                </a:lnTo>
                <a:lnTo>
                  <a:pt x="143789" y="1339088"/>
                </a:lnTo>
                <a:lnTo>
                  <a:pt x="136309" y="1325537"/>
                </a:lnTo>
                <a:lnTo>
                  <a:pt x="129082" y="1311871"/>
                </a:lnTo>
                <a:lnTo>
                  <a:pt x="122123" y="1298143"/>
                </a:lnTo>
                <a:lnTo>
                  <a:pt x="118287" y="1293202"/>
                </a:lnTo>
                <a:lnTo>
                  <a:pt x="113030" y="1290218"/>
                </a:lnTo>
                <a:lnTo>
                  <a:pt x="107035" y="1289405"/>
                </a:lnTo>
                <a:lnTo>
                  <a:pt x="100977" y="1291005"/>
                </a:lnTo>
                <a:lnTo>
                  <a:pt x="96012" y="1294815"/>
                </a:lnTo>
                <a:lnTo>
                  <a:pt x="93002" y="1300035"/>
                </a:lnTo>
                <a:lnTo>
                  <a:pt x="92189" y="1306004"/>
                </a:lnTo>
                <a:lnTo>
                  <a:pt x="93789" y="1312037"/>
                </a:lnTo>
                <a:lnTo>
                  <a:pt x="116243" y="1354442"/>
                </a:lnTo>
                <a:lnTo>
                  <a:pt x="132461" y="1376108"/>
                </a:lnTo>
                <a:lnTo>
                  <a:pt x="140589" y="1376108"/>
                </a:lnTo>
                <a:lnTo>
                  <a:pt x="143332" y="1375422"/>
                </a:lnTo>
                <a:lnTo>
                  <a:pt x="145834" y="1373962"/>
                </a:lnTo>
                <a:lnTo>
                  <a:pt x="150507" y="1369809"/>
                </a:lnTo>
                <a:lnTo>
                  <a:pt x="153136" y="1364386"/>
                </a:lnTo>
                <a:lnTo>
                  <a:pt x="153530" y="1358379"/>
                </a:lnTo>
                <a:close/>
              </a:path>
              <a:path w="1819910" h="1819910">
                <a:moveTo>
                  <a:pt x="211416" y="376402"/>
                </a:moveTo>
                <a:lnTo>
                  <a:pt x="208622" y="367830"/>
                </a:lnTo>
                <a:lnTo>
                  <a:pt x="202526" y="360730"/>
                </a:lnTo>
                <a:lnTo>
                  <a:pt x="194094" y="356539"/>
                </a:lnTo>
                <a:lnTo>
                  <a:pt x="185026" y="355904"/>
                </a:lnTo>
                <a:lnTo>
                  <a:pt x="176390" y="358711"/>
                </a:lnTo>
                <a:lnTo>
                  <a:pt x="169278" y="364807"/>
                </a:lnTo>
                <a:lnTo>
                  <a:pt x="165023" y="373151"/>
                </a:lnTo>
                <a:lnTo>
                  <a:pt x="164376" y="382155"/>
                </a:lnTo>
                <a:lnTo>
                  <a:pt x="167170" y="390753"/>
                </a:lnTo>
                <a:lnTo>
                  <a:pt x="173304" y="397865"/>
                </a:lnTo>
                <a:lnTo>
                  <a:pt x="177660" y="401231"/>
                </a:lnTo>
                <a:lnTo>
                  <a:pt x="182791" y="402805"/>
                </a:lnTo>
                <a:lnTo>
                  <a:pt x="194945" y="402805"/>
                </a:lnTo>
                <a:lnTo>
                  <a:pt x="201891" y="399745"/>
                </a:lnTo>
                <a:lnTo>
                  <a:pt x="206552" y="393776"/>
                </a:lnTo>
                <a:lnTo>
                  <a:pt x="210769" y="385406"/>
                </a:lnTo>
                <a:lnTo>
                  <a:pt x="211416" y="376402"/>
                </a:lnTo>
                <a:close/>
              </a:path>
              <a:path w="1819910" h="1819910">
                <a:moveTo>
                  <a:pt x="265861" y="1512519"/>
                </a:moveTo>
                <a:lnTo>
                  <a:pt x="264960" y="1506562"/>
                </a:lnTo>
                <a:lnTo>
                  <a:pt x="261721" y="1501228"/>
                </a:lnTo>
                <a:lnTo>
                  <a:pt x="251358" y="1489773"/>
                </a:lnTo>
                <a:lnTo>
                  <a:pt x="241173" y="1478102"/>
                </a:lnTo>
                <a:lnTo>
                  <a:pt x="231190" y="1466265"/>
                </a:lnTo>
                <a:lnTo>
                  <a:pt x="221475" y="1454289"/>
                </a:lnTo>
                <a:lnTo>
                  <a:pt x="216674" y="1450263"/>
                </a:lnTo>
                <a:lnTo>
                  <a:pt x="210908" y="1448435"/>
                </a:lnTo>
                <a:lnTo>
                  <a:pt x="204863" y="1448904"/>
                </a:lnTo>
                <a:lnTo>
                  <a:pt x="199288" y="1451737"/>
                </a:lnTo>
                <a:lnTo>
                  <a:pt x="195237" y="1456499"/>
                </a:lnTo>
                <a:lnTo>
                  <a:pt x="193408" y="1462239"/>
                </a:lnTo>
                <a:lnTo>
                  <a:pt x="193878" y="1468234"/>
                </a:lnTo>
                <a:lnTo>
                  <a:pt x="217131" y="1498485"/>
                </a:lnTo>
                <a:lnTo>
                  <a:pt x="245808" y="1527543"/>
                </a:lnTo>
                <a:lnTo>
                  <a:pt x="253898" y="1527543"/>
                </a:lnTo>
                <a:lnTo>
                  <a:pt x="257721" y="1526184"/>
                </a:lnTo>
                <a:lnTo>
                  <a:pt x="260756" y="1523415"/>
                </a:lnTo>
                <a:lnTo>
                  <a:pt x="264439" y="1518373"/>
                </a:lnTo>
                <a:lnTo>
                  <a:pt x="265861" y="1512519"/>
                </a:lnTo>
                <a:close/>
              </a:path>
              <a:path w="1819910" h="1819910">
                <a:moveTo>
                  <a:pt x="313690" y="273900"/>
                </a:moveTo>
                <a:lnTo>
                  <a:pt x="312508" y="264934"/>
                </a:lnTo>
                <a:lnTo>
                  <a:pt x="307784" y="256832"/>
                </a:lnTo>
                <a:lnTo>
                  <a:pt x="300278" y="251206"/>
                </a:lnTo>
                <a:lnTo>
                  <a:pt x="291503" y="248932"/>
                </a:lnTo>
                <a:lnTo>
                  <a:pt x="282511" y="250113"/>
                </a:lnTo>
                <a:lnTo>
                  <a:pt x="274383" y="254800"/>
                </a:lnTo>
                <a:lnTo>
                  <a:pt x="268719" y="262242"/>
                </a:lnTo>
                <a:lnTo>
                  <a:pt x="266420" y="270967"/>
                </a:lnTo>
                <a:lnTo>
                  <a:pt x="267576" y="279920"/>
                </a:lnTo>
                <a:lnTo>
                  <a:pt x="272249" y="288010"/>
                </a:lnTo>
                <a:lnTo>
                  <a:pt x="276987" y="293268"/>
                </a:lnTo>
                <a:lnTo>
                  <a:pt x="283464" y="296024"/>
                </a:lnTo>
                <a:lnTo>
                  <a:pt x="295617" y="296024"/>
                </a:lnTo>
                <a:lnTo>
                  <a:pt x="301218" y="294055"/>
                </a:lnTo>
                <a:lnTo>
                  <a:pt x="305727" y="290131"/>
                </a:lnTo>
                <a:lnTo>
                  <a:pt x="311404" y="282663"/>
                </a:lnTo>
                <a:lnTo>
                  <a:pt x="313690" y="273900"/>
                </a:lnTo>
                <a:close/>
              </a:path>
              <a:path w="1819910" h="1819910">
                <a:moveTo>
                  <a:pt x="407619" y="1633524"/>
                </a:moveTo>
                <a:lnTo>
                  <a:pt x="405472" y="1627886"/>
                </a:lnTo>
                <a:lnTo>
                  <a:pt x="401167" y="1623352"/>
                </a:lnTo>
                <a:lnTo>
                  <a:pt x="388594" y="1614347"/>
                </a:lnTo>
                <a:lnTo>
                  <a:pt x="376148" y="1605102"/>
                </a:lnTo>
                <a:lnTo>
                  <a:pt x="363867" y="1595640"/>
                </a:lnTo>
                <a:lnTo>
                  <a:pt x="351802" y="1585988"/>
                </a:lnTo>
                <a:lnTo>
                  <a:pt x="346265" y="1583067"/>
                </a:lnTo>
                <a:lnTo>
                  <a:pt x="326072" y="1599666"/>
                </a:lnTo>
                <a:lnTo>
                  <a:pt x="327812" y="1605432"/>
                </a:lnTo>
                <a:lnTo>
                  <a:pt x="357009" y="1630095"/>
                </a:lnTo>
                <a:lnTo>
                  <a:pt x="388886" y="1651889"/>
                </a:lnTo>
                <a:lnTo>
                  <a:pt x="396989" y="1651889"/>
                </a:lnTo>
                <a:lnTo>
                  <a:pt x="401878" y="1649577"/>
                </a:lnTo>
                <a:lnTo>
                  <a:pt x="404952" y="1645246"/>
                </a:lnTo>
                <a:lnTo>
                  <a:pt x="407479" y="1639531"/>
                </a:lnTo>
                <a:lnTo>
                  <a:pt x="407619" y="1633524"/>
                </a:lnTo>
                <a:close/>
              </a:path>
              <a:path w="1819910" h="1819910">
                <a:moveTo>
                  <a:pt x="431723" y="179412"/>
                </a:moveTo>
                <a:lnTo>
                  <a:pt x="428269" y="170700"/>
                </a:lnTo>
                <a:lnTo>
                  <a:pt x="421703" y="164020"/>
                </a:lnTo>
                <a:lnTo>
                  <a:pt x="413346" y="160477"/>
                </a:lnTo>
                <a:lnTo>
                  <a:pt x="404253" y="160299"/>
                </a:lnTo>
                <a:lnTo>
                  <a:pt x="395503" y="163715"/>
                </a:lnTo>
                <a:lnTo>
                  <a:pt x="388785" y="170256"/>
                </a:lnTo>
                <a:lnTo>
                  <a:pt x="385216" y="178562"/>
                </a:lnTo>
                <a:lnTo>
                  <a:pt x="385038" y="187604"/>
                </a:lnTo>
                <a:lnTo>
                  <a:pt x="388480" y="196303"/>
                </a:lnTo>
                <a:lnTo>
                  <a:pt x="392976" y="203288"/>
                </a:lnTo>
                <a:lnTo>
                  <a:pt x="400634" y="207060"/>
                </a:lnTo>
                <a:lnTo>
                  <a:pt x="412800" y="207060"/>
                </a:lnTo>
                <a:lnTo>
                  <a:pt x="431723" y="179412"/>
                </a:lnTo>
                <a:close/>
              </a:path>
              <a:path w="1819910" h="1819910">
                <a:moveTo>
                  <a:pt x="561936" y="111556"/>
                </a:moveTo>
                <a:lnTo>
                  <a:pt x="559739" y="102463"/>
                </a:lnTo>
                <a:lnTo>
                  <a:pt x="554164" y="94907"/>
                </a:lnTo>
                <a:lnTo>
                  <a:pt x="546404" y="90233"/>
                </a:lnTo>
                <a:lnTo>
                  <a:pt x="537451" y="88811"/>
                </a:lnTo>
                <a:lnTo>
                  <a:pt x="528307" y="91008"/>
                </a:lnTo>
                <a:lnTo>
                  <a:pt x="520712" y="96520"/>
                </a:lnTo>
                <a:lnTo>
                  <a:pt x="516001" y="104228"/>
                </a:lnTo>
                <a:lnTo>
                  <a:pt x="514553" y="113144"/>
                </a:lnTo>
                <a:lnTo>
                  <a:pt x="516712" y="122262"/>
                </a:lnTo>
                <a:lnTo>
                  <a:pt x="520534" y="128016"/>
                </a:lnTo>
                <a:lnTo>
                  <a:pt x="525665" y="132308"/>
                </a:lnTo>
                <a:lnTo>
                  <a:pt x="531710" y="134988"/>
                </a:lnTo>
                <a:lnTo>
                  <a:pt x="538264" y="135915"/>
                </a:lnTo>
                <a:lnTo>
                  <a:pt x="541578" y="135915"/>
                </a:lnTo>
                <a:lnTo>
                  <a:pt x="561936" y="111556"/>
                </a:lnTo>
                <a:close/>
              </a:path>
              <a:path w="1819910" h="1819910">
                <a:moveTo>
                  <a:pt x="700493" y="62877"/>
                </a:moveTo>
                <a:lnTo>
                  <a:pt x="699655" y="53555"/>
                </a:lnTo>
                <a:lnTo>
                  <a:pt x="695261" y="45275"/>
                </a:lnTo>
                <a:lnTo>
                  <a:pt x="688251" y="39522"/>
                </a:lnTo>
                <a:lnTo>
                  <a:pt x="679589" y="36791"/>
                </a:lnTo>
                <a:lnTo>
                  <a:pt x="670204" y="37617"/>
                </a:lnTo>
                <a:lnTo>
                  <a:pt x="661885" y="41998"/>
                </a:lnTo>
                <a:lnTo>
                  <a:pt x="656094" y="48958"/>
                </a:lnTo>
                <a:lnTo>
                  <a:pt x="653351" y="57581"/>
                </a:lnTo>
                <a:lnTo>
                  <a:pt x="654177" y="66890"/>
                </a:lnTo>
                <a:lnTo>
                  <a:pt x="657593" y="73875"/>
                </a:lnTo>
                <a:lnTo>
                  <a:pt x="662851" y="79197"/>
                </a:lnTo>
                <a:lnTo>
                  <a:pt x="669467" y="82600"/>
                </a:lnTo>
                <a:lnTo>
                  <a:pt x="676922" y="83781"/>
                </a:lnTo>
                <a:lnTo>
                  <a:pt x="679132" y="83781"/>
                </a:lnTo>
                <a:lnTo>
                  <a:pt x="700493" y="62877"/>
                </a:lnTo>
                <a:close/>
              </a:path>
              <a:path w="1819910" h="1819910">
                <a:moveTo>
                  <a:pt x="845413" y="26619"/>
                </a:moveTo>
                <a:lnTo>
                  <a:pt x="842365" y="17767"/>
                </a:lnTo>
                <a:lnTo>
                  <a:pt x="836371" y="10972"/>
                </a:lnTo>
                <a:lnTo>
                  <a:pt x="828255" y="6921"/>
                </a:lnTo>
                <a:lnTo>
                  <a:pt x="818896" y="6273"/>
                </a:lnTo>
                <a:lnTo>
                  <a:pt x="809967" y="9271"/>
                </a:lnTo>
                <a:lnTo>
                  <a:pt x="803135" y="15240"/>
                </a:lnTo>
                <a:lnTo>
                  <a:pt x="799071" y="23317"/>
                </a:lnTo>
                <a:lnTo>
                  <a:pt x="798449" y="32664"/>
                </a:lnTo>
                <a:lnTo>
                  <a:pt x="801090" y="40868"/>
                </a:lnTo>
                <a:lnTo>
                  <a:pt x="806323" y="47358"/>
                </a:lnTo>
                <a:lnTo>
                  <a:pt x="813473" y="51625"/>
                </a:lnTo>
                <a:lnTo>
                  <a:pt x="821893" y="53149"/>
                </a:lnTo>
                <a:lnTo>
                  <a:pt x="822921" y="53149"/>
                </a:lnTo>
                <a:lnTo>
                  <a:pt x="845413" y="26619"/>
                </a:lnTo>
                <a:close/>
              </a:path>
              <a:path w="1819910" h="1819910">
                <a:moveTo>
                  <a:pt x="993622" y="24650"/>
                </a:moveTo>
                <a:lnTo>
                  <a:pt x="992212" y="15392"/>
                </a:lnTo>
                <a:lnTo>
                  <a:pt x="987501" y="7683"/>
                </a:lnTo>
                <a:lnTo>
                  <a:pt x="980224" y="2286"/>
                </a:lnTo>
                <a:lnTo>
                  <a:pt x="971118" y="0"/>
                </a:lnTo>
                <a:lnTo>
                  <a:pt x="961809" y="1422"/>
                </a:lnTo>
                <a:lnTo>
                  <a:pt x="954024" y="6096"/>
                </a:lnTo>
                <a:lnTo>
                  <a:pt x="948601" y="13335"/>
                </a:lnTo>
                <a:lnTo>
                  <a:pt x="946327" y="22377"/>
                </a:lnTo>
                <a:lnTo>
                  <a:pt x="947737" y="31610"/>
                </a:lnTo>
                <a:lnTo>
                  <a:pt x="952423" y="39331"/>
                </a:lnTo>
                <a:lnTo>
                  <a:pt x="959675" y="44742"/>
                </a:lnTo>
                <a:lnTo>
                  <a:pt x="968756" y="47040"/>
                </a:lnTo>
                <a:lnTo>
                  <a:pt x="969937" y="47040"/>
                </a:lnTo>
                <a:lnTo>
                  <a:pt x="978890" y="45313"/>
                </a:lnTo>
                <a:lnTo>
                  <a:pt x="986294" y="40563"/>
                </a:lnTo>
                <a:lnTo>
                  <a:pt x="991438" y="33451"/>
                </a:lnTo>
                <a:lnTo>
                  <a:pt x="993622" y="24650"/>
                </a:lnTo>
                <a:close/>
              </a:path>
              <a:path w="1819910" h="1819910">
                <a:moveTo>
                  <a:pt x="1140345" y="42951"/>
                </a:moveTo>
                <a:lnTo>
                  <a:pt x="1116660" y="21310"/>
                </a:lnTo>
                <a:lnTo>
                  <a:pt x="1107617" y="22961"/>
                </a:lnTo>
                <a:lnTo>
                  <a:pt x="1092974" y="42951"/>
                </a:lnTo>
                <a:lnTo>
                  <a:pt x="1092974" y="46024"/>
                </a:lnTo>
                <a:lnTo>
                  <a:pt x="1115161" y="68084"/>
                </a:lnTo>
                <a:lnTo>
                  <a:pt x="1116660" y="68084"/>
                </a:lnTo>
                <a:lnTo>
                  <a:pt x="1118247" y="68084"/>
                </a:lnTo>
                <a:lnTo>
                  <a:pt x="1140345" y="46024"/>
                </a:lnTo>
                <a:lnTo>
                  <a:pt x="1140345" y="42951"/>
                </a:lnTo>
                <a:close/>
              </a:path>
              <a:path w="1819910" h="1819910">
                <a:moveTo>
                  <a:pt x="1369860" y="489343"/>
                </a:moveTo>
                <a:lnTo>
                  <a:pt x="1338427" y="459397"/>
                </a:lnTo>
                <a:lnTo>
                  <a:pt x="1321587" y="461695"/>
                </a:lnTo>
                <a:lnTo>
                  <a:pt x="1296098" y="467664"/>
                </a:lnTo>
                <a:lnTo>
                  <a:pt x="1285328" y="470725"/>
                </a:lnTo>
                <a:lnTo>
                  <a:pt x="1285328" y="576910"/>
                </a:lnTo>
                <a:lnTo>
                  <a:pt x="1276578" y="608660"/>
                </a:lnTo>
                <a:lnTo>
                  <a:pt x="1255509" y="683437"/>
                </a:lnTo>
                <a:lnTo>
                  <a:pt x="1243406" y="725754"/>
                </a:lnTo>
                <a:lnTo>
                  <a:pt x="1230401" y="770915"/>
                </a:lnTo>
                <a:lnTo>
                  <a:pt x="1216583" y="818540"/>
                </a:lnTo>
                <a:lnTo>
                  <a:pt x="1202093" y="868299"/>
                </a:lnTo>
                <a:lnTo>
                  <a:pt x="1187005" y="919835"/>
                </a:lnTo>
                <a:lnTo>
                  <a:pt x="1171448" y="972794"/>
                </a:lnTo>
                <a:lnTo>
                  <a:pt x="1155522" y="1026845"/>
                </a:lnTo>
                <a:lnTo>
                  <a:pt x="1122972" y="1136777"/>
                </a:lnTo>
                <a:lnTo>
                  <a:pt x="1090206" y="1246835"/>
                </a:lnTo>
                <a:lnTo>
                  <a:pt x="1060970" y="1344612"/>
                </a:lnTo>
                <a:lnTo>
                  <a:pt x="1042530" y="1406055"/>
                </a:lnTo>
                <a:lnTo>
                  <a:pt x="1025728" y="1369593"/>
                </a:lnTo>
                <a:lnTo>
                  <a:pt x="1006640" y="1327404"/>
                </a:lnTo>
                <a:lnTo>
                  <a:pt x="985812" y="1280833"/>
                </a:lnTo>
                <a:lnTo>
                  <a:pt x="963853" y="1231214"/>
                </a:lnTo>
                <a:lnTo>
                  <a:pt x="941311" y="1179893"/>
                </a:lnTo>
                <a:lnTo>
                  <a:pt x="918768" y="1128217"/>
                </a:lnTo>
                <a:lnTo>
                  <a:pt x="896810" y="1077531"/>
                </a:lnTo>
                <a:lnTo>
                  <a:pt x="875982" y="1029169"/>
                </a:lnTo>
                <a:lnTo>
                  <a:pt x="900696" y="1001864"/>
                </a:lnTo>
                <a:lnTo>
                  <a:pt x="1285328" y="576910"/>
                </a:lnTo>
                <a:lnTo>
                  <a:pt x="1285328" y="470725"/>
                </a:lnTo>
                <a:lnTo>
                  <a:pt x="1260246" y="477824"/>
                </a:lnTo>
                <a:lnTo>
                  <a:pt x="1260246" y="545033"/>
                </a:lnTo>
                <a:lnTo>
                  <a:pt x="846759" y="1001864"/>
                </a:lnTo>
                <a:lnTo>
                  <a:pt x="546417" y="875817"/>
                </a:lnTo>
                <a:lnTo>
                  <a:pt x="461962" y="839177"/>
                </a:lnTo>
                <a:lnTo>
                  <a:pt x="427570" y="823887"/>
                </a:lnTo>
                <a:lnTo>
                  <a:pt x="1154849" y="578878"/>
                </a:lnTo>
                <a:lnTo>
                  <a:pt x="1260246" y="545033"/>
                </a:lnTo>
                <a:lnTo>
                  <a:pt x="1260246" y="477824"/>
                </a:lnTo>
                <a:lnTo>
                  <a:pt x="1209662" y="493420"/>
                </a:lnTo>
                <a:lnTo>
                  <a:pt x="1143965" y="514629"/>
                </a:lnTo>
                <a:lnTo>
                  <a:pt x="335902" y="787679"/>
                </a:lnTo>
                <a:lnTo>
                  <a:pt x="314159" y="817435"/>
                </a:lnTo>
                <a:lnTo>
                  <a:pt x="314375" y="824420"/>
                </a:lnTo>
                <a:lnTo>
                  <a:pt x="361048" y="862558"/>
                </a:lnTo>
                <a:lnTo>
                  <a:pt x="395566" y="879614"/>
                </a:lnTo>
                <a:lnTo>
                  <a:pt x="443776" y="901661"/>
                </a:lnTo>
                <a:lnTo>
                  <a:pt x="507949" y="929703"/>
                </a:lnTo>
                <a:lnTo>
                  <a:pt x="819137" y="1059726"/>
                </a:lnTo>
                <a:lnTo>
                  <a:pt x="868654" y="1174699"/>
                </a:lnTo>
                <a:lnTo>
                  <a:pt x="909624" y="1268831"/>
                </a:lnTo>
                <a:lnTo>
                  <a:pt x="943000" y="1344206"/>
                </a:lnTo>
                <a:lnTo>
                  <a:pt x="969721" y="1402905"/>
                </a:lnTo>
                <a:lnTo>
                  <a:pt x="990701" y="1447025"/>
                </a:lnTo>
                <a:lnTo>
                  <a:pt x="1019251" y="1499831"/>
                </a:lnTo>
                <a:lnTo>
                  <a:pt x="1048829" y="1522069"/>
                </a:lnTo>
                <a:lnTo>
                  <a:pt x="1049782" y="1522069"/>
                </a:lnTo>
                <a:lnTo>
                  <a:pt x="1081786" y="1498714"/>
                </a:lnTo>
                <a:lnTo>
                  <a:pt x="1109624" y="1406055"/>
                </a:lnTo>
                <a:lnTo>
                  <a:pt x="1128153" y="1344206"/>
                </a:lnTo>
                <a:lnTo>
                  <a:pt x="1159217" y="1240218"/>
                </a:lnTo>
                <a:lnTo>
                  <a:pt x="1193736" y="1124165"/>
                </a:lnTo>
                <a:lnTo>
                  <a:pt x="1211630" y="1063739"/>
                </a:lnTo>
                <a:lnTo>
                  <a:pt x="1229626" y="1002779"/>
                </a:lnTo>
                <a:lnTo>
                  <a:pt x="1267358" y="874483"/>
                </a:lnTo>
                <a:lnTo>
                  <a:pt x="1298206" y="768946"/>
                </a:lnTo>
                <a:lnTo>
                  <a:pt x="1322451" y="684834"/>
                </a:lnTo>
                <a:lnTo>
                  <a:pt x="1341018" y="618667"/>
                </a:lnTo>
                <a:lnTo>
                  <a:pt x="1352181" y="576910"/>
                </a:lnTo>
                <a:lnTo>
                  <a:pt x="1360093" y="545033"/>
                </a:lnTo>
                <a:lnTo>
                  <a:pt x="1363306" y="531736"/>
                </a:lnTo>
                <a:lnTo>
                  <a:pt x="1368247" y="506158"/>
                </a:lnTo>
                <a:lnTo>
                  <a:pt x="1369860" y="489343"/>
                </a:lnTo>
                <a:close/>
              </a:path>
              <a:path w="1819910" h="1819910">
                <a:moveTo>
                  <a:pt x="1819795" y="908100"/>
                </a:moveTo>
                <a:lnTo>
                  <a:pt x="1818386" y="862825"/>
                </a:lnTo>
                <a:lnTo>
                  <a:pt x="1814703" y="817791"/>
                </a:lnTo>
                <a:lnTo>
                  <a:pt x="1808797" y="773087"/>
                </a:lnTo>
                <a:lnTo>
                  <a:pt x="1800682" y="728789"/>
                </a:lnTo>
                <a:lnTo>
                  <a:pt x="1790407" y="684999"/>
                </a:lnTo>
                <a:lnTo>
                  <a:pt x="1777974" y="641794"/>
                </a:lnTo>
                <a:lnTo>
                  <a:pt x="1763433" y="599249"/>
                </a:lnTo>
                <a:lnTo>
                  <a:pt x="1746808" y="557466"/>
                </a:lnTo>
                <a:lnTo>
                  <a:pt x="1728127" y="516509"/>
                </a:lnTo>
                <a:lnTo>
                  <a:pt x="1707413" y="476478"/>
                </a:lnTo>
                <a:lnTo>
                  <a:pt x="1684693" y="437451"/>
                </a:lnTo>
                <a:lnTo>
                  <a:pt x="1660017" y="399516"/>
                </a:lnTo>
                <a:lnTo>
                  <a:pt x="1633385" y="362762"/>
                </a:lnTo>
                <a:lnTo>
                  <a:pt x="1604848" y="327253"/>
                </a:lnTo>
                <a:lnTo>
                  <a:pt x="1574431" y="293103"/>
                </a:lnTo>
                <a:lnTo>
                  <a:pt x="1542161" y="260375"/>
                </a:lnTo>
                <a:lnTo>
                  <a:pt x="1508048" y="229158"/>
                </a:lnTo>
                <a:lnTo>
                  <a:pt x="1472158" y="199542"/>
                </a:lnTo>
                <a:lnTo>
                  <a:pt x="1434490" y="171602"/>
                </a:lnTo>
                <a:lnTo>
                  <a:pt x="1395082" y="145427"/>
                </a:lnTo>
                <a:lnTo>
                  <a:pt x="1353959" y="121107"/>
                </a:lnTo>
                <a:lnTo>
                  <a:pt x="1298295" y="91897"/>
                </a:lnTo>
                <a:lnTo>
                  <a:pt x="1259128" y="72885"/>
                </a:lnTo>
                <a:lnTo>
                  <a:pt x="1251483" y="71132"/>
                </a:lnTo>
                <a:lnTo>
                  <a:pt x="1244028" y="72377"/>
                </a:lnTo>
                <a:lnTo>
                  <a:pt x="1237576" y="76314"/>
                </a:lnTo>
                <a:lnTo>
                  <a:pt x="1232979" y="82638"/>
                </a:lnTo>
                <a:lnTo>
                  <a:pt x="1231214" y="90233"/>
                </a:lnTo>
                <a:lnTo>
                  <a:pt x="1232484" y="97650"/>
                </a:lnTo>
                <a:lnTo>
                  <a:pt x="1236446" y="104063"/>
                </a:lnTo>
                <a:lnTo>
                  <a:pt x="1242796" y="108635"/>
                </a:lnTo>
                <a:lnTo>
                  <a:pt x="1255344" y="114439"/>
                </a:lnTo>
                <a:lnTo>
                  <a:pt x="1267853" y="120510"/>
                </a:lnTo>
                <a:lnTo>
                  <a:pt x="1335659" y="155917"/>
                </a:lnTo>
                <a:lnTo>
                  <a:pt x="1376248" y="180035"/>
                </a:lnTo>
                <a:lnTo>
                  <a:pt x="1415097" y="206057"/>
                </a:lnTo>
                <a:lnTo>
                  <a:pt x="1452156" y="233857"/>
                </a:lnTo>
                <a:lnTo>
                  <a:pt x="1487398" y="263385"/>
                </a:lnTo>
                <a:lnTo>
                  <a:pt x="1520812" y="294513"/>
                </a:lnTo>
                <a:lnTo>
                  <a:pt x="1552346" y="327177"/>
                </a:lnTo>
                <a:lnTo>
                  <a:pt x="1581975" y="361289"/>
                </a:lnTo>
                <a:lnTo>
                  <a:pt x="1609674" y="396748"/>
                </a:lnTo>
                <a:lnTo>
                  <a:pt x="1635417" y="433463"/>
                </a:lnTo>
                <a:lnTo>
                  <a:pt x="1659153" y="471360"/>
                </a:lnTo>
                <a:lnTo>
                  <a:pt x="1680870" y="510336"/>
                </a:lnTo>
                <a:lnTo>
                  <a:pt x="1700530" y="550303"/>
                </a:lnTo>
                <a:lnTo>
                  <a:pt x="1718106" y="591185"/>
                </a:lnTo>
                <a:lnTo>
                  <a:pt x="1733562" y="632866"/>
                </a:lnTo>
                <a:lnTo>
                  <a:pt x="1746872" y="675284"/>
                </a:lnTo>
                <a:lnTo>
                  <a:pt x="1758010" y="718337"/>
                </a:lnTo>
                <a:lnTo>
                  <a:pt x="1766925" y="761936"/>
                </a:lnTo>
                <a:lnTo>
                  <a:pt x="1773618" y="806005"/>
                </a:lnTo>
                <a:lnTo>
                  <a:pt x="1778038" y="850430"/>
                </a:lnTo>
                <a:lnTo>
                  <a:pt x="1780146" y="895146"/>
                </a:lnTo>
                <a:lnTo>
                  <a:pt x="1779943" y="940041"/>
                </a:lnTo>
                <a:lnTo>
                  <a:pt x="1777365" y="985037"/>
                </a:lnTo>
                <a:lnTo>
                  <a:pt x="1772399" y="1030058"/>
                </a:lnTo>
                <a:lnTo>
                  <a:pt x="1765007" y="1074991"/>
                </a:lnTo>
                <a:lnTo>
                  <a:pt x="1755178" y="1119759"/>
                </a:lnTo>
                <a:lnTo>
                  <a:pt x="1742846" y="1164272"/>
                </a:lnTo>
                <a:lnTo>
                  <a:pt x="1728012" y="1208443"/>
                </a:lnTo>
                <a:lnTo>
                  <a:pt x="1710639" y="1252181"/>
                </a:lnTo>
                <a:lnTo>
                  <a:pt x="1690674" y="1295400"/>
                </a:lnTo>
                <a:lnTo>
                  <a:pt x="1667484" y="1339138"/>
                </a:lnTo>
                <a:lnTo>
                  <a:pt x="1642046" y="1381213"/>
                </a:lnTo>
                <a:lnTo>
                  <a:pt x="1614462" y="1421561"/>
                </a:lnTo>
                <a:lnTo>
                  <a:pt x="1584782" y="1460119"/>
                </a:lnTo>
                <a:lnTo>
                  <a:pt x="1553083" y="1496822"/>
                </a:lnTo>
                <a:lnTo>
                  <a:pt x="1519440" y="1531620"/>
                </a:lnTo>
                <a:lnTo>
                  <a:pt x="1483931" y="1564436"/>
                </a:lnTo>
                <a:lnTo>
                  <a:pt x="1446618" y="1595208"/>
                </a:lnTo>
                <a:lnTo>
                  <a:pt x="1407566" y="1623885"/>
                </a:lnTo>
                <a:lnTo>
                  <a:pt x="1366862" y="1650403"/>
                </a:lnTo>
                <a:lnTo>
                  <a:pt x="1324571" y="1674685"/>
                </a:lnTo>
                <a:lnTo>
                  <a:pt x="1280769" y="1696669"/>
                </a:lnTo>
                <a:lnTo>
                  <a:pt x="1235519" y="1716316"/>
                </a:lnTo>
                <a:lnTo>
                  <a:pt x="1188897" y="1733537"/>
                </a:lnTo>
                <a:lnTo>
                  <a:pt x="1141399" y="1748155"/>
                </a:lnTo>
                <a:lnTo>
                  <a:pt x="1093495" y="1760016"/>
                </a:lnTo>
                <a:lnTo>
                  <a:pt x="1045298" y="1769148"/>
                </a:lnTo>
                <a:lnTo>
                  <a:pt x="996886" y="1775548"/>
                </a:lnTo>
                <a:lnTo>
                  <a:pt x="948372" y="1779219"/>
                </a:lnTo>
                <a:lnTo>
                  <a:pt x="899845" y="1780159"/>
                </a:lnTo>
                <a:lnTo>
                  <a:pt x="851395" y="1778393"/>
                </a:lnTo>
                <a:lnTo>
                  <a:pt x="803122" y="1773923"/>
                </a:lnTo>
                <a:lnTo>
                  <a:pt x="755116" y="1766735"/>
                </a:lnTo>
                <a:lnTo>
                  <a:pt x="707491" y="1756854"/>
                </a:lnTo>
                <a:lnTo>
                  <a:pt x="660323" y="1744294"/>
                </a:lnTo>
                <a:lnTo>
                  <a:pt x="613714" y="1729041"/>
                </a:lnTo>
                <a:lnTo>
                  <a:pt x="567753" y="1711109"/>
                </a:lnTo>
                <a:lnTo>
                  <a:pt x="522541" y="1690509"/>
                </a:lnTo>
                <a:lnTo>
                  <a:pt x="514972" y="1688528"/>
                </a:lnTo>
                <a:lnTo>
                  <a:pt x="507466" y="1689544"/>
                </a:lnTo>
                <a:lnTo>
                  <a:pt x="500900" y="1693278"/>
                </a:lnTo>
                <a:lnTo>
                  <a:pt x="496100" y="1699450"/>
                </a:lnTo>
                <a:lnTo>
                  <a:pt x="494106" y="1706981"/>
                </a:lnTo>
                <a:lnTo>
                  <a:pt x="495134" y="1714449"/>
                </a:lnTo>
                <a:lnTo>
                  <a:pt x="553250" y="1747647"/>
                </a:lnTo>
                <a:lnTo>
                  <a:pt x="602221" y="1766671"/>
                </a:lnTo>
                <a:lnTo>
                  <a:pt x="651891" y="1782775"/>
                </a:lnTo>
                <a:lnTo>
                  <a:pt x="702170" y="1795970"/>
                </a:lnTo>
                <a:lnTo>
                  <a:pt x="752932" y="1806244"/>
                </a:lnTo>
                <a:lnTo>
                  <a:pt x="804087" y="1813585"/>
                </a:lnTo>
                <a:lnTo>
                  <a:pt x="855522" y="1818005"/>
                </a:lnTo>
                <a:lnTo>
                  <a:pt x="907135" y="1819478"/>
                </a:lnTo>
                <a:lnTo>
                  <a:pt x="956589" y="1818119"/>
                </a:lnTo>
                <a:lnTo>
                  <a:pt x="1006017" y="1814068"/>
                </a:lnTo>
                <a:lnTo>
                  <a:pt x="1055331" y="1807311"/>
                </a:lnTo>
                <a:lnTo>
                  <a:pt x="1104430" y="1797824"/>
                </a:lnTo>
                <a:lnTo>
                  <a:pt x="1153223" y="1785632"/>
                </a:lnTo>
                <a:lnTo>
                  <a:pt x="1201610" y="1770697"/>
                </a:lnTo>
                <a:lnTo>
                  <a:pt x="1250340" y="1752688"/>
                </a:lnTo>
                <a:lnTo>
                  <a:pt x="1297635" y="1732165"/>
                </a:lnTo>
                <a:lnTo>
                  <a:pt x="1343418" y="1709178"/>
                </a:lnTo>
                <a:lnTo>
                  <a:pt x="1387627" y="1683804"/>
                </a:lnTo>
                <a:lnTo>
                  <a:pt x="1430172" y="1656092"/>
                </a:lnTo>
                <a:lnTo>
                  <a:pt x="1470990" y="1626120"/>
                </a:lnTo>
                <a:lnTo>
                  <a:pt x="1509991" y="1593951"/>
                </a:lnTo>
                <a:lnTo>
                  <a:pt x="1547114" y="1559661"/>
                </a:lnTo>
                <a:lnTo>
                  <a:pt x="1582280" y="1523288"/>
                </a:lnTo>
                <a:lnTo>
                  <a:pt x="1615414" y="1484922"/>
                </a:lnTo>
                <a:lnTo>
                  <a:pt x="1646440" y="1444612"/>
                </a:lnTo>
                <a:lnTo>
                  <a:pt x="1675282" y="1402435"/>
                </a:lnTo>
                <a:lnTo>
                  <a:pt x="1701863" y="1358455"/>
                </a:lnTo>
                <a:lnTo>
                  <a:pt x="1726107" y="1312735"/>
                </a:lnTo>
                <a:lnTo>
                  <a:pt x="1746326" y="1269047"/>
                </a:lnTo>
                <a:lnTo>
                  <a:pt x="1764030" y="1224838"/>
                </a:lnTo>
                <a:lnTo>
                  <a:pt x="1779244" y="1180211"/>
                </a:lnTo>
                <a:lnTo>
                  <a:pt x="1791982" y="1135227"/>
                </a:lnTo>
                <a:lnTo>
                  <a:pt x="1802295" y="1089990"/>
                </a:lnTo>
                <a:lnTo>
                  <a:pt x="1810207" y="1044575"/>
                </a:lnTo>
                <a:lnTo>
                  <a:pt x="1815744" y="999070"/>
                </a:lnTo>
                <a:lnTo>
                  <a:pt x="1818932" y="953554"/>
                </a:lnTo>
                <a:lnTo>
                  <a:pt x="1819795" y="908100"/>
                </a:lnTo>
                <a:close/>
              </a:path>
            </a:pathLst>
          </a:custGeom>
          <a:solidFill>
            <a:srgbClr val="FFFFFF"/>
          </a:solidFill>
        </p:spPr>
        <p:txBody>
          <a:bodyPr wrap="square" lIns="0" tIns="0" rIns="0" bIns="0" rtlCol="0"/>
          <a:lstStyle/>
          <a:p>
            <a:endParaRPr sz="1154"/>
          </a:p>
        </p:txBody>
      </p:sp>
      <p:sp>
        <p:nvSpPr>
          <p:cNvPr id="14" name="Espace réservé du texte 13">
            <a:extLst>
              <a:ext uri="{FF2B5EF4-FFF2-40B4-BE49-F238E27FC236}">
                <a16:creationId xmlns:a16="http://schemas.microsoft.com/office/drawing/2014/main" id="{10A5F2A4-4C2D-757F-F7C1-B06BF89A6691}"/>
              </a:ext>
            </a:extLst>
          </p:cNvPr>
          <p:cNvSpPr>
            <a:spLocks noGrp="1"/>
          </p:cNvSpPr>
          <p:nvPr>
            <p:ph type="body" sz="quarter" idx="10" hasCustomPrompt="1"/>
          </p:nvPr>
        </p:nvSpPr>
        <p:spPr>
          <a:xfrm>
            <a:off x="3950860" y="1825287"/>
            <a:ext cx="4102920" cy="843554"/>
          </a:xfrm>
          <a:prstGeom prst="rect">
            <a:avLst/>
          </a:prstGeom>
        </p:spPr>
        <p:txBody>
          <a:bodyPr/>
          <a:lstStyle>
            <a:lvl1pPr marL="0" indent="0">
              <a:buNone/>
              <a:defRPr/>
            </a:lvl1pPr>
          </a:lstStyle>
          <a:p>
            <a:pPr lvl="0"/>
            <a:r>
              <a:rPr lang="fr-FR" sz="1796" b="0">
                <a:solidFill>
                  <a:srgbClr val="FFFFFF"/>
                </a:solidFill>
                <a:latin typeface="Calibri"/>
                <a:cs typeface="Calibri"/>
              </a:rPr>
              <a:t>Pour</a:t>
            </a:r>
            <a:r>
              <a:rPr lang="fr-FR" sz="1796" b="0" spc="-23">
                <a:solidFill>
                  <a:srgbClr val="FFFFFF"/>
                </a:solidFill>
                <a:latin typeface="Calibri"/>
                <a:cs typeface="Calibri"/>
              </a:rPr>
              <a:t> </a:t>
            </a:r>
            <a:r>
              <a:rPr lang="fr-FR" sz="1796" b="0">
                <a:solidFill>
                  <a:srgbClr val="FFFFFF"/>
                </a:solidFill>
                <a:latin typeface="Calibri"/>
                <a:cs typeface="Calibri"/>
              </a:rPr>
              <a:t>en</a:t>
            </a:r>
            <a:r>
              <a:rPr lang="fr-FR" sz="1796" b="0" spc="-23">
                <a:solidFill>
                  <a:srgbClr val="FFFFFF"/>
                </a:solidFill>
                <a:latin typeface="Calibri"/>
                <a:cs typeface="Calibri"/>
              </a:rPr>
              <a:t> </a:t>
            </a:r>
            <a:r>
              <a:rPr lang="fr-FR" sz="1796" b="0">
                <a:solidFill>
                  <a:srgbClr val="FFFFFF"/>
                </a:solidFill>
                <a:latin typeface="Calibri"/>
                <a:cs typeface="Calibri"/>
              </a:rPr>
              <a:t>savoir</a:t>
            </a:r>
            <a:r>
              <a:rPr lang="fr-FR" sz="1796" b="0" spc="-23">
                <a:solidFill>
                  <a:srgbClr val="FFFFFF"/>
                </a:solidFill>
                <a:latin typeface="Calibri"/>
                <a:cs typeface="Calibri"/>
              </a:rPr>
              <a:t> </a:t>
            </a:r>
            <a:r>
              <a:rPr lang="fr-FR" sz="1796" b="0">
                <a:solidFill>
                  <a:srgbClr val="FFFFFF"/>
                </a:solidFill>
                <a:latin typeface="Calibri"/>
                <a:cs typeface="Calibri"/>
              </a:rPr>
              <a:t>plus</a:t>
            </a:r>
            <a:r>
              <a:rPr lang="fr-FR" sz="1796" b="0" spc="-23">
                <a:solidFill>
                  <a:srgbClr val="FFFFFF"/>
                </a:solidFill>
                <a:latin typeface="Calibri"/>
                <a:cs typeface="Calibri"/>
              </a:rPr>
              <a:t> </a:t>
            </a:r>
            <a:r>
              <a:rPr lang="fr-FR" sz="1796" b="0">
                <a:solidFill>
                  <a:srgbClr val="FFFFFF"/>
                </a:solidFill>
                <a:latin typeface="Calibri"/>
                <a:cs typeface="Calibri"/>
              </a:rPr>
              <a:t>sur</a:t>
            </a:r>
            <a:r>
              <a:rPr lang="fr-FR" sz="1796" b="0" spc="-23">
                <a:solidFill>
                  <a:srgbClr val="FFFFFF"/>
                </a:solidFill>
                <a:latin typeface="Calibri"/>
                <a:cs typeface="Calibri"/>
              </a:rPr>
              <a:t> </a:t>
            </a:r>
            <a:r>
              <a:rPr lang="fr-FR" sz="1796" b="0" spc="-38">
                <a:solidFill>
                  <a:srgbClr val="FFFFFF"/>
                </a:solidFill>
                <a:latin typeface="Calibri"/>
                <a:cs typeface="Calibri"/>
              </a:rPr>
              <a:t>l’</a:t>
            </a:r>
            <a:r>
              <a:rPr lang="fr-FR" sz="1796" b="0" spc="-38" err="1">
                <a:solidFill>
                  <a:srgbClr val="FFFFFF"/>
                </a:solidFill>
                <a:latin typeface="Calibri"/>
                <a:cs typeface="Calibri"/>
              </a:rPr>
              <a:t>APro</a:t>
            </a:r>
            <a:r>
              <a:rPr lang="fr-FR" sz="1796" b="0" spc="-38">
                <a:solidFill>
                  <a:srgbClr val="FFFFFF"/>
                </a:solidFill>
                <a:latin typeface="Calibri"/>
                <a:cs typeface="Calibri"/>
              </a:rPr>
              <a:t> </a:t>
            </a:r>
            <a:r>
              <a:rPr lang="fr-FR" sz="1796" b="0">
                <a:solidFill>
                  <a:srgbClr val="FFFFFF"/>
                </a:solidFill>
                <a:latin typeface="Calibri"/>
                <a:cs typeface="Calibri"/>
              </a:rPr>
              <a:t>et</a:t>
            </a:r>
            <a:r>
              <a:rPr lang="fr-FR" sz="1796" b="0" spc="-48">
                <a:solidFill>
                  <a:srgbClr val="FFFFFF"/>
                </a:solidFill>
                <a:latin typeface="Calibri"/>
                <a:cs typeface="Calibri"/>
              </a:rPr>
              <a:t> </a:t>
            </a:r>
            <a:r>
              <a:rPr lang="fr-FR" sz="1796" b="0">
                <a:solidFill>
                  <a:srgbClr val="FFFFFF"/>
                </a:solidFill>
                <a:latin typeface="Calibri"/>
                <a:cs typeface="Calibri"/>
              </a:rPr>
              <a:t>s’inscrire</a:t>
            </a:r>
            <a:r>
              <a:rPr lang="fr-FR" sz="1796" b="0" spc="-45">
                <a:solidFill>
                  <a:srgbClr val="FFFFFF"/>
                </a:solidFill>
                <a:latin typeface="Calibri"/>
                <a:cs typeface="Calibri"/>
              </a:rPr>
              <a:t> </a:t>
            </a:r>
            <a:r>
              <a:rPr lang="fr-FR" sz="1796" b="0" spc="-32">
                <a:solidFill>
                  <a:srgbClr val="FFFFFF"/>
                </a:solidFill>
                <a:latin typeface="Calibri"/>
                <a:cs typeface="Calibri"/>
              </a:rPr>
              <a:t>: </a:t>
            </a:r>
            <a:r>
              <a:rPr lang="fr-FR" sz="1796" spc="-7" err="1">
                <a:solidFill>
                  <a:srgbClr val="FFFFFF"/>
                </a:solidFill>
              </a:rPr>
              <a:t>Appuipro.agefiph.fr</a:t>
            </a:r>
            <a:r>
              <a:rPr lang="fr-FR" sz="1796" spc="-7">
                <a:solidFill>
                  <a:srgbClr val="FFFFFF"/>
                </a:solidFill>
              </a:rPr>
              <a:t>/</a:t>
            </a:r>
            <a:r>
              <a:rPr lang="fr-FR" sz="1796" spc="-7" err="1">
                <a:solidFill>
                  <a:srgbClr val="FFFFFF"/>
                </a:solidFill>
              </a:rPr>
              <a:t>learn</a:t>
            </a:r>
            <a:endParaRPr lang="fr-FR"/>
          </a:p>
        </p:txBody>
      </p:sp>
    </p:spTree>
    <p:extLst>
      <p:ext uri="{BB962C8B-B14F-4D97-AF65-F5344CB8AC3E}">
        <p14:creationId xmlns:p14="http://schemas.microsoft.com/office/powerpoint/2010/main" val="48505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7" name="object 7">
            <a:extLst>
              <a:ext uri="{FF2B5EF4-FFF2-40B4-BE49-F238E27FC236}">
                <a16:creationId xmlns:a16="http://schemas.microsoft.com/office/drawing/2014/main" id="{D10FB251-2AB1-D9C8-186B-8ED283203784}"/>
              </a:ext>
            </a:extLst>
          </p:cNvPr>
          <p:cNvSpPr/>
          <p:nvPr userDrawn="1"/>
        </p:nvSpPr>
        <p:spPr>
          <a:xfrm>
            <a:off x="-271" y="0"/>
            <a:ext cx="9144271" cy="4492408"/>
          </a:xfrm>
          <a:custGeom>
            <a:avLst/>
            <a:gdLst/>
            <a:ahLst/>
            <a:cxnLst/>
            <a:rect l="l" t="t" r="r" b="b"/>
            <a:pathLst>
              <a:path w="10692130" h="6602730">
                <a:moveTo>
                  <a:pt x="10692003" y="0"/>
                </a:moveTo>
                <a:lnTo>
                  <a:pt x="0" y="0"/>
                </a:lnTo>
                <a:lnTo>
                  <a:pt x="0" y="6602590"/>
                </a:lnTo>
                <a:lnTo>
                  <a:pt x="10692003" y="6602590"/>
                </a:lnTo>
                <a:lnTo>
                  <a:pt x="10692003" y="0"/>
                </a:lnTo>
                <a:close/>
              </a:path>
            </a:pathLst>
          </a:custGeom>
          <a:solidFill>
            <a:srgbClr val="601766"/>
          </a:solidFill>
        </p:spPr>
        <p:txBody>
          <a:bodyPr wrap="square" lIns="0" tIns="0" rIns="0" bIns="0" rtlCol="0"/>
          <a:lstStyle/>
          <a:p>
            <a:endParaRPr sz="1154"/>
          </a:p>
        </p:txBody>
      </p:sp>
      <p:sp>
        <p:nvSpPr>
          <p:cNvPr id="8" name="Title Placeholder 1">
            <a:extLst>
              <a:ext uri="{FF2B5EF4-FFF2-40B4-BE49-F238E27FC236}">
                <a16:creationId xmlns:a16="http://schemas.microsoft.com/office/drawing/2014/main" id="{A43C672B-F57F-EE1A-492F-99E44C45C14D}"/>
              </a:ext>
            </a:extLst>
          </p:cNvPr>
          <p:cNvSpPr>
            <a:spLocks noGrp="1"/>
          </p:cNvSpPr>
          <p:nvPr>
            <p:ph type="title"/>
          </p:nvPr>
        </p:nvSpPr>
        <p:spPr>
          <a:xfrm>
            <a:off x="628650" y="273844"/>
            <a:ext cx="7886700" cy="856640"/>
          </a:xfrm>
          <a:prstGeom prst="rect">
            <a:avLst/>
          </a:prstGeom>
        </p:spPr>
        <p:txBody>
          <a:bodyPr vert="horz" lIns="91440" tIns="45720" rIns="91440" bIns="45720" rtlCol="0" anchor="ctr">
            <a:normAutofit/>
          </a:bodyPr>
          <a:lstStyle/>
          <a:p>
            <a:r>
              <a:rPr lang="fr-FR"/>
              <a:t>Titre de niveau 1</a:t>
            </a:r>
            <a:endParaRPr lang="en-US"/>
          </a:p>
        </p:txBody>
      </p:sp>
      <p:sp>
        <p:nvSpPr>
          <p:cNvPr id="11" name="Espace réservé du texte 10">
            <a:extLst>
              <a:ext uri="{FF2B5EF4-FFF2-40B4-BE49-F238E27FC236}">
                <a16:creationId xmlns:a16="http://schemas.microsoft.com/office/drawing/2014/main" id="{B5913C57-8A10-9825-05C9-A2F024BC1D29}"/>
              </a:ext>
            </a:extLst>
          </p:cNvPr>
          <p:cNvSpPr>
            <a:spLocks noGrp="1"/>
          </p:cNvSpPr>
          <p:nvPr>
            <p:ph type="body" sz="quarter" idx="10" hasCustomPrompt="1"/>
          </p:nvPr>
        </p:nvSpPr>
        <p:spPr>
          <a:xfrm>
            <a:off x="628609" y="1482634"/>
            <a:ext cx="7865019" cy="1527140"/>
          </a:xfrm>
          <a:prstGeom prst="rect">
            <a:avLst/>
          </a:prstGeom>
        </p:spPr>
        <p:txBody>
          <a:bodyPr/>
          <a:lstStyle>
            <a:lvl1pPr marL="0" indent="0">
              <a:buNone/>
              <a:defRPr sz="3207">
                <a:solidFill>
                  <a:schemeClr val="bg1"/>
                </a:solidFill>
              </a:defRPr>
            </a:lvl1pPr>
            <a:lvl2pPr marL="293248" indent="0">
              <a:buNone/>
              <a:defRPr sz="3207">
                <a:solidFill>
                  <a:schemeClr val="bg1"/>
                </a:solidFill>
              </a:defRPr>
            </a:lvl2pPr>
            <a:lvl3pPr marL="586496" indent="0">
              <a:buNone/>
              <a:defRPr sz="3207">
                <a:solidFill>
                  <a:schemeClr val="bg1"/>
                </a:solidFill>
              </a:defRPr>
            </a:lvl3pPr>
            <a:lvl4pPr marL="879744" indent="0">
              <a:buNone/>
              <a:defRPr sz="3207">
                <a:solidFill>
                  <a:schemeClr val="bg1"/>
                </a:solidFill>
              </a:defRPr>
            </a:lvl4pPr>
            <a:lvl5pPr marL="1172993" indent="0">
              <a:buNone/>
              <a:defRPr sz="3207">
                <a:solidFill>
                  <a:schemeClr val="bg1"/>
                </a:solidFill>
              </a:defRPr>
            </a:lvl5pPr>
          </a:lstStyle>
          <a:p>
            <a:pPr lvl="0"/>
            <a:r>
              <a:rPr lang="fr-FR"/>
              <a:t>Descriptif détaillé</a:t>
            </a:r>
          </a:p>
        </p:txBody>
      </p:sp>
      <p:sp>
        <p:nvSpPr>
          <p:cNvPr id="13" name="Espace réservé du texte 12">
            <a:extLst>
              <a:ext uri="{FF2B5EF4-FFF2-40B4-BE49-F238E27FC236}">
                <a16:creationId xmlns:a16="http://schemas.microsoft.com/office/drawing/2014/main" id="{0F51E5BA-7F5B-4876-E560-B4DC27AA9E5A}"/>
              </a:ext>
            </a:extLst>
          </p:cNvPr>
          <p:cNvSpPr>
            <a:spLocks noGrp="1"/>
          </p:cNvSpPr>
          <p:nvPr>
            <p:ph type="body" sz="quarter" idx="11" hasCustomPrompt="1"/>
          </p:nvPr>
        </p:nvSpPr>
        <p:spPr>
          <a:xfrm>
            <a:off x="628608" y="3199296"/>
            <a:ext cx="7886784" cy="1009907"/>
          </a:xfrm>
          <a:prstGeom prst="rect">
            <a:avLst/>
          </a:prstGeom>
        </p:spPr>
        <p:txBody>
          <a:bodyPr/>
          <a:lstStyle>
            <a:lvl1pPr marL="0" indent="0">
              <a:buNone/>
              <a:defRPr sz="1796" b="0" i="0">
                <a:solidFill>
                  <a:schemeClr val="bg1"/>
                </a:solidFill>
                <a:latin typeface="Calibri Light" panose="020F0302020204030204" pitchFamily="34" charset="0"/>
                <a:cs typeface="Calibri Light" panose="020F0302020204030204" pitchFamily="34" charset="0"/>
              </a:defRPr>
            </a:lvl1pPr>
            <a:lvl2pPr marL="293248" indent="0">
              <a:buNone/>
              <a:defRPr sz="1154">
                <a:solidFill>
                  <a:schemeClr val="bg1"/>
                </a:solidFill>
                <a:latin typeface="+mn-lt"/>
              </a:defRPr>
            </a:lvl2pPr>
            <a:lvl3pPr marL="586496" indent="0">
              <a:buNone/>
              <a:defRPr sz="1154">
                <a:solidFill>
                  <a:schemeClr val="bg1"/>
                </a:solidFill>
                <a:latin typeface="+mn-lt"/>
              </a:defRPr>
            </a:lvl3pPr>
            <a:lvl4pPr marL="879744" indent="0">
              <a:buNone/>
              <a:defRPr sz="1154">
                <a:solidFill>
                  <a:schemeClr val="bg1"/>
                </a:solidFill>
                <a:latin typeface="+mn-lt"/>
              </a:defRPr>
            </a:lvl4pPr>
            <a:lvl5pPr marL="1172993" indent="0">
              <a:buNone/>
              <a:defRPr sz="1154">
                <a:solidFill>
                  <a:schemeClr val="bg1"/>
                </a:solidFill>
                <a:latin typeface="+mn-lt"/>
              </a:defRPr>
            </a:lvl5pPr>
          </a:lstStyle>
          <a:p>
            <a:pPr lvl="0"/>
            <a:r>
              <a:rPr lang="fr-FR"/>
              <a:t>Date</a:t>
            </a:r>
          </a:p>
        </p:txBody>
      </p:sp>
    </p:spTree>
    <p:extLst>
      <p:ext uri="{BB962C8B-B14F-4D97-AF65-F5344CB8AC3E}">
        <p14:creationId xmlns:p14="http://schemas.microsoft.com/office/powerpoint/2010/main" val="275988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quiz">
    <p:spTree>
      <p:nvGrpSpPr>
        <p:cNvPr id="1" name=""/>
        <p:cNvGrpSpPr/>
        <p:nvPr/>
      </p:nvGrpSpPr>
      <p:grpSpPr bwMode="auto">
        <a:xfrm>
          <a:off x="0" y="0"/>
          <a:ext cx="0" cy="0"/>
          <a:chOff x="0" y="0"/>
          <a:chExt cx="0" cy="0"/>
        </a:xfrm>
      </p:grpSpPr>
      <p:sp>
        <p:nvSpPr>
          <p:cNvPr id="7" name="bg object 16"/>
          <p:cNvSpPr/>
          <p:nvPr userDrawn="1"/>
        </p:nvSpPr>
        <p:spPr bwMode="auto">
          <a:xfrm>
            <a:off x="540004" y="752210"/>
            <a:ext cx="3841750" cy="3825875"/>
          </a:xfrm>
          <a:custGeom>
            <a:avLst/>
            <a:gdLst/>
            <a:ahLst/>
            <a:cxnLst/>
            <a:rect l="l" t="t" r="r" b="b"/>
            <a:pathLst>
              <a:path w="3841750" h="3825875" extrusionOk="0">
                <a:moveTo>
                  <a:pt x="0" y="3825862"/>
                </a:moveTo>
                <a:lnTo>
                  <a:pt x="3841203" y="3825862"/>
                </a:lnTo>
                <a:lnTo>
                  <a:pt x="3841203" y="0"/>
                </a:lnTo>
                <a:lnTo>
                  <a:pt x="0" y="0"/>
                </a:lnTo>
                <a:lnTo>
                  <a:pt x="0" y="3825862"/>
                </a:lnTo>
                <a:close/>
              </a:path>
            </a:pathLst>
          </a:custGeom>
          <a:solidFill>
            <a:srgbClr val="CBBAEF"/>
          </a:solidFill>
        </p:spPr>
        <p:txBody>
          <a:bodyPr wrap="square" lIns="0" tIns="0" rIns="0" bIns="0" rtlCol="0"/>
          <a:lstStyle/>
          <a:p>
            <a:pPr>
              <a:defRPr/>
            </a:pPr>
            <a:endParaRPr/>
          </a:p>
        </p:txBody>
      </p:sp>
      <p:pic>
        <p:nvPicPr>
          <p:cNvPr id="6" name="Image 5"/>
          <p:cNvPicPr>
            <a:picLocks noChangeAspect="1"/>
          </p:cNvPicPr>
          <p:nvPr userDrawn="1"/>
        </p:nvPicPr>
        <p:blipFill>
          <a:blip r:embed="rId3"/>
          <a:stretch/>
        </p:blipFill>
        <p:spPr bwMode="auto">
          <a:xfrm>
            <a:off x="0" y="0"/>
            <a:ext cx="9144000" cy="762000"/>
          </a:xfrm>
          <a:prstGeom prst="rect">
            <a:avLst/>
          </a:prstGeom>
        </p:spPr>
      </p:pic>
      <p:pic>
        <p:nvPicPr>
          <p:cNvPr id="14" name="object 19"/>
          <p:cNvPicPr/>
          <p:nvPr userDrawn="1"/>
        </p:nvPicPr>
        <p:blipFill>
          <a:blip r:embed="rId4"/>
          <a:stretch/>
        </p:blipFill>
        <p:spPr bwMode="auto">
          <a:xfrm>
            <a:off x="7770024" y="4686998"/>
            <a:ext cx="842992" cy="218708"/>
          </a:xfrm>
          <a:prstGeom prst="rect">
            <a:avLst/>
          </a:prstGeom>
        </p:spPr>
      </p:pic>
      <p:sp>
        <p:nvSpPr>
          <p:cNvPr id="2" name="Title 1"/>
          <p:cNvSpPr>
            <a:spLocks noGrp="1"/>
          </p:cNvSpPr>
          <p:nvPr>
            <p:ph type="title"/>
          </p:nvPr>
        </p:nvSpPr>
        <p:spPr bwMode="auto">
          <a:xfrm>
            <a:off x="540000" y="0"/>
            <a:ext cx="5912804" cy="742013"/>
          </a:xfrm>
        </p:spPr>
        <p:txBody>
          <a:bodyPr anchor="ctr">
            <a:normAutofit/>
          </a:bodyPr>
          <a:lstStyle>
            <a:lvl1pPr>
              <a:defRPr sz="2000">
                <a:solidFill>
                  <a:schemeClr val="bg1"/>
                </a:solidFill>
              </a:defRPr>
            </a:lvl1pPr>
          </a:lstStyle>
          <a:p>
            <a:pPr>
              <a:defRPr/>
            </a:pPr>
            <a:r>
              <a:rPr lang="fr-FR"/>
              <a:t>Modifiez le style du titre</a:t>
            </a:r>
            <a:endParaRPr lang="en-US"/>
          </a:p>
        </p:txBody>
      </p:sp>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5"/>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6"/>
            <a:stretch/>
          </p:blipFill>
          <p:spPr bwMode="auto">
            <a:xfrm>
              <a:off x="6572999" y="210883"/>
              <a:ext cx="250367" cy="164071"/>
            </a:xfrm>
            <a:prstGeom prst="rect">
              <a:avLst/>
            </a:prstGeom>
          </p:spPr>
        </p:pic>
        <p:pic>
          <p:nvPicPr>
            <p:cNvPr id="11" name="object 14"/>
            <p:cNvPicPr/>
            <p:nvPr/>
          </p:nvPicPr>
          <p:blipFill>
            <a:blip r:embed="rId7"/>
            <a:stretch/>
          </p:blipFill>
          <p:spPr bwMode="auto">
            <a:xfrm>
              <a:off x="6632943" y="255841"/>
              <a:ext cx="157175" cy="92225"/>
            </a:xfrm>
            <a:prstGeom prst="rect">
              <a:avLst/>
            </a:prstGeom>
          </p:spPr>
        </p:pic>
        <p:pic>
          <p:nvPicPr>
            <p:cNvPr id="12" name="object 16"/>
            <p:cNvPicPr/>
            <p:nvPr/>
          </p:nvPicPr>
          <p:blipFill>
            <a:blip r:embed="rId8"/>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pic>
        <p:nvPicPr>
          <p:cNvPr id="3" name="Graphique 2" descr="Point d’interrogation avec un remplissage uni"/>
          <p:cNvPicPr>
            <a:picLocks noChangeAspect="1"/>
          </p:cNvPicPr>
          <p:nvPr userDrawn="1"/>
        </p:nvPicPr>
        <p:blipFill>
          <a:blip r:embed="rId9"/>
          <a:stretch/>
        </p:blipFill>
        <p:spPr bwMode="auto">
          <a:xfrm>
            <a:off x="2498475" y="2401697"/>
            <a:ext cx="2263773" cy="2263773"/>
          </a:xfrm>
          <a:prstGeom prst="rect">
            <a:avLst/>
          </a:prstGeom>
        </p:spPr>
      </p:pic>
      <p:sp>
        <p:nvSpPr>
          <p:cNvPr id="4"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a:t>
            </a:r>
            <a:endParaRPr/>
          </a:p>
        </p:txBody>
      </p:sp>
      <p:sp>
        <p:nvSpPr>
          <p:cNvPr id="18"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and content">
    <p:spTree>
      <p:nvGrpSpPr>
        <p:cNvPr id="1" name=""/>
        <p:cNvGrpSpPr/>
        <p:nvPr/>
      </p:nvGrpSpPr>
      <p:grpSpPr bwMode="auto">
        <a:xfrm>
          <a:off x="0" y="0"/>
          <a:ext cx="0" cy="0"/>
          <a:chOff x="0" y="0"/>
          <a:chExt cx="0" cy="0"/>
        </a:xfrm>
      </p:grpSpPr>
      <p:sp>
        <p:nvSpPr>
          <p:cNvPr id="7" name="bg object 16"/>
          <p:cNvSpPr/>
          <p:nvPr userDrawn="1"/>
        </p:nvSpPr>
        <p:spPr bwMode="auto">
          <a:xfrm>
            <a:off x="540004" y="752210"/>
            <a:ext cx="3841750" cy="3825875"/>
          </a:xfrm>
          <a:custGeom>
            <a:avLst/>
            <a:gdLst/>
            <a:ahLst/>
            <a:cxnLst/>
            <a:rect l="l" t="t" r="r" b="b"/>
            <a:pathLst>
              <a:path w="3841750" h="3825875" extrusionOk="0">
                <a:moveTo>
                  <a:pt x="0" y="3825862"/>
                </a:moveTo>
                <a:lnTo>
                  <a:pt x="3841203" y="3825862"/>
                </a:lnTo>
                <a:lnTo>
                  <a:pt x="3841203" y="0"/>
                </a:lnTo>
                <a:lnTo>
                  <a:pt x="0" y="0"/>
                </a:lnTo>
                <a:lnTo>
                  <a:pt x="0" y="3825862"/>
                </a:lnTo>
                <a:close/>
              </a:path>
            </a:pathLst>
          </a:custGeom>
          <a:solidFill>
            <a:srgbClr val="CBBAEF"/>
          </a:solidFill>
        </p:spPr>
        <p:txBody>
          <a:bodyPr wrap="square" lIns="0" tIns="0" rIns="0" bIns="0" rtlCol="0"/>
          <a:lstStyle/>
          <a:p>
            <a:pPr>
              <a:defRPr/>
            </a:pPr>
            <a:endParaRPr/>
          </a:p>
        </p:txBody>
      </p:sp>
      <p:pic>
        <p:nvPicPr>
          <p:cNvPr id="6" name="Image 5"/>
          <p:cNvPicPr>
            <a:picLocks noGrp="1" noRot="1" noChangeAspect="1" noMove="1" noResize="1" noEditPoints="1" noAdjustHandles="1" noChangeArrowheads="1" noChangeShapeType="1" noCrop="1"/>
          </p:cNvPicPr>
          <p:nvPr userDrawn="1"/>
        </p:nvPicPr>
        <p:blipFill>
          <a:blip r:embed="rId3"/>
          <a:stretch/>
        </p:blipFill>
        <p:spPr bwMode="auto">
          <a:xfrm>
            <a:off x="0" y="0"/>
            <a:ext cx="9144000" cy="762000"/>
          </a:xfrm>
          <a:prstGeom prst="rect">
            <a:avLst/>
          </a:prstGeom>
        </p:spPr>
      </p:pic>
      <p:pic>
        <p:nvPicPr>
          <p:cNvPr id="14" name="object 19"/>
          <p:cNvPicPr/>
          <p:nvPr userDrawn="1"/>
        </p:nvPicPr>
        <p:blipFill>
          <a:blip r:embed="rId4"/>
          <a:stretch/>
        </p:blipFill>
        <p:spPr bwMode="auto">
          <a:xfrm>
            <a:off x="7770024" y="4686998"/>
            <a:ext cx="842992" cy="218708"/>
          </a:xfrm>
          <a:prstGeom prst="rect">
            <a:avLst/>
          </a:prstGeom>
        </p:spPr>
      </p:pic>
      <p:sp>
        <p:nvSpPr>
          <p:cNvPr id="2" name="Title 1"/>
          <p:cNvSpPr>
            <a:spLocks noGrp="1"/>
          </p:cNvSpPr>
          <p:nvPr>
            <p:ph type="title"/>
          </p:nvPr>
        </p:nvSpPr>
        <p:spPr bwMode="auto">
          <a:xfrm>
            <a:off x="540000" y="0"/>
            <a:ext cx="5912804" cy="742013"/>
          </a:xfrm>
        </p:spPr>
        <p:txBody>
          <a:bodyPr anchor="ctr">
            <a:normAutofit/>
          </a:bodyPr>
          <a:lstStyle>
            <a:lvl1pPr>
              <a:defRPr sz="2000">
                <a:solidFill>
                  <a:schemeClr val="bg1"/>
                </a:solidFill>
              </a:defRPr>
            </a:lvl1pPr>
          </a:lstStyle>
          <a:p>
            <a:pPr>
              <a:defRPr/>
            </a:pPr>
            <a:r>
              <a:rPr lang="fr-FR"/>
              <a:t>Modifiez le style du titre</a:t>
            </a:r>
            <a:endParaRPr lang="en-US"/>
          </a:p>
        </p:txBody>
      </p:sp>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5"/>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6"/>
            <a:stretch/>
          </p:blipFill>
          <p:spPr bwMode="auto">
            <a:xfrm>
              <a:off x="6572999" y="210883"/>
              <a:ext cx="250367" cy="164071"/>
            </a:xfrm>
            <a:prstGeom prst="rect">
              <a:avLst/>
            </a:prstGeom>
          </p:spPr>
        </p:pic>
        <p:pic>
          <p:nvPicPr>
            <p:cNvPr id="11" name="object 14"/>
            <p:cNvPicPr/>
            <p:nvPr/>
          </p:nvPicPr>
          <p:blipFill>
            <a:blip r:embed="rId7"/>
            <a:stretch/>
          </p:blipFill>
          <p:spPr bwMode="auto">
            <a:xfrm>
              <a:off x="6632943" y="255841"/>
              <a:ext cx="157175" cy="92225"/>
            </a:xfrm>
            <a:prstGeom prst="rect">
              <a:avLst/>
            </a:prstGeom>
          </p:spPr>
        </p:pic>
        <p:pic>
          <p:nvPicPr>
            <p:cNvPr id="12" name="object 16"/>
            <p:cNvPicPr/>
            <p:nvPr/>
          </p:nvPicPr>
          <p:blipFill>
            <a:blip r:embed="rId8"/>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pic>
        <p:nvPicPr>
          <p:cNvPr id="4" name="object 4"/>
          <p:cNvPicPr/>
          <p:nvPr userDrawn="1"/>
        </p:nvPicPr>
        <p:blipFill>
          <a:blip r:embed="rId9"/>
          <a:stretch/>
        </p:blipFill>
        <p:spPr bwMode="auto">
          <a:xfrm>
            <a:off x="844256" y="982941"/>
            <a:ext cx="3537498" cy="3595145"/>
          </a:xfrm>
          <a:prstGeom prst="rect">
            <a:avLst/>
          </a:prstGeom>
        </p:spPr>
      </p:pic>
      <p:sp>
        <p:nvSpPr>
          <p:cNvPr id="3"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a:t>
            </a:r>
            <a:endParaRPr/>
          </a:p>
        </p:txBody>
      </p:sp>
      <p:sp>
        <p:nvSpPr>
          <p:cNvPr id="18" name="object 18"/>
          <p:cNvSpPr txBox="1">
            <a:spLocks noGrp="1" noRot="1" noMove="1" noResize="1" noEditPoints="1" noAdjustHandles="1" noChangeArrowheads="1" noChangeShapeType="1"/>
          </p:cNvSpPr>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exte">
    <p:spTree>
      <p:nvGrpSpPr>
        <p:cNvPr id="1" name=""/>
        <p:cNvGrpSpPr/>
        <p:nvPr/>
      </p:nvGrpSpPr>
      <p:grpSpPr bwMode="auto">
        <a:xfrm>
          <a:off x="0" y="0"/>
          <a:ext cx="0" cy="0"/>
          <a:chOff x="0" y="0"/>
          <a:chExt cx="0" cy="0"/>
        </a:xfrm>
      </p:grpSpPr>
      <p:pic>
        <p:nvPicPr>
          <p:cNvPr id="6" name="Image 5"/>
          <p:cNvPicPr>
            <a:picLocks noGrp="1" noRot="1" noChangeAspect="1" noMove="1" noResize="1" noEditPoints="1" noAdjustHandles="1" noChangeArrowheads="1" noChangeShapeType="1" noCrop="1"/>
          </p:cNvPicPr>
          <p:nvPr userDrawn="1"/>
        </p:nvPicPr>
        <p:blipFill>
          <a:blip r:embed="rId3"/>
          <a:stretch/>
        </p:blipFill>
        <p:spPr bwMode="auto">
          <a:xfrm>
            <a:off x="0" y="0"/>
            <a:ext cx="9144000" cy="762000"/>
          </a:xfrm>
          <a:prstGeom prst="rect">
            <a:avLst/>
          </a:prstGeom>
        </p:spPr>
      </p:pic>
      <p:pic>
        <p:nvPicPr>
          <p:cNvPr id="14" name="object 19"/>
          <p:cNvPicPr/>
          <p:nvPr userDrawn="1"/>
        </p:nvPicPr>
        <p:blipFill>
          <a:blip r:embed="rId4"/>
          <a:stretch/>
        </p:blipFill>
        <p:spPr bwMode="auto">
          <a:xfrm>
            <a:off x="7770024" y="4686998"/>
            <a:ext cx="842992" cy="218708"/>
          </a:xfrm>
          <a:prstGeom prst="rect">
            <a:avLst/>
          </a:prstGeom>
        </p:spPr>
      </p:pic>
      <p:sp>
        <p:nvSpPr>
          <p:cNvPr id="2" name="Title 1"/>
          <p:cNvSpPr>
            <a:spLocks noGrp="1"/>
          </p:cNvSpPr>
          <p:nvPr>
            <p:ph type="title"/>
          </p:nvPr>
        </p:nvSpPr>
        <p:spPr bwMode="auto">
          <a:xfrm>
            <a:off x="540000" y="0"/>
            <a:ext cx="5912804" cy="742013"/>
          </a:xfrm>
        </p:spPr>
        <p:txBody>
          <a:bodyPr anchor="ctr">
            <a:normAutofit/>
          </a:bodyPr>
          <a:lstStyle>
            <a:lvl1pPr>
              <a:defRPr sz="2000">
                <a:solidFill>
                  <a:schemeClr val="bg1"/>
                </a:solidFill>
              </a:defRPr>
            </a:lvl1pPr>
          </a:lstStyle>
          <a:p>
            <a:pPr>
              <a:defRPr/>
            </a:pPr>
            <a:r>
              <a:rPr lang="fr-FR"/>
              <a:t>Modifiez le style du titre</a:t>
            </a:r>
            <a:endParaRPr lang="en-US"/>
          </a:p>
        </p:txBody>
      </p:sp>
      <p:sp>
        <p:nvSpPr>
          <p:cNvPr id="5"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a:t>
            </a:r>
            <a:endParaRPr/>
          </a:p>
        </p:txBody>
      </p:sp>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5"/>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6"/>
            <a:stretch/>
          </p:blipFill>
          <p:spPr bwMode="auto">
            <a:xfrm>
              <a:off x="6572999" y="210883"/>
              <a:ext cx="250367" cy="164071"/>
            </a:xfrm>
            <a:prstGeom prst="rect">
              <a:avLst/>
            </a:prstGeom>
          </p:spPr>
        </p:pic>
        <p:pic>
          <p:nvPicPr>
            <p:cNvPr id="11" name="object 14"/>
            <p:cNvPicPr/>
            <p:nvPr/>
          </p:nvPicPr>
          <p:blipFill>
            <a:blip r:embed="rId7"/>
            <a:stretch/>
          </p:blipFill>
          <p:spPr bwMode="auto">
            <a:xfrm>
              <a:off x="6632943" y="255841"/>
              <a:ext cx="157175" cy="92225"/>
            </a:xfrm>
            <a:prstGeom prst="rect">
              <a:avLst/>
            </a:prstGeom>
          </p:spPr>
        </p:pic>
        <p:pic>
          <p:nvPicPr>
            <p:cNvPr id="12" name="object 16"/>
            <p:cNvPicPr/>
            <p:nvPr/>
          </p:nvPicPr>
          <p:blipFill>
            <a:blip r:embed="rId8"/>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sp>
        <p:nvSpPr>
          <p:cNvPr id="4"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video">
    <p:spTree>
      <p:nvGrpSpPr>
        <p:cNvPr id="1" name=""/>
        <p:cNvGrpSpPr/>
        <p:nvPr/>
      </p:nvGrpSpPr>
      <p:grpSpPr bwMode="auto">
        <a:xfrm>
          <a:off x="0" y="0"/>
          <a:ext cx="0" cy="0"/>
          <a:chOff x="0" y="0"/>
          <a:chExt cx="0" cy="0"/>
        </a:xfrm>
      </p:grpSpPr>
      <p:pic>
        <p:nvPicPr>
          <p:cNvPr id="6" name="Image 5"/>
          <p:cNvPicPr>
            <a:picLocks noGrp="1" noRot="1" noChangeAspect="1" noMove="1" noResize="1" noEditPoints="1" noAdjustHandles="1" noChangeArrowheads="1" noChangeShapeType="1" noCrop="1"/>
          </p:cNvPicPr>
          <p:nvPr userDrawn="1"/>
        </p:nvPicPr>
        <p:blipFill>
          <a:blip r:embed="rId3"/>
          <a:stretch/>
        </p:blipFill>
        <p:spPr bwMode="auto">
          <a:xfrm>
            <a:off x="0" y="0"/>
            <a:ext cx="9144000" cy="762000"/>
          </a:xfrm>
          <a:prstGeom prst="rect">
            <a:avLst/>
          </a:prstGeom>
        </p:spPr>
      </p:pic>
      <p:pic>
        <p:nvPicPr>
          <p:cNvPr id="14" name="object 19"/>
          <p:cNvPicPr/>
          <p:nvPr userDrawn="1"/>
        </p:nvPicPr>
        <p:blipFill>
          <a:blip r:embed="rId4"/>
          <a:stretch/>
        </p:blipFill>
        <p:spPr bwMode="auto">
          <a:xfrm>
            <a:off x="7770024" y="4686998"/>
            <a:ext cx="842992" cy="218708"/>
          </a:xfrm>
          <a:prstGeom prst="rect">
            <a:avLst/>
          </a:prstGeom>
        </p:spPr>
      </p:pic>
      <p:sp>
        <p:nvSpPr>
          <p:cNvPr id="2" name="Title 1"/>
          <p:cNvSpPr>
            <a:spLocks noGrp="1"/>
          </p:cNvSpPr>
          <p:nvPr>
            <p:ph type="title"/>
          </p:nvPr>
        </p:nvSpPr>
        <p:spPr bwMode="auto">
          <a:xfrm>
            <a:off x="540000" y="0"/>
            <a:ext cx="5912804" cy="742013"/>
          </a:xfrm>
        </p:spPr>
        <p:txBody>
          <a:bodyPr anchor="ctr">
            <a:normAutofit/>
          </a:bodyPr>
          <a:lstStyle>
            <a:lvl1pPr>
              <a:defRPr sz="2000">
                <a:solidFill>
                  <a:schemeClr val="bg1"/>
                </a:solidFill>
              </a:defRPr>
            </a:lvl1pPr>
          </a:lstStyle>
          <a:p>
            <a:pPr>
              <a:defRPr/>
            </a:pPr>
            <a:r>
              <a:rPr lang="fr-FR"/>
              <a:t>Modifiez le style du titre</a:t>
            </a:r>
            <a:endParaRPr lang="en-US"/>
          </a:p>
        </p:txBody>
      </p:sp>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5"/>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6"/>
            <a:stretch/>
          </p:blipFill>
          <p:spPr bwMode="auto">
            <a:xfrm>
              <a:off x="6572999" y="210883"/>
              <a:ext cx="250367" cy="164071"/>
            </a:xfrm>
            <a:prstGeom prst="rect">
              <a:avLst/>
            </a:prstGeom>
          </p:spPr>
        </p:pic>
        <p:pic>
          <p:nvPicPr>
            <p:cNvPr id="11" name="object 14"/>
            <p:cNvPicPr/>
            <p:nvPr/>
          </p:nvPicPr>
          <p:blipFill>
            <a:blip r:embed="rId7"/>
            <a:stretch/>
          </p:blipFill>
          <p:spPr bwMode="auto">
            <a:xfrm>
              <a:off x="6632943" y="255841"/>
              <a:ext cx="157175" cy="92225"/>
            </a:xfrm>
            <a:prstGeom prst="rect">
              <a:avLst/>
            </a:prstGeom>
          </p:spPr>
        </p:pic>
        <p:pic>
          <p:nvPicPr>
            <p:cNvPr id="12" name="object 16"/>
            <p:cNvPicPr/>
            <p:nvPr/>
          </p:nvPicPr>
          <p:blipFill>
            <a:blip r:embed="rId8"/>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sp>
        <p:nvSpPr>
          <p:cNvPr id="3" name="Rectangle : coins arrondis 2"/>
          <p:cNvSpPr/>
          <p:nvPr userDrawn="1"/>
        </p:nvSpPr>
        <p:spPr bwMode="auto">
          <a:xfrm>
            <a:off x="1089760" y="1021837"/>
            <a:ext cx="6629400" cy="3429000"/>
          </a:xfrm>
          <a:prstGeom prst="roundRect">
            <a:avLst>
              <a:gd name="adj" fmla="val 3334"/>
            </a:avLst>
          </a:prstGeom>
          <a:solidFill>
            <a:schemeClr val="tx1"/>
          </a:solidFill>
          <a:ln>
            <a:noFill/>
          </a:ln>
          <a:effectLst>
            <a:reflection blurRad="6350" stA="21000" endPos="5000" dir="21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a:t>
            </a:r>
            <a:endParaRPr/>
          </a:p>
        </p:txBody>
      </p:sp>
      <p:sp>
        <p:nvSpPr>
          <p:cNvPr id="7"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objectifs">
    <p:spTree>
      <p:nvGrpSpPr>
        <p:cNvPr id="1" name=""/>
        <p:cNvGrpSpPr/>
        <p:nvPr/>
      </p:nvGrpSpPr>
      <p:grpSpPr bwMode="auto">
        <a:xfrm>
          <a:off x="0" y="0"/>
          <a:ext cx="0" cy="0"/>
          <a:chOff x="0" y="0"/>
          <a:chExt cx="0" cy="0"/>
        </a:xfrm>
      </p:grpSpPr>
      <p:pic>
        <p:nvPicPr>
          <p:cNvPr id="6" name="Image 5"/>
          <p:cNvPicPr>
            <a:picLocks noGrp="1" noRot="1" noChangeAspect="1" noMove="1" noResize="1" noEditPoints="1" noAdjustHandles="1" noChangeArrowheads="1" noChangeShapeType="1" noCrop="1"/>
          </p:cNvPicPr>
          <p:nvPr userDrawn="1"/>
        </p:nvPicPr>
        <p:blipFill>
          <a:blip r:embed="rId2"/>
          <a:stretch/>
        </p:blipFill>
        <p:spPr bwMode="auto">
          <a:xfrm>
            <a:off x="0" y="0"/>
            <a:ext cx="9144000" cy="762000"/>
          </a:xfrm>
          <a:prstGeom prst="rect">
            <a:avLst/>
          </a:prstGeom>
        </p:spPr>
      </p:pic>
      <p:pic>
        <p:nvPicPr>
          <p:cNvPr id="14" name="object 19"/>
          <p:cNvPicPr/>
          <p:nvPr userDrawn="1"/>
        </p:nvPicPr>
        <p:blipFill>
          <a:blip r:embed="rId3"/>
          <a:stretch/>
        </p:blipFill>
        <p:spPr bwMode="auto">
          <a:xfrm>
            <a:off x="7770024" y="4686998"/>
            <a:ext cx="842992" cy="218708"/>
          </a:xfrm>
          <a:prstGeom prst="rect">
            <a:avLst/>
          </a:prstGeom>
        </p:spPr>
      </p:pic>
      <p:grpSp>
        <p:nvGrpSpPr>
          <p:cNvPr id="15" name="object 2"/>
          <p:cNvGrpSpPr/>
          <p:nvPr userDrawn="1"/>
        </p:nvGrpSpPr>
        <p:grpSpPr bwMode="auto">
          <a:xfrm>
            <a:off x="6750000" y="324000"/>
            <a:ext cx="300990" cy="300990"/>
            <a:chOff x="6755003" y="325548"/>
            <a:chExt cx="300990" cy="300990"/>
          </a:xfrm>
        </p:grpSpPr>
        <p:sp>
          <p:nvSpPr>
            <p:cNvPr id="16" name="object 6"/>
            <p:cNvSpPr/>
            <p:nvPr/>
          </p:nvSpPr>
          <p:spPr bwMode="auto">
            <a:xfrm>
              <a:off x="6755003" y="325548"/>
              <a:ext cx="300990" cy="300990"/>
            </a:xfrm>
            <a:custGeom>
              <a:avLst/>
              <a:gdLst/>
              <a:ahLst/>
              <a:cxnLst/>
              <a:rect l="l" t="t" r="r" b="b"/>
              <a:pathLst>
                <a:path w="300990" h="300990" extrusionOk="0">
                  <a:moveTo>
                    <a:pt x="150368" y="0"/>
                  </a:moveTo>
                  <a:lnTo>
                    <a:pt x="102840" y="7666"/>
                  </a:lnTo>
                  <a:lnTo>
                    <a:pt x="61562" y="29013"/>
                  </a:lnTo>
                  <a:lnTo>
                    <a:pt x="29012" y="61565"/>
                  </a:lnTo>
                  <a:lnTo>
                    <a:pt x="7665" y="102846"/>
                  </a:lnTo>
                  <a:lnTo>
                    <a:pt x="0" y="150380"/>
                  </a:lnTo>
                  <a:lnTo>
                    <a:pt x="7665" y="197908"/>
                  </a:lnTo>
                  <a:lnTo>
                    <a:pt x="29012" y="239185"/>
                  </a:lnTo>
                  <a:lnTo>
                    <a:pt x="61562" y="271736"/>
                  </a:lnTo>
                  <a:lnTo>
                    <a:pt x="102840" y="293082"/>
                  </a:lnTo>
                  <a:lnTo>
                    <a:pt x="150368" y="300748"/>
                  </a:lnTo>
                  <a:lnTo>
                    <a:pt x="197895" y="293082"/>
                  </a:lnTo>
                  <a:lnTo>
                    <a:pt x="239173" y="271736"/>
                  </a:lnTo>
                  <a:lnTo>
                    <a:pt x="271723" y="239185"/>
                  </a:lnTo>
                  <a:lnTo>
                    <a:pt x="293070" y="197908"/>
                  </a:lnTo>
                  <a:lnTo>
                    <a:pt x="300736" y="150380"/>
                  </a:lnTo>
                  <a:lnTo>
                    <a:pt x="293070" y="102846"/>
                  </a:lnTo>
                  <a:lnTo>
                    <a:pt x="271723" y="61565"/>
                  </a:lnTo>
                  <a:lnTo>
                    <a:pt x="239173" y="29013"/>
                  </a:lnTo>
                  <a:lnTo>
                    <a:pt x="197895" y="7666"/>
                  </a:lnTo>
                  <a:lnTo>
                    <a:pt x="150368" y="0"/>
                  </a:lnTo>
                  <a:close/>
                </a:path>
              </a:pathLst>
            </a:custGeom>
            <a:solidFill>
              <a:srgbClr val="E5DCF7"/>
            </a:solidFill>
          </p:spPr>
          <p:txBody>
            <a:bodyPr wrap="square" lIns="0" tIns="0" rIns="0" bIns="0" rtlCol="0"/>
            <a:lstStyle/>
            <a:p>
              <a:pPr>
                <a:defRPr/>
              </a:pPr>
              <a:endParaRPr/>
            </a:p>
          </p:txBody>
        </p:sp>
        <p:pic>
          <p:nvPicPr>
            <p:cNvPr id="17" name="object 7"/>
            <p:cNvPicPr/>
            <p:nvPr/>
          </p:nvPicPr>
          <p:blipFill>
            <a:blip r:embed="rId4"/>
            <a:stretch/>
          </p:blipFill>
          <p:spPr bwMode="auto">
            <a:xfrm>
              <a:off x="6812995" y="376142"/>
              <a:ext cx="162869" cy="181606"/>
            </a:xfrm>
            <a:prstGeom prst="rect">
              <a:avLst/>
            </a:prstGeom>
          </p:spPr>
        </p:pic>
      </p:grpSp>
      <p:grpSp>
        <p:nvGrpSpPr>
          <p:cNvPr id="8" name="object 9"/>
          <p:cNvGrpSpPr/>
          <p:nvPr userDrawn="1"/>
        </p:nvGrpSpPr>
        <p:grpSpPr bwMode="auto">
          <a:xfrm>
            <a:off x="540000" y="105018"/>
            <a:ext cx="8064500" cy="4479396"/>
            <a:chOff x="540000" y="125005"/>
            <a:chExt cx="8064500" cy="4479396"/>
          </a:xfrm>
        </p:grpSpPr>
        <p:sp>
          <p:nvSpPr>
            <p:cNvPr id="9" name="object 12"/>
            <p:cNvSpPr/>
            <p:nvPr/>
          </p:nvSpPr>
          <p:spPr bwMode="auto">
            <a:xfrm>
              <a:off x="6537600" y="125005"/>
              <a:ext cx="321310" cy="321310"/>
            </a:xfrm>
            <a:custGeom>
              <a:avLst/>
              <a:gdLst/>
              <a:ahLst/>
              <a:cxnLst/>
              <a:rect l="l" t="t" r="r" b="b"/>
              <a:pathLst>
                <a:path w="321309" h="321309" extrusionOk="0">
                  <a:moveTo>
                    <a:pt x="160578" y="0"/>
                  </a:moveTo>
                  <a:lnTo>
                    <a:pt x="109823" y="8187"/>
                  </a:lnTo>
                  <a:lnTo>
                    <a:pt x="65743" y="30987"/>
                  </a:lnTo>
                  <a:lnTo>
                    <a:pt x="30982" y="65751"/>
                  </a:lnTo>
                  <a:lnTo>
                    <a:pt x="8186" y="109835"/>
                  </a:lnTo>
                  <a:lnTo>
                    <a:pt x="0" y="160591"/>
                  </a:lnTo>
                  <a:lnTo>
                    <a:pt x="8186" y="211347"/>
                  </a:lnTo>
                  <a:lnTo>
                    <a:pt x="30982" y="255431"/>
                  </a:lnTo>
                  <a:lnTo>
                    <a:pt x="65743" y="290195"/>
                  </a:lnTo>
                  <a:lnTo>
                    <a:pt x="109823" y="312995"/>
                  </a:lnTo>
                  <a:lnTo>
                    <a:pt x="160578" y="321182"/>
                  </a:lnTo>
                  <a:lnTo>
                    <a:pt x="211339" y="312995"/>
                  </a:lnTo>
                  <a:lnTo>
                    <a:pt x="255424" y="290195"/>
                  </a:lnTo>
                  <a:lnTo>
                    <a:pt x="290186" y="255431"/>
                  </a:lnTo>
                  <a:lnTo>
                    <a:pt x="312983" y="211347"/>
                  </a:lnTo>
                  <a:lnTo>
                    <a:pt x="321170" y="160591"/>
                  </a:lnTo>
                  <a:lnTo>
                    <a:pt x="312983" y="109835"/>
                  </a:lnTo>
                  <a:lnTo>
                    <a:pt x="290186" y="65751"/>
                  </a:lnTo>
                  <a:lnTo>
                    <a:pt x="255424" y="30987"/>
                  </a:lnTo>
                  <a:lnTo>
                    <a:pt x="211339" y="8187"/>
                  </a:lnTo>
                  <a:lnTo>
                    <a:pt x="160578" y="0"/>
                  </a:lnTo>
                  <a:close/>
                </a:path>
              </a:pathLst>
            </a:custGeom>
            <a:solidFill>
              <a:srgbClr val="7D52D7"/>
            </a:solidFill>
          </p:spPr>
          <p:txBody>
            <a:bodyPr wrap="square" lIns="0" tIns="0" rIns="0" bIns="0" rtlCol="0"/>
            <a:lstStyle/>
            <a:p>
              <a:pPr>
                <a:defRPr/>
              </a:pPr>
              <a:endParaRPr/>
            </a:p>
          </p:txBody>
        </p:sp>
        <p:pic>
          <p:nvPicPr>
            <p:cNvPr id="10" name="object 13"/>
            <p:cNvPicPr/>
            <p:nvPr/>
          </p:nvPicPr>
          <p:blipFill>
            <a:blip r:embed="rId5"/>
            <a:stretch/>
          </p:blipFill>
          <p:spPr bwMode="auto">
            <a:xfrm>
              <a:off x="6572999" y="210883"/>
              <a:ext cx="250367" cy="164071"/>
            </a:xfrm>
            <a:prstGeom prst="rect">
              <a:avLst/>
            </a:prstGeom>
          </p:spPr>
        </p:pic>
        <p:pic>
          <p:nvPicPr>
            <p:cNvPr id="11" name="object 14"/>
            <p:cNvPicPr/>
            <p:nvPr/>
          </p:nvPicPr>
          <p:blipFill>
            <a:blip r:embed="rId6"/>
            <a:stretch/>
          </p:blipFill>
          <p:spPr bwMode="auto">
            <a:xfrm>
              <a:off x="6632943" y="255841"/>
              <a:ext cx="157175" cy="92225"/>
            </a:xfrm>
            <a:prstGeom prst="rect">
              <a:avLst/>
            </a:prstGeom>
          </p:spPr>
        </p:pic>
        <p:pic>
          <p:nvPicPr>
            <p:cNvPr id="12" name="object 16"/>
            <p:cNvPicPr/>
            <p:nvPr/>
          </p:nvPicPr>
          <p:blipFill>
            <a:blip r:embed="rId7"/>
            <a:stretch/>
          </p:blipFill>
          <p:spPr bwMode="auto">
            <a:xfrm>
              <a:off x="6597658" y="234085"/>
              <a:ext cx="217999" cy="112035"/>
            </a:xfrm>
            <a:prstGeom prst="rect">
              <a:avLst/>
            </a:prstGeom>
          </p:spPr>
        </p:pic>
        <p:sp>
          <p:nvSpPr>
            <p:cNvPr id="13" name="object 17"/>
            <p:cNvSpPr/>
            <p:nvPr/>
          </p:nvSpPr>
          <p:spPr bwMode="auto">
            <a:xfrm>
              <a:off x="540000" y="4604401"/>
              <a:ext cx="8064500" cy="0"/>
            </a:xfrm>
            <a:custGeom>
              <a:avLst/>
              <a:gdLst/>
              <a:ahLst/>
              <a:cxnLst/>
              <a:rect l="l" t="t" r="r" b="b"/>
              <a:pathLst>
                <a:path w="8064500" extrusionOk="0">
                  <a:moveTo>
                    <a:pt x="0" y="0"/>
                  </a:moveTo>
                  <a:lnTo>
                    <a:pt x="8064004" y="0"/>
                  </a:lnTo>
                </a:path>
              </a:pathLst>
            </a:custGeom>
            <a:grpFill/>
            <a:ln w="12700">
              <a:solidFill>
                <a:srgbClr val="3D1C79"/>
              </a:solidFill>
            </a:ln>
          </p:spPr>
          <p:txBody>
            <a:bodyPr wrap="square" lIns="0" tIns="0" rIns="0" bIns="0" rtlCol="0"/>
            <a:lstStyle/>
            <a:p>
              <a:pPr>
                <a:defRPr/>
              </a:pPr>
              <a:endParaRPr/>
            </a:p>
          </p:txBody>
        </p:sp>
      </p:grpSp>
      <p:pic>
        <p:nvPicPr>
          <p:cNvPr id="3" name="Graphique 2" descr="Cible contour"/>
          <p:cNvPicPr>
            <a:picLocks noChangeAspect="1"/>
          </p:cNvPicPr>
          <p:nvPr userDrawn="1"/>
        </p:nvPicPr>
        <p:blipFill>
          <a:blip r:embed="rId8"/>
          <a:stretch/>
        </p:blipFill>
        <p:spPr bwMode="auto">
          <a:xfrm>
            <a:off x="7657718" y="3619394"/>
            <a:ext cx="1067604" cy="1067604"/>
          </a:xfrm>
          <a:prstGeom prst="rect">
            <a:avLst/>
          </a:prstGeom>
        </p:spPr>
      </p:pic>
      <p:sp>
        <p:nvSpPr>
          <p:cNvPr id="4" name="Title 1"/>
          <p:cNvSpPr>
            <a:spLocks noGrp="1"/>
          </p:cNvSpPr>
          <p:nvPr>
            <p:ph type="title" hasCustomPrompt="1"/>
          </p:nvPr>
        </p:nvSpPr>
        <p:spPr bwMode="auto">
          <a:xfrm>
            <a:off x="540000" y="0"/>
            <a:ext cx="5912804" cy="742013"/>
          </a:xfrm>
        </p:spPr>
        <p:txBody>
          <a:bodyPr anchor="ctr">
            <a:normAutofit/>
          </a:bodyPr>
          <a:lstStyle>
            <a:lvl1pPr>
              <a:defRPr sz="2000">
                <a:solidFill>
                  <a:schemeClr val="bg1"/>
                </a:solidFill>
              </a:defRPr>
            </a:lvl1pPr>
          </a:lstStyle>
          <a:p>
            <a:pPr>
              <a:defRPr/>
            </a:pPr>
            <a:r>
              <a:rPr lang="fr-FR"/>
              <a:t>Objectifs</a:t>
            </a:r>
            <a:endParaRPr lang="en-US"/>
          </a:p>
        </p:txBody>
      </p:sp>
      <p:sp>
        <p:nvSpPr>
          <p:cNvPr id="5" name="Slide Number Placeholder 4"/>
          <p:cNvSpPr>
            <a:spLocks noGrp="1"/>
          </p:cNvSpPr>
          <p:nvPr>
            <p:ph type="sldNum" sz="quarter" idx="12"/>
          </p:nvPr>
        </p:nvSpPr>
        <p:spPr bwMode="auto">
          <a:xfrm>
            <a:off x="539999" y="4659430"/>
            <a:ext cx="4211043" cy="273844"/>
          </a:xfrm>
        </p:spPr>
        <p:txBody>
          <a:bodyPr/>
          <a:lstStyle>
            <a:lvl1pPr algn="l">
              <a:defRPr sz="1400" b="1">
                <a:solidFill>
                  <a:schemeClr val="bg2"/>
                </a:solidFill>
              </a:defRPr>
            </a:lvl1pPr>
          </a:lstStyle>
          <a:p>
            <a:pPr>
              <a:defRPr/>
            </a:pPr>
            <a:fld id="{C1E48367-6F54-424E-8344-F1406F2B8E02}" type="slidenum">
              <a:rPr lang="fr-FR"/>
              <a:t>‹N°›</a:t>
            </a:fld>
            <a:r>
              <a:rPr lang="fr-FR"/>
              <a:t> | Bienvenue</a:t>
            </a:r>
            <a:endParaRPr/>
          </a:p>
        </p:txBody>
      </p:sp>
      <p:sp>
        <p:nvSpPr>
          <p:cNvPr id="2" name="object 18"/>
          <p:cNvSpPr txBox="1"/>
          <p:nvPr userDrawn="1"/>
        </p:nvSpPr>
        <p:spPr bwMode="auto">
          <a:xfrm>
            <a:off x="7118283" y="212762"/>
            <a:ext cx="1902701" cy="382156"/>
          </a:xfrm>
          <a:prstGeom prst="rect">
            <a:avLst/>
          </a:prstGeom>
        </p:spPr>
        <p:txBody>
          <a:bodyPr vert="horz" wrap="square" lIns="0" tIns="12700" rIns="0" bIns="0" rtlCol="0">
            <a:spAutoFit/>
          </a:bodyPr>
          <a:lstStyle/>
          <a:p>
            <a:pPr marL="12700">
              <a:lnSpc>
                <a:spcPct val="100000"/>
              </a:lnSpc>
              <a:spcBef>
                <a:spcPts val="100"/>
              </a:spcBef>
              <a:defRPr/>
            </a:pPr>
            <a:r>
              <a:rPr lang="fr-FR" sz="1200">
                <a:solidFill>
                  <a:srgbClr val="FFFFFF"/>
                </a:solidFill>
                <a:latin typeface="+mn-lt"/>
                <a:cs typeface="Calibri"/>
              </a:rPr>
              <a:t>L’Agefiph et son offre de services et d’aides financières</a:t>
            </a:r>
            <a:endParaRPr sz="1200">
              <a:latin typeface="+mn-lt"/>
              <a:cs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273844"/>
            <a:ext cx="7886700" cy="994172"/>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3" name="Text Placeholder 2"/>
          <p:cNvSpPr>
            <a:spLocks noGrp="1"/>
          </p:cNvSpPr>
          <p:nvPr>
            <p:ph type="body" idx="1"/>
          </p:nvPr>
        </p:nvSpPr>
        <p:spPr bwMode="auto">
          <a:xfrm>
            <a:off x="628650" y="1369218"/>
            <a:ext cx="7886700" cy="3263504"/>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2"/>
          </p:nvPr>
        </p:nvSpPr>
        <p:spPr bwMode="auto">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r-FR"/>
          </a:p>
        </p:txBody>
      </p:sp>
      <p:sp>
        <p:nvSpPr>
          <p:cNvPr id="5" name="Footer Placeholder 4"/>
          <p:cNvSpPr>
            <a:spLocks noGrp="1"/>
          </p:cNvSpPr>
          <p:nvPr>
            <p:ph type="ftr" sz="quarter" idx="3"/>
          </p:nvPr>
        </p:nvSpPr>
        <p:spPr bwMode="auto">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bwMode="auto">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1E48367-6F54-424E-8344-F1406F2B8E02}"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3" r:id="rId24"/>
    <p:sldLayoutId id="2147483678" r:id="rId25"/>
    <p:sldLayoutId id="2147483689" r:id="rId26"/>
    <p:sldLayoutId id="2147483692" r:id="rId27"/>
    <p:sldLayoutId id="2147483693" r:id="rId28"/>
    <p:sldLayoutId id="2147483694" r:id="rId29"/>
  </p:sldLayoutIdLst>
  <p:hf hdr="0" ftr="0" dt="0"/>
  <p:txStyles>
    <p:titleStyle>
      <a:lvl1pPr algn="l" defTabSz="685800">
        <a:lnSpc>
          <a:spcPct val="90000"/>
        </a:lnSpc>
        <a:spcBef>
          <a:spcPts val="0"/>
        </a:spcBef>
        <a:buNone/>
        <a:defRPr sz="32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000">
          <a:solidFill>
            <a:schemeClr val="tx1"/>
          </a:solidFill>
          <a:latin typeface="+mn-lt"/>
          <a:ea typeface="+mn-ea"/>
          <a:cs typeface="+mn-cs"/>
        </a:defRPr>
      </a:lvl1pPr>
      <a:lvl2pPr marL="514350" indent="-171450" algn="l" defTabSz="685800">
        <a:lnSpc>
          <a:spcPct val="90000"/>
        </a:lnSpc>
        <a:spcBef>
          <a:spcPts val="375"/>
        </a:spcBef>
        <a:buFont typeface="Arial"/>
        <a:buChar char="•"/>
        <a:defRPr sz="2000">
          <a:solidFill>
            <a:schemeClr val="tx1"/>
          </a:solidFill>
          <a:latin typeface="+mn-lt"/>
          <a:ea typeface="+mn-ea"/>
          <a:cs typeface="+mn-cs"/>
        </a:defRPr>
      </a:lvl2pPr>
      <a:lvl3pPr marL="857250" indent="-171450" algn="l" defTabSz="685800">
        <a:lnSpc>
          <a:spcPct val="90000"/>
        </a:lnSpc>
        <a:spcBef>
          <a:spcPts val="375"/>
        </a:spcBef>
        <a:buFont typeface="Arial"/>
        <a:buChar char="•"/>
        <a:defRPr sz="2000">
          <a:solidFill>
            <a:schemeClr val="tx1"/>
          </a:solidFill>
          <a:latin typeface="+mn-lt"/>
          <a:ea typeface="+mn-ea"/>
          <a:cs typeface="+mn-cs"/>
        </a:defRPr>
      </a:lvl3pPr>
      <a:lvl4pPr marL="1200150" indent="-171450" algn="l" defTabSz="685800">
        <a:lnSpc>
          <a:spcPct val="90000"/>
        </a:lnSpc>
        <a:spcBef>
          <a:spcPts val="375"/>
        </a:spcBef>
        <a:buFont typeface="Arial"/>
        <a:buChar char="•"/>
        <a:defRPr sz="2000">
          <a:solidFill>
            <a:schemeClr val="tx1"/>
          </a:solidFill>
          <a:latin typeface="+mn-lt"/>
          <a:ea typeface="+mn-ea"/>
          <a:cs typeface="+mn-cs"/>
        </a:defRPr>
      </a:lvl4pPr>
      <a:lvl5pPr marL="1543050" indent="-171450" algn="l" defTabSz="685800">
        <a:lnSpc>
          <a:spcPct val="90000"/>
        </a:lnSpc>
        <a:spcBef>
          <a:spcPts val="375"/>
        </a:spcBef>
        <a:buFont typeface="Arial"/>
        <a:buChar char="•"/>
        <a:defRPr sz="20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0DAB040-28DA-4E8B-A209-A2DB669CB957}"/>
              </a:ext>
            </a:extLst>
          </p:cNvPr>
          <p:cNvSpPr>
            <a:spLocks noGrp="1"/>
          </p:cNvSpPr>
          <p:nvPr>
            <p:ph type="title"/>
          </p:nvPr>
        </p:nvSpPr>
        <p:spPr>
          <a:xfrm>
            <a:off x="1712392" y="326598"/>
            <a:ext cx="6984000" cy="528412"/>
          </a:xfrm>
          <a:prstGeom prst="rect">
            <a:avLst/>
          </a:prstGeom>
        </p:spPr>
        <p:txBody>
          <a:bodyPr vert="horz" lIns="91440" tIns="36000" rIns="91440" bIns="36000" rtlCol="0" anchor="ctr">
            <a:noAutofit/>
          </a:bodyPr>
          <a:lstStyle/>
          <a:p>
            <a:r>
              <a:rPr lang="fr-FR" dirty="0"/>
              <a:t>Titre de la partie</a:t>
            </a:r>
            <a:br>
              <a:rPr lang="fr-FR" dirty="0"/>
            </a:br>
            <a:r>
              <a:rPr lang="fr-FR" dirty="0"/>
              <a:t>sur 2 lignes</a:t>
            </a:r>
          </a:p>
        </p:txBody>
      </p:sp>
      <p:sp>
        <p:nvSpPr>
          <p:cNvPr id="3" name="Espace réservé du texte 2">
            <a:extLst>
              <a:ext uri="{FF2B5EF4-FFF2-40B4-BE49-F238E27FC236}">
                <a16:creationId xmlns:a16="http://schemas.microsoft.com/office/drawing/2014/main" id="{14A5F03B-8EFD-4EEA-A4DB-23F2766C7313}"/>
              </a:ext>
            </a:extLst>
          </p:cNvPr>
          <p:cNvSpPr>
            <a:spLocks noGrp="1"/>
          </p:cNvSpPr>
          <p:nvPr>
            <p:ph type="body" idx="1"/>
          </p:nvPr>
        </p:nvSpPr>
        <p:spPr>
          <a:xfrm>
            <a:off x="1712392" y="1369219"/>
            <a:ext cx="6984000" cy="3263504"/>
          </a:xfrm>
          <a:prstGeom prst="rect">
            <a:avLst/>
          </a:prstGeom>
        </p:spPr>
        <p:txBody>
          <a:bodyPr vert="horz" lIns="91440" tIns="45720" rIns="91440" bIns="45720" rtlCol="0">
            <a:no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BECF6CDA-08E9-48AC-8993-CA2275E74B60}"/>
              </a:ext>
            </a:extLst>
          </p:cNvPr>
          <p:cNvSpPr>
            <a:spLocks noGrp="1"/>
          </p:cNvSpPr>
          <p:nvPr>
            <p:ph type="sldNum" sz="quarter" idx="4"/>
          </p:nvPr>
        </p:nvSpPr>
        <p:spPr>
          <a:xfrm>
            <a:off x="6808824" y="4805244"/>
            <a:ext cx="2057400" cy="270000"/>
          </a:xfrm>
          <a:prstGeom prst="rect">
            <a:avLst/>
          </a:prstGeom>
        </p:spPr>
        <p:txBody>
          <a:bodyPr vert="horz" lIns="91440" tIns="45720" rIns="91440" bIns="45720" rtlCol="0" anchor="ctr">
            <a:noAutofit/>
          </a:bodyPr>
          <a:lstStyle>
            <a:lvl1pPr algn="r">
              <a:lnSpc>
                <a:spcPct val="100000"/>
              </a:lnSpc>
              <a:spcBef>
                <a:spcPts val="0"/>
              </a:spcBef>
              <a:defRPr sz="750">
                <a:solidFill>
                  <a:schemeClr val="tx1"/>
                </a:solidFill>
              </a:defRPr>
            </a:lvl1pPr>
          </a:lstStyle>
          <a:p>
            <a:fld id="{CAD88D1B-CF5F-403D-AB18-4344A17FAE8C}" type="slidenum">
              <a:rPr lang="fr-FR" smtClean="0"/>
              <a:pPr/>
              <a:t>‹N°›</a:t>
            </a:fld>
            <a:endParaRPr lang="fr-FR" dirty="0"/>
          </a:p>
        </p:txBody>
      </p:sp>
      <p:cxnSp>
        <p:nvCxnSpPr>
          <p:cNvPr id="13" name="Connecteur droit 12">
            <a:extLst>
              <a:ext uri="{FF2B5EF4-FFF2-40B4-BE49-F238E27FC236}">
                <a16:creationId xmlns:a16="http://schemas.microsoft.com/office/drawing/2014/main" id="{4D2F420D-5608-4111-BB6A-EFDEAC07E543}"/>
              </a:ext>
            </a:extLst>
          </p:cNvPr>
          <p:cNvCxnSpPr/>
          <p:nvPr userDrawn="1"/>
        </p:nvCxnSpPr>
        <p:spPr>
          <a:xfrm>
            <a:off x="333912" y="4733282"/>
            <a:ext cx="8460000" cy="0"/>
          </a:xfrm>
          <a:prstGeom prst="line">
            <a:avLst/>
          </a:prstGeom>
          <a:ln w="22225"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2" name="Graphique 7">
            <a:extLst>
              <a:ext uri="{FF2B5EF4-FFF2-40B4-BE49-F238E27FC236}">
                <a16:creationId xmlns:a16="http://schemas.microsoft.com/office/drawing/2014/main" id="{B2BDCB27-C66F-4320-9133-35C7896A4BD6}"/>
              </a:ext>
            </a:extLst>
          </p:cNvPr>
          <p:cNvGrpSpPr/>
          <p:nvPr userDrawn="1"/>
        </p:nvGrpSpPr>
        <p:grpSpPr>
          <a:xfrm>
            <a:off x="304137" y="4831096"/>
            <a:ext cx="899824" cy="210740"/>
            <a:chOff x="304136" y="6441461"/>
            <a:chExt cx="899824" cy="280986"/>
          </a:xfrm>
        </p:grpSpPr>
        <p:sp>
          <p:nvSpPr>
            <p:cNvPr id="23" name="Forme libre : forme 22">
              <a:extLst>
                <a:ext uri="{FF2B5EF4-FFF2-40B4-BE49-F238E27FC236}">
                  <a16:creationId xmlns:a16="http://schemas.microsoft.com/office/drawing/2014/main" id="{FEA0D256-FA65-4512-AA15-CC70E254BF3D}"/>
                </a:ext>
              </a:extLst>
            </p:cNvPr>
            <p:cNvSpPr/>
            <p:nvPr/>
          </p:nvSpPr>
          <p:spPr>
            <a:xfrm>
              <a:off x="927423" y="6498026"/>
              <a:ext cx="23415" cy="23416"/>
            </a:xfrm>
            <a:custGeom>
              <a:avLst/>
              <a:gdLst>
                <a:gd name="connsiteX0" fmla="*/ 13347 w 23415"/>
                <a:gd name="connsiteY0" fmla="*/ 26694 h 23415"/>
                <a:gd name="connsiteX1" fmla="*/ 26493 w 23415"/>
                <a:gd name="connsiteY1" fmla="*/ 13347 h 23415"/>
                <a:gd name="connsiteX2" fmla="*/ 13347 w 23415"/>
                <a:gd name="connsiteY2" fmla="*/ 0 h 23415"/>
                <a:gd name="connsiteX3" fmla="*/ 0 w 23415"/>
                <a:gd name="connsiteY3" fmla="*/ 13347 h 23415"/>
                <a:gd name="connsiteX4" fmla="*/ 13347 w 23415"/>
                <a:gd name="connsiteY4" fmla="*/ 26694 h 2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5" h="23415">
                  <a:moveTo>
                    <a:pt x="13347" y="26694"/>
                  </a:moveTo>
                  <a:cubicBezTo>
                    <a:pt x="20673" y="26694"/>
                    <a:pt x="26493" y="20873"/>
                    <a:pt x="26493" y="13347"/>
                  </a:cubicBezTo>
                  <a:cubicBezTo>
                    <a:pt x="26493" y="5820"/>
                    <a:pt x="20673" y="0"/>
                    <a:pt x="13347" y="0"/>
                  </a:cubicBezTo>
                  <a:cubicBezTo>
                    <a:pt x="5820" y="0"/>
                    <a:pt x="0" y="5820"/>
                    <a:pt x="0" y="13347"/>
                  </a:cubicBezTo>
                  <a:cubicBezTo>
                    <a:pt x="0" y="20873"/>
                    <a:pt x="5820" y="26694"/>
                    <a:pt x="13347" y="26694"/>
                  </a:cubicBezTo>
                </a:path>
              </a:pathLst>
            </a:custGeom>
            <a:solidFill>
              <a:srgbClr val="EC6500"/>
            </a:solidFill>
            <a:ln w="3328" cap="flat">
              <a:noFill/>
              <a:prstDash val="solid"/>
              <a:miter/>
            </a:ln>
          </p:spPr>
          <p:txBody>
            <a:bodyPr rtlCol="0" anchor="ctr"/>
            <a:lstStyle/>
            <a:p>
              <a:endParaRPr lang="fr-FR" sz="1350"/>
            </a:p>
          </p:txBody>
        </p:sp>
        <p:sp>
          <p:nvSpPr>
            <p:cNvPr id="24" name="Forme libre : forme 23">
              <a:extLst>
                <a:ext uri="{FF2B5EF4-FFF2-40B4-BE49-F238E27FC236}">
                  <a16:creationId xmlns:a16="http://schemas.microsoft.com/office/drawing/2014/main" id="{BB95E6DB-6D5E-4760-9197-042F402F2A25}"/>
                </a:ext>
              </a:extLst>
            </p:cNvPr>
            <p:cNvSpPr/>
            <p:nvPr/>
          </p:nvSpPr>
          <p:spPr>
            <a:xfrm>
              <a:off x="577294" y="6496722"/>
              <a:ext cx="572007" cy="170599"/>
            </a:xfrm>
            <a:custGeom>
              <a:avLst/>
              <a:gdLst>
                <a:gd name="connsiteX0" fmla="*/ 136847 w 572007"/>
                <a:gd name="connsiteY0" fmla="*/ 172873 h 170598"/>
                <a:gd name="connsiteX1" fmla="*/ 105303 w 572007"/>
                <a:gd name="connsiteY1" fmla="*/ 166284 h 170598"/>
                <a:gd name="connsiteX2" fmla="*/ 103095 w 572007"/>
                <a:gd name="connsiteY2" fmla="*/ 165247 h 170598"/>
                <a:gd name="connsiteX3" fmla="*/ 108548 w 572007"/>
                <a:gd name="connsiteY3" fmla="*/ 146882 h 170598"/>
                <a:gd name="connsiteX4" fmla="*/ 111458 w 572007"/>
                <a:gd name="connsiteY4" fmla="*/ 148120 h 170598"/>
                <a:gd name="connsiteX5" fmla="*/ 138252 w 572007"/>
                <a:gd name="connsiteY5" fmla="*/ 154743 h 170598"/>
                <a:gd name="connsiteX6" fmla="*/ 156817 w 572007"/>
                <a:gd name="connsiteY6" fmla="*/ 124604 h 170598"/>
                <a:gd name="connsiteX7" fmla="*/ 156817 w 572007"/>
                <a:gd name="connsiteY7" fmla="*/ 122162 h 170598"/>
                <a:gd name="connsiteX8" fmla="*/ 132833 w 572007"/>
                <a:gd name="connsiteY8" fmla="*/ 134271 h 170598"/>
                <a:gd name="connsiteX9" fmla="*/ 97710 w 572007"/>
                <a:gd name="connsiteY9" fmla="*/ 91622 h 170598"/>
                <a:gd name="connsiteX10" fmla="*/ 150194 w 572007"/>
                <a:gd name="connsiteY10" fmla="*/ 40174 h 170598"/>
                <a:gd name="connsiteX11" fmla="*/ 173509 w 572007"/>
                <a:gd name="connsiteY11" fmla="*/ 42315 h 170598"/>
                <a:gd name="connsiteX12" fmla="*/ 175850 w 572007"/>
                <a:gd name="connsiteY12" fmla="*/ 42750 h 170598"/>
                <a:gd name="connsiteX13" fmla="*/ 175850 w 572007"/>
                <a:gd name="connsiteY13" fmla="*/ 125474 h 170598"/>
                <a:gd name="connsiteX14" fmla="*/ 136847 w 572007"/>
                <a:gd name="connsiteY14" fmla="*/ 172873 h 170598"/>
                <a:gd name="connsiteX15" fmla="*/ 419673 w 572007"/>
                <a:gd name="connsiteY15" fmla="*/ 171134 h 170598"/>
                <a:gd name="connsiteX16" fmla="*/ 399937 w 572007"/>
                <a:gd name="connsiteY16" fmla="*/ 171134 h 170598"/>
                <a:gd name="connsiteX17" fmla="*/ 399937 w 572007"/>
                <a:gd name="connsiteY17" fmla="*/ 41947 h 170598"/>
                <a:gd name="connsiteX18" fmla="*/ 418769 w 572007"/>
                <a:gd name="connsiteY18" fmla="*/ 41947 h 170598"/>
                <a:gd name="connsiteX19" fmla="*/ 418769 w 572007"/>
                <a:gd name="connsiteY19" fmla="*/ 53086 h 170598"/>
                <a:gd name="connsiteX20" fmla="*/ 445563 w 572007"/>
                <a:gd name="connsiteY20" fmla="*/ 40208 h 170598"/>
                <a:gd name="connsiteX21" fmla="*/ 479984 w 572007"/>
                <a:gd name="connsiteY21" fmla="*/ 82891 h 170598"/>
                <a:gd name="connsiteX22" fmla="*/ 429239 w 572007"/>
                <a:gd name="connsiteY22" fmla="*/ 134137 h 170598"/>
                <a:gd name="connsiteX23" fmla="*/ 419639 w 572007"/>
                <a:gd name="connsiteY23" fmla="*/ 133468 h 170598"/>
                <a:gd name="connsiteX24" fmla="*/ 419639 w 572007"/>
                <a:gd name="connsiteY24" fmla="*/ 171134 h 170598"/>
                <a:gd name="connsiteX25" fmla="*/ 238236 w 572007"/>
                <a:gd name="connsiteY25" fmla="*/ 134271 h 170598"/>
                <a:gd name="connsiteX26" fmla="*/ 195754 w 572007"/>
                <a:gd name="connsiteY26" fmla="*/ 89681 h 170598"/>
                <a:gd name="connsiteX27" fmla="*/ 238604 w 572007"/>
                <a:gd name="connsiteY27" fmla="*/ 40174 h 170598"/>
                <a:gd name="connsiteX28" fmla="*/ 270583 w 572007"/>
                <a:gd name="connsiteY28" fmla="*/ 74060 h 170598"/>
                <a:gd name="connsiteX29" fmla="*/ 269144 w 572007"/>
                <a:gd name="connsiteY29" fmla="*/ 88377 h 170598"/>
                <a:gd name="connsiteX30" fmla="*/ 268743 w 572007"/>
                <a:gd name="connsiteY30" fmla="*/ 90651 h 170598"/>
                <a:gd name="connsiteX31" fmla="*/ 215991 w 572007"/>
                <a:gd name="connsiteY31" fmla="*/ 93428 h 170598"/>
                <a:gd name="connsiteX32" fmla="*/ 238437 w 572007"/>
                <a:gd name="connsiteY32" fmla="*/ 115438 h 170598"/>
                <a:gd name="connsiteX33" fmla="*/ 258875 w 572007"/>
                <a:gd name="connsiteY33" fmla="*/ 108247 h 170598"/>
                <a:gd name="connsiteX34" fmla="*/ 261484 w 572007"/>
                <a:gd name="connsiteY34" fmla="*/ 106407 h 170598"/>
                <a:gd name="connsiteX35" fmla="*/ 270516 w 572007"/>
                <a:gd name="connsiteY35" fmla="*/ 122731 h 170598"/>
                <a:gd name="connsiteX36" fmla="*/ 268576 w 572007"/>
                <a:gd name="connsiteY36" fmla="*/ 124236 h 170598"/>
                <a:gd name="connsiteX37" fmla="*/ 238236 w 572007"/>
                <a:gd name="connsiteY37" fmla="*/ 134271 h 170598"/>
                <a:gd name="connsiteX38" fmla="*/ 35290 w 572007"/>
                <a:gd name="connsiteY38" fmla="*/ 134271 h 170598"/>
                <a:gd name="connsiteX39" fmla="*/ 0 w 572007"/>
                <a:gd name="connsiteY39" fmla="*/ 92324 h 170598"/>
                <a:gd name="connsiteX40" fmla="*/ 55294 w 572007"/>
                <a:gd name="connsiteY40" fmla="*/ 40375 h 170598"/>
                <a:gd name="connsiteX41" fmla="*/ 75398 w 572007"/>
                <a:gd name="connsiteY41" fmla="*/ 42349 h 170598"/>
                <a:gd name="connsiteX42" fmla="*/ 77773 w 572007"/>
                <a:gd name="connsiteY42" fmla="*/ 42750 h 170598"/>
                <a:gd name="connsiteX43" fmla="*/ 77773 w 572007"/>
                <a:gd name="connsiteY43" fmla="*/ 132565 h 170598"/>
                <a:gd name="connsiteX44" fmla="*/ 59107 w 572007"/>
                <a:gd name="connsiteY44" fmla="*/ 132565 h 170598"/>
                <a:gd name="connsiteX45" fmla="*/ 59107 w 572007"/>
                <a:gd name="connsiteY45" fmla="*/ 122062 h 170598"/>
                <a:gd name="connsiteX46" fmla="*/ 35290 w 572007"/>
                <a:gd name="connsiteY46" fmla="*/ 134271 h 170598"/>
                <a:gd name="connsiteX47" fmla="*/ 572977 w 572007"/>
                <a:gd name="connsiteY47" fmla="*/ 132532 h 170598"/>
                <a:gd name="connsiteX48" fmla="*/ 553241 w 572007"/>
                <a:gd name="connsiteY48" fmla="*/ 132532 h 170598"/>
                <a:gd name="connsiteX49" fmla="*/ 553241 w 572007"/>
                <a:gd name="connsiteY49" fmla="*/ 72488 h 170598"/>
                <a:gd name="connsiteX50" fmla="*/ 544343 w 572007"/>
                <a:gd name="connsiteY50" fmla="*/ 59007 h 170598"/>
                <a:gd name="connsiteX51" fmla="*/ 519657 w 572007"/>
                <a:gd name="connsiteY51" fmla="*/ 76201 h 170598"/>
                <a:gd name="connsiteX52" fmla="*/ 519657 w 572007"/>
                <a:gd name="connsiteY52" fmla="*/ 132532 h 170598"/>
                <a:gd name="connsiteX53" fmla="*/ 499921 w 572007"/>
                <a:gd name="connsiteY53" fmla="*/ 132532 h 170598"/>
                <a:gd name="connsiteX54" fmla="*/ 499921 w 572007"/>
                <a:gd name="connsiteY54" fmla="*/ 1773 h 170598"/>
                <a:gd name="connsiteX55" fmla="*/ 519657 w 572007"/>
                <a:gd name="connsiteY55" fmla="*/ 1773 h 170598"/>
                <a:gd name="connsiteX56" fmla="*/ 519657 w 572007"/>
                <a:gd name="connsiteY56" fmla="*/ 52852 h 170598"/>
                <a:gd name="connsiteX57" fmla="*/ 547856 w 572007"/>
                <a:gd name="connsiteY57" fmla="*/ 40174 h 170598"/>
                <a:gd name="connsiteX58" fmla="*/ 572977 w 572007"/>
                <a:gd name="connsiteY58" fmla="*/ 69511 h 170598"/>
                <a:gd name="connsiteX59" fmla="*/ 572977 w 572007"/>
                <a:gd name="connsiteY59" fmla="*/ 132532 h 170598"/>
                <a:gd name="connsiteX60" fmla="*/ 373343 w 572007"/>
                <a:gd name="connsiteY60" fmla="*/ 132532 h 170598"/>
                <a:gd name="connsiteX61" fmla="*/ 353607 w 572007"/>
                <a:gd name="connsiteY61" fmla="*/ 132532 h 170598"/>
                <a:gd name="connsiteX62" fmla="*/ 353607 w 572007"/>
                <a:gd name="connsiteY62" fmla="*/ 41947 h 170598"/>
                <a:gd name="connsiteX63" fmla="*/ 373343 w 572007"/>
                <a:gd name="connsiteY63" fmla="*/ 41947 h 170598"/>
                <a:gd name="connsiteX64" fmla="*/ 373343 w 572007"/>
                <a:gd name="connsiteY64" fmla="*/ 132532 h 170598"/>
                <a:gd name="connsiteX65" fmla="*/ 312664 w 572007"/>
                <a:gd name="connsiteY65" fmla="*/ 132532 h 170598"/>
                <a:gd name="connsiteX66" fmla="*/ 292928 w 572007"/>
                <a:gd name="connsiteY66" fmla="*/ 132532 h 170598"/>
                <a:gd name="connsiteX67" fmla="*/ 292928 w 572007"/>
                <a:gd name="connsiteY67" fmla="*/ 60077 h 170598"/>
                <a:gd name="connsiteX68" fmla="*/ 281521 w 572007"/>
                <a:gd name="connsiteY68" fmla="*/ 60077 h 170598"/>
                <a:gd name="connsiteX69" fmla="*/ 281521 w 572007"/>
                <a:gd name="connsiteY69" fmla="*/ 41947 h 170598"/>
                <a:gd name="connsiteX70" fmla="*/ 292961 w 572007"/>
                <a:gd name="connsiteY70" fmla="*/ 41947 h 170598"/>
                <a:gd name="connsiteX71" fmla="*/ 302461 w 572007"/>
                <a:gd name="connsiteY71" fmla="*/ 10570 h 170598"/>
                <a:gd name="connsiteX72" fmla="*/ 327683 w 572007"/>
                <a:gd name="connsiteY72" fmla="*/ 0 h 170598"/>
                <a:gd name="connsiteX73" fmla="*/ 341298 w 572007"/>
                <a:gd name="connsiteY73" fmla="*/ 1873 h 170598"/>
                <a:gd name="connsiteX74" fmla="*/ 343907 w 572007"/>
                <a:gd name="connsiteY74" fmla="*/ 2643 h 170598"/>
                <a:gd name="connsiteX75" fmla="*/ 339592 w 572007"/>
                <a:gd name="connsiteY75" fmla="*/ 20438 h 170598"/>
                <a:gd name="connsiteX76" fmla="*/ 336748 w 572007"/>
                <a:gd name="connsiteY76" fmla="*/ 19636 h 170598"/>
                <a:gd name="connsiteX77" fmla="*/ 328252 w 572007"/>
                <a:gd name="connsiteY77" fmla="*/ 18331 h 170598"/>
                <a:gd name="connsiteX78" fmla="*/ 316644 w 572007"/>
                <a:gd name="connsiteY78" fmla="*/ 23717 h 170598"/>
                <a:gd name="connsiteX79" fmla="*/ 312697 w 572007"/>
                <a:gd name="connsiteY79" fmla="*/ 41914 h 170598"/>
                <a:gd name="connsiteX80" fmla="*/ 334607 w 572007"/>
                <a:gd name="connsiteY80" fmla="*/ 41914 h 170598"/>
                <a:gd name="connsiteX81" fmla="*/ 334607 w 572007"/>
                <a:gd name="connsiteY81" fmla="*/ 60044 h 170598"/>
                <a:gd name="connsiteX82" fmla="*/ 312664 w 572007"/>
                <a:gd name="connsiteY82" fmla="*/ 60044 h 170598"/>
                <a:gd name="connsiteX83" fmla="*/ 312664 w 572007"/>
                <a:gd name="connsiteY83" fmla="*/ 132532 h 170598"/>
                <a:gd name="connsiteX84" fmla="*/ 419673 w 572007"/>
                <a:gd name="connsiteY84" fmla="*/ 115405 h 170598"/>
                <a:gd name="connsiteX85" fmla="*/ 428403 w 572007"/>
                <a:gd name="connsiteY85" fmla="*/ 116141 h 170598"/>
                <a:gd name="connsiteX86" fmla="*/ 459780 w 572007"/>
                <a:gd name="connsiteY86" fmla="*/ 82322 h 170598"/>
                <a:gd name="connsiteX87" fmla="*/ 442988 w 572007"/>
                <a:gd name="connsiteY87" fmla="*/ 59041 h 170598"/>
                <a:gd name="connsiteX88" fmla="*/ 419706 w 572007"/>
                <a:gd name="connsiteY88" fmla="*/ 82489 h 170598"/>
                <a:gd name="connsiteX89" fmla="*/ 419706 w 572007"/>
                <a:gd name="connsiteY89" fmla="*/ 115405 h 170598"/>
                <a:gd name="connsiteX90" fmla="*/ 150026 w 572007"/>
                <a:gd name="connsiteY90" fmla="*/ 58673 h 170598"/>
                <a:gd name="connsiteX91" fmla="*/ 117947 w 572007"/>
                <a:gd name="connsiteY91" fmla="*/ 91789 h 170598"/>
                <a:gd name="connsiteX92" fmla="*/ 134739 w 572007"/>
                <a:gd name="connsiteY92" fmla="*/ 115438 h 170598"/>
                <a:gd name="connsiteX93" fmla="*/ 156114 w 572007"/>
                <a:gd name="connsiteY93" fmla="*/ 95502 h 170598"/>
                <a:gd name="connsiteX94" fmla="*/ 156114 w 572007"/>
                <a:gd name="connsiteY94" fmla="*/ 58907 h 170598"/>
                <a:gd name="connsiteX95" fmla="*/ 150026 w 572007"/>
                <a:gd name="connsiteY95" fmla="*/ 58673 h 170598"/>
                <a:gd name="connsiteX96" fmla="*/ 51614 w 572007"/>
                <a:gd name="connsiteY96" fmla="*/ 59208 h 170598"/>
                <a:gd name="connsiteX97" fmla="*/ 20238 w 572007"/>
                <a:gd name="connsiteY97" fmla="*/ 91989 h 170598"/>
                <a:gd name="connsiteX98" fmla="*/ 37732 w 572007"/>
                <a:gd name="connsiteY98" fmla="*/ 115472 h 170598"/>
                <a:gd name="connsiteX99" fmla="*/ 58204 w 572007"/>
                <a:gd name="connsiteY99" fmla="*/ 92257 h 170598"/>
                <a:gd name="connsiteX100" fmla="*/ 58204 w 572007"/>
                <a:gd name="connsiteY100" fmla="*/ 59576 h 170598"/>
                <a:gd name="connsiteX101" fmla="*/ 51614 w 572007"/>
                <a:gd name="connsiteY101" fmla="*/ 59208 h 170598"/>
                <a:gd name="connsiteX102" fmla="*/ 237901 w 572007"/>
                <a:gd name="connsiteY102" fmla="*/ 58840 h 170598"/>
                <a:gd name="connsiteX103" fmla="*/ 216928 w 572007"/>
                <a:gd name="connsiteY103" fmla="*/ 77271 h 170598"/>
                <a:gd name="connsiteX104" fmla="*/ 250680 w 572007"/>
                <a:gd name="connsiteY104" fmla="*/ 74595 h 170598"/>
                <a:gd name="connsiteX105" fmla="*/ 250680 w 572007"/>
                <a:gd name="connsiteY105" fmla="*/ 74093 h 170598"/>
                <a:gd name="connsiteX106" fmla="*/ 237901 w 572007"/>
                <a:gd name="connsiteY106" fmla="*/ 58840 h 17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72007" h="170598">
                  <a:moveTo>
                    <a:pt x="136847" y="172873"/>
                  </a:moveTo>
                  <a:cubicBezTo>
                    <a:pt x="126042" y="172873"/>
                    <a:pt x="113967" y="170364"/>
                    <a:pt x="105303" y="166284"/>
                  </a:cubicBezTo>
                  <a:lnTo>
                    <a:pt x="103095" y="165247"/>
                  </a:lnTo>
                  <a:lnTo>
                    <a:pt x="108548" y="146882"/>
                  </a:lnTo>
                  <a:lnTo>
                    <a:pt x="111458" y="148120"/>
                  </a:lnTo>
                  <a:cubicBezTo>
                    <a:pt x="122262" y="152636"/>
                    <a:pt x="130792" y="154743"/>
                    <a:pt x="138252" y="154743"/>
                  </a:cubicBezTo>
                  <a:cubicBezTo>
                    <a:pt x="142835" y="154743"/>
                    <a:pt x="156817" y="154743"/>
                    <a:pt x="156817" y="124604"/>
                  </a:cubicBezTo>
                  <a:lnTo>
                    <a:pt x="156817" y="122162"/>
                  </a:lnTo>
                  <a:cubicBezTo>
                    <a:pt x="150528" y="129889"/>
                    <a:pt x="142032" y="134271"/>
                    <a:pt x="132833" y="134271"/>
                  </a:cubicBezTo>
                  <a:cubicBezTo>
                    <a:pt x="111157" y="134271"/>
                    <a:pt x="97710" y="117914"/>
                    <a:pt x="97710" y="91622"/>
                  </a:cubicBezTo>
                  <a:cubicBezTo>
                    <a:pt x="97710" y="61817"/>
                    <a:pt x="119787" y="40174"/>
                    <a:pt x="150194" y="40174"/>
                  </a:cubicBezTo>
                  <a:cubicBezTo>
                    <a:pt x="159192" y="40174"/>
                    <a:pt x="164410" y="40643"/>
                    <a:pt x="173509" y="42315"/>
                  </a:cubicBezTo>
                  <a:lnTo>
                    <a:pt x="175850" y="42750"/>
                  </a:lnTo>
                  <a:lnTo>
                    <a:pt x="175850" y="125474"/>
                  </a:lnTo>
                  <a:cubicBezTo>
                    <a:pt x="175850" y="156482"/>
                    <a:pt x="162370" y="172873"/>
                    <a:pt x="136847" y="172873"/>
                  </a:cubicBezTo>
                  <a:close/>
                  <a:moveTo>
                    <a:pt x="419673" y="171134"/>
                  </a:moveTo>
                  <a:lnTo>
                    <a:pt x="399937" y="171134"/>
                  </a:lnTo>
                  <a:lnTo>
                    <a:pt x="399937" y="41947"/>
                  </a:lnTo>
                  <a:lnTo>
                    <a:pt x="418769" y="41947"/>
                  </a:lnTo>
                  <a:lnTo>
                    <a:pt x="418769" y="53086"/>
                  </a:lnTo>
                  <a:cubicBezTo>
                    <a:pt x="425460" y="44958"/>
                    <a:pt x="435060" y="40208"/>
                    <a:pt x="445563" y="40208"/>
                  </a:cubicBezTo>
                  <a:cubicBezTo>
                    <a:pt x="466136" y="40208"/>
                    <a:pt x="479984" y="57368"/>
                    <a:pt x="479984" y="82891"/>
                  </a:cubicBezTo>
                  <a:cubicBezTo>
                    <a:pt x="479984" y="108414"/>
                    <a:pt x="464296" y="134137"/>
                    <a:pt x="429239" y="134137"/>
                  </a:cubicBezTo>
                  <a:cubicBezTo>
                    <a:pt x="426697" y="134137"/>
                    <a:pt x="423252" y="133903"/>
                    <a:pt x="419639" y="133468"/>
                  </a:cubicBezTo>
                  <a:lnTo>
                    <a:pt x="419639" y="171134"/>
                  </a:lnTo>
                  <a:close/>
                  <a:moveTo>
                    <a:pt x="238236" y="134271"/>
                  </a:moveTo>
                  <a:cubicBezTo>
                    <a:pt x="211643" y="134271"/>
                    <a:pt x="195754" y="117613"/>
                    <a:pt x="195754" y="89681"/>
                  </a:cubicBezTo>
                  <a:cubicBezTo>
                    <a:pt x="195754" y="61449"/>
                    <a:pt x="214185" y="40174"/>
                    <a:pt x="238604" y="40174"/>
                  </a:cubicBezTo>
                  <a:cubicBezTo>
                    <a:pt x="258306" y="40174"/>
                    <a:pt x="270583" y="53153"/>
                    <a:pt x="270583" y="74060"/>
                  </a:cubicBezTo>
                  <a:cubicBezTo>
                    <a:pt x="270583" y="79044"/>
                    <a:pt x="269847" y="84095"/>
                    <a:pt x="269144" y="88377"/>
                  </a:cubicBezTo>
                  <a:lnTo>
                    <a:pt x="268743" y="90651"/>
                  </a:lnTo>
                  <a:lnTo>
                    <a:pt x="215991" y="93428"/>
                  </a:lnTo>
                  <a:cubicBezTo>
                    <a:pt x="217262" y="107644"/>
                    <a:pt x="225157" y="115438"/>
                    <a:pt x="238437" y="115438"/>
                  </a:cubicBezTo>
                  <a:cubicBezTo>
                    <a:pt x="245595" y="115438"/>
                    <a:pt x="253891" y="111826"/>
                    <a:pt x="258875" y="108247"/>
                  </a:cubicBezTo>
                  <a:lnTo>
                    <a:pt x="261484" y="106407"/>
                  </a:lnTo>
                  <a:lnTo>
                    <a:pt x="270516" y="122731"/>
                  </a:lnTo>
                  <a:lnTo>
                    <a:pt x="268576" y="124236"/>
                  </a:lnTo>
                  <a:cubicBezTo>
                    <a:pt x="260681" y="130324"/>
                    <a:pt x="248773" y="134271"/>
                    <a:pt x="238236" y="134271"/>
                  </a:cubicBezTo>
                  <a:close/>
                  <a:moveTo>
                    <a:pt x="35290" y="134271"/>
                  </a:moveTo>
                  <a:cubicBezTo>
                    <a:pt x="13514" y="134271"/>
                    <a:pt x="0" y="118181"/>
                    <a:pt x="0" y="92324"/>
                  </a:cubicBezTo>
                  <a:cubicBezTo>
                    <a:pt x="0" y="67136"/>
                    <a:pt x="19368" y="40375"/>
                    <a:pt x="55294" y="40375"/>
                  </a:cubicBezTo>
                  <a:cubicBezTo>
                    <a:pt x="60579" y="40375"/>
                    <a:pt x="67905" y="41077"/>
                    <a:pt x="75398" y="42349"/>
                  </a:cubicBezTo>
                  <a:lnTo>
                    <a:pt x="77773" y="42750"/>
                  </a:lnTo>
                  <a:lnTo>
                    <a:pt x="77773" y="132565"/>
                  </a:lnTo>
                  <a:lnTo>
                    <a:pt x="59107" y="132565"/>
                  </a:lnTo>
                  <a:lnTo>
                    <a:pt x="59107" y="122062"/>
                  </a:lnTo>
                  <a:cubicBezTo>
                    <a:pt x="53053" y="129688"/>
                    <a:pt x="44423" y="134271"/>
                    <a:pt x="35290" y="134271"/>
                  </a:cubicBezTo>
                  <a:close/>
                  <a:moveTo>
                    <a:pt x="572977" y="132532"/>
                  </a:moveTo>
                  <a:lnTo>
                    <a:pt x="553241" y="132532"/>
                  </a:lnTo>
                  <a:lnTo>
                    <a:pt x="553241" y="72488"/>
                  </a:lnTo>
                  <a:cubicBezTo>
                    <a:pt x="553241" y="61282"/>
                    <a:pt x="549829" y="59007"/>
                    <a:pt x="544343" y="59007"/>
                  </a:cubicBezTo>
                  <a:cubicBezTo>
                    <a:pt x="534542" y="59007"/>
                    <a:pt x="523002" y="68306"/>
                    <a:pt x="519657" y="76201"/>
                  </a:cubicBezTo>
                  <a:lnTo>
                    <a:pt x="519657" y="132532"/>
                  </a:lnTo>
                  <a:lnTo>
                    <a:pt x="499921" y="132532"/>
                  </a:lnTo>
                  <a:lnTo>
                    <a:pt x="499921" y="1773"/>
                  </a:lnTo>
                  <a:lnTo>
                    <a:pt x="519657" y="1773"/>
                  </a:lnTo>
                  <a:lnTo>
                    <a:pt x="519657" y="52852"/>
                  </a:lnTo>
                  <a:cubicBezTo>
                    <a:pt x="526347" y="46430"/>
                    <a:pt x="536850" y="40174"/>
                    <a:pt x="547856" y="40174"/>
                  </a:cubicBezTo>
                  <a:cubicBezTo>
                    <a:pt x="564514" y="40174"/>
                    <a:pt x="572977" y="50042"/>
                    <a:pt x="572977" y="69511"/>
                  </a:cubicBezTo>
                  <a:lnTo>
                    <a:pt x="572977" y="132532"/>
                  </a:lnTo>
                  <a:close/>
                  <a:moveTo>
                    <a:pt x="373343" y="132532"/>
                  </a:moveTo>
                  <a:lnTo>
                    <a:pt x="353607" y="132532"/>
                  </a:lnTo>
                  <a:lnTo>
                    <a:pt x="353607" y="41947"/>
                  </a:lnTo>
                  <a:lnTo>
                    <a:pt x="373343" y="41947"/>
                  </a:lnTo>
                  <a:lnTo>
                    <a:pt x="373343" y="132532"/>
                  </a:lnTo>
                  <a:close/>
                  <a:moveTo>
                    <a:pt x="312664" y="132532"/>
                  </a:moveTo>
                  <a:lnTo>
                    <a:pt x="292928" y="132532"/>
                  </a:lnTo>
                  <a:lnTo>
                    <a:pt x="292928" y="60077"/>
                  </a:lnTo>
                  <a:lnTo>
                    <a:pt x="281521" y="60077"/>
                  </a:lnTo>
                  <a:lnTo>
                    <a:pt x="281521" y="41947"/>
                  </a:lnTo>
                  <a:lnTo>
                    <a:pt x="292961" y="41947"/>
                  </a:lnTo>
                  <a:cubicBezTo>
                    <a:pt x="293162" y="28600"/>
                    <a:pt x="295035" y="18565"/>
                    <a:pt x="302461" y="10570"/>
                  </a:cubicBezTo>
                  <a:cubicBezTo>
                    <a:pt x="309151" y="3479"/>
                    <a:pt x="317414" y="0"/>
                    <a:pt x="327683" y="0"/>
                  </a:cubicBezTo>
                  <a:cubicBezTo>
                    <a:pt x="333035" y="0"/>
                    <a:pt x="338354" y="1004"/>
                    <a:pt x="341298" y="1873"/>
                  </a:cubicBezTo>
                  <a:lnTo>
                    <a:pt x="343907" y="2643"/>
                  </a:lnTo>
                  <a:lnTo>
                    <a:pt x="339592" y="20438"/>
                  </a:lnTo>
                  <a:lnTo>
                    <a:pt x="336748" y="19636"/>
                  </a:lnTo>
                  <a:cubicBezTo>
                    <a:pt x="334574" y="19000"/>
                    <a:pt x="330961" y="18331"/>
                    <a:pt x="328252" y="18331"/>
                  </a:cubicBezTo>
                  <a:cubicBezTo>
                    <a:pt x="323335" y="18331"/>
                    <a:pt x="319421" y="20137"/>
                    <a:pt x="316644" y="23717"/>
                  </a:cubicBezTo>
                  <a:cubicBezTo>
                    <a:pt x="313366" y="28032"/>
                    <a:pt x="312798" y="34254"/>
                    <a:pt x="312697" y="41914"/>
                  </a:cubicBezTo>
                  <a:lnTo>
                    <a:pt x="334607" y="41914"/>
                  </a:lnTo>
                  <a:lnTo>
                    <a:pt x="334607" y="60044"/>
                  </a:lnTo>
                  <a:lnTo>
                    <a:pt x="312664" y="60044"/>
                  </a:lnTo>
                  <a:lnTo>
                    <a:pt x="312664" y="132532"/>
                  </a:lnTo>
                  <a:close/>
                  <a:moveTo>
                    <a:pt x="419673" y="115405"/>
                  </a:moveTo>
                  <a:cubicBezTo>
                    <a:pt x="422616" y="115907"/>
                    <a:pt x="425560" y="116141"/>
                    <a:pt x="428403" y="116141"/>
                  </a:cubicBezTo>
                  <a:cubicBezTo>
                    <a:pt x="448641" y="116141"/>
                    <a:pt x="459780" y="104132"/>
                    <a:pt x="459780" y="82322"/>
                  </a:cubicBezTo>
                  <a:cubicBezTo>
                    <a:pt x="459780" y="68173"/>
                    <a:pt x="453190" y="59041"/>
                    <a:pt x="442988" y="59041"/>
                  </a:cubicBezTo>
                  <a:cubicBezTo>
                    <a:pt x="434123" y="59041"/>
                    <a:pt x="423486" y="66299"/>
                    <a:pt x="419706" y="82489"/>
                  </a:cubicBezTo>
                  <a:lnTo>
                    <a:pt x="419706" y="115405"/>
                  </a:lnTo>
                  <a:close/>
                  <a:moveTo>
                    <a:pt x="150026" y="58673"/>
                  </a:moveTo>
                  <a:cubicBezTo>
                    <a:pt x="129956" y="58673"/>
                    <a:pt x="117947" y="71049"/>
                    <a:pt x="117947" y="91789"/>
                  </a:cubicBezTo>
                  <a:cubicBezTo>
                    <a:pt x="117947" y="106607"/>
                    <a:pt x="124236" y="115438"/>
                    <a:pt x="134739" y="115438"/>
                  </a:cubicBezTo>
                  <a:cubicBezTo>
                    <a:pt x="143671" y="115438"/>
                    <a:pt x="151632" y="108012"/>
                    <a:pt x="156114" y="95502"/>
                  </a:cubicBezTo>
                  <a:lnTo>
                    <a:pt x="156114" y="58907"/>
                  </a:lnTo>
                  <a:cubicBezTo>
                    <a:pt x="154074" y="58673"/>
                    <a:pt x="151565" y="58673"/>
                    <a:pt x="150026" y="58673"/>
                  </a:cubicBezTo>
                  <a:close/>
                  <a:moveTo>
                    <a:pt x="51614" y="59208"/>
                  </a:moveTo>
                  <a:cubicBezTo>
                    <a:pt x="33150" y="59208"/>
                    <a:pt x="20238" y="72688"/>
                    <a:pt x="20238" y="91989"/>
                  </a:cubicBezTo>
                  <a:cubicBezTo>
                    <a:pt x="20238" y="106674"/>
                    <a:pt x="26794" y="115472"/>
                    <a:pt x="37732" y="115472"/>
                  </a:cubicBezTo>
                  <a:cubicBezTo>
                    <a:pt x="48704" y="115472"/>
                    <a:pt x="55930" y="103864"/>
                    <a:pt x="58204" y="92257"/>
                  </a:cubicBezTo>
                  <a:lnTo>
                    <a:pt x="58204" y="59576"/>
                  </a:lnTo>
                  <a:cubicBezTo>
                    <a:pt x="55528" y="59241"/>
                    <a:pt x="52819" y="59208"/>
                    <a:pt x="51614" y="59208"/>
                  </a:cubicBezTo>
                  <a:close/>
                  <a:moveTo>
                    <a:pt x="237901" y="58840"/>
                  </a:moveTo>
                  <a:cubicBezTo>
                    <a:pt x="227699" y="58840"/>
                    <a:pt x="219437" y="66266"/>
                    <a:pt x="216928" y="77271"/>
                  </a:cubicBezTo>
                  <a:lnTo>
                    <a:pt x="250680" y="74595"/>
                  </a:lnTo>
                  <a:cubicBezTo>
                    <a:pt x="250680" y="74461"/>
                    <a:pt x="250680" y="74261"/>
                    <a:pt x="250680" y="74093"/>
                  </a:cubicBezTo>
                  <a:cubicBezTo>
                    <a:pt x="250680" y="69511"/>
                    <a:pt x="249408" y="58840"/>
                    <a:pt x="237901" y="58840"/>
                  </a:cubicBezTo>
                  <a:close/>
                </a:path>
              </a:pathLst>
            </a:custGeom>
            <a:solidFill>
              <a:srgbClr val="5F1265"/>
            </a:solidFill>
            <a:ln w="3328" cap="flat">
              <a:noFill/>
              <a:prstDash val="solid"/>
              <a:miter/>
            </a:ln>
          </p:spPr>
          <p:txBody>
            <a:bodyPr rtlCol="0" anchor="ctr"/>
            <a:lstStyle/>
            <a:p>
              <a:endParaRPr lang="fr-FR" sz="1350"/>
            </a:p>
          </p:txBody>
        </p:sp>
        <p:sp>
          <p:nvSpPr>
            <p:cNvPr id="25" name="Forme libre : forme 24">
              <a:extLst>
                <a:ext uri="{FF2B5EF4-FFF2-40B4-BE49-F238E27FC236}">
                  <a16:creationId xmlns:a16="http://schemas.microsoft.com/office/drawing/2014/main" id="{6D9E59C8-666E-4D68-A393-ADE37EA6B252}"/>
                </a:ext>
              </a:extLst>
            </p:cNvPr>
            <p:cNvSpPr/>
            <p:nvPr/>
          </p:nvSpPr>
          <p:spPr>
            <a:xfrm>
              <a:off x="357657" y="6496521"/>
              <a:ext cx="167254" cy="170599"/>
            </a:xfrm>
            <a:custGeom>
              <a:avLst/>
              <a:gdLst>
                <a:gd name="connsiteX0" fmla="*/ 170364 w 167253"/>
                <a:gd name="connsiteY0" fmla="*/ 85768 h 170598"/>
                <a:gd name="connsiteX1" fmla="*/ 85801 w 167253"/>
                <a:gd name="connsiteY1" fmla="*/ 0 h 170598"/>
                <a:gd name="connsiteX2" fmla="*/ 0 w 167253"/>
                <a:gd name="connsiteY2" fmla="*/ 85768 h 170598"/>
                <a:gd name="connsiteX3" fmla="*/ 85768 w 167253"/>
                <a:gd name="connsiteY3" fmla="*/ 171535 h 170598"/>
                <a:gd name="connsiteX4" fmla="*/ 170364 w 167253"/>
                <a:gd name="connsiteY4" fmla="*/ 85768 h 17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3" h="170598">
                  <a:moveTo>
                    <a:pt x="170364" y="85768"/>
                  </a:moveTo>
                  <a:cubicBezTo>
                    <a:pt x="170364" y="37431"/>
                    <a:pt x="132900" y="0"/>
                    <a:pt x="85801" y="0"/>
                  </a:cubicBezTo>
                  <a:cubicBezTo>
                    <a:pt x="37465" y="-33"/>
                    <a:pt x="0" y="37431"/>
                    <a:pt x="0" y="85768"/>
                  </a:cubicBezTo>
                  <a:cubicBezTo>
                    <a:pt x="0" y="134104"/>
                    <a:pt x="37465" y="171535"/>
                    <a:pt x="85768" y="171535"/>
                  </a:cubicBezTo>
                  <a:cubicBezTo>
                    <a:pt x="132900" y="171535"/>
                    <a:pt x="170364" y="134070"/>
                    <a:pt x="170364" y="85768"/>
                  </a:cubicBezTo>
                </a:path>
              </a:pathLst>
            </a:custGeom>
            <a:solidFill>
              <a:srgbClr val="EC6500"/>
            </a:solidFill>
            <a:ln w="3328" cap="flat">
              <a:noFill/>
              <a:prstDash val="solid"/>
              <a:miter/>
            </a:ln>
          </p:spPr>
          <p:txBody>
            <a:bodyPr rtlCol="0" anchor="ctr"/>
            <a:lstStyle/>
            <a:p>
              <a:endParaRPr lang="fr-FR" sz="1350"/>
            </a:p>
          </p:txBody>
        </p:sp>
        <p:sp>
          <p:nvSpPr>
            <p:cNvPr id="26" name="Forme libre : forme 25">
              <a:extLst>
                <a:ext uri="{FF2B5EF4-FFF2-40B4-BE49-F238E27FC236}">
                  <a16:creationId xmlns:a16="http://schemas.microsoft.com/office/drawing/2014/main" id="{4B4974BF-F0E8-406A-AC5E-A79F39A7B17A}"/>
                </a:ext>
              </a:extLst>
            </p:cNvPr>
            <p:cNvSpPr/>
            <p:nvPr/>
          </p:nvSpPr>
          <p:spPr>
            <a:xfrm>
              <a:off x="397304" y="6529704"/>
              <a:ext cx="90317" cy="103697"/>
            </a:xfrm>
            <a:custGeom>
              <a:avLst/>
              <a:gdLst>
                <a:gd name="connsiteX0" fmla="*/ 46188 w 90316"/>
                <a:gd name="connsiteY0" fmla="*/ 64058 h 103697"/>
                <a:gd name="connsiteX1" fmla="*/ 48529 w 90316"/>
                <a:gd name="connsiteY1" fmla="*/ 70949 h 103697"/>
                <a:gd name="connsiteX2" fmla="*/ 90878 w 90316"/>
                <a:gd name="connsiteY2" fmla="*/ 105136 h 103697"/>
                <a:gd name="connsiteX3" fmla="*/ 34748 w 90316"/>
                <a:gd name="connsiteY3" fmla="*/ 82490 h 103697"/>
                <a:gd name="connsiteX4" fmla="*/ 31135 w 90316"/>
                <a:gd name="connsiteY4" fmla="*/ 61148 h 103697"/>
                <a:gd name="connsiteX5" fmla="*/ 26151 w 90316"/>
                <a:gd name="connsiteY5" fmla="*/ 58940 h 103697"/>
                <a:gd name="connsiteX6" fmla="*/ 126 w 90316"/>
                <a:gd name="connsiteY6" fmla="*/ 970 h 103697"/>
                <a:gd name="connsiteX7" fmla="*/ 19561 w 90316"/>
                <a:gd name="connsiteY7" fmla="*/ 31210 h 103697"/>
                <a:gd name="connsiteX8" fmla="*/ 35751 w 90316"/>
                <a:gd name="connsiteY8" fmla="*/ 44657 h 103697"/>
                <a:gd name="connsiteX9" fmla="*/ 47258 w 90316"/>
                <a:gd name="connsiteY9" fmla="*/ 24520 h 103697"/>
                <a:gd name="connsiteX10" fmla="*/ 44013 w 90316"/>
                <a:gd name="connsiteY10" fmla="*/ 48571 h 103697"/>
                <a:gd name="connsiteX11" fmla="*/ 86329 w 90316"/>
                <a:gd name="connsiteY11" fmla="*/ 50176 h 103697"/>
                <a:gd name="connsiteX12" fmla="*/ 86362 w 90316"/>
                <a:gd name="connsiteY12" fmla="*/ 50176 h 103697"/>
                <a:gd name="connsiteX13" fmla="*/ 46188 w 90316"/>
                <a:gd name="connsiteY13" fmla="*/ 64058 h 103697"/>
                <a:gd name="connsiteX14" fmla="*/ 63482 w 90316"/>
                <a:gd name="connsiteY14" fmla="*/ 8697 h 103697"/>
                <a:gd name="connsiteX15" fmla="*/ 54785 w 90316"/>
                <a:gd name="connsiteY15" fmla="*/ 17428 h 103697"/>
                <a:gd name="connsiteX16" fmla="*/ 46054 w 90316"/>
                <a:gd name="connsiteY16" fmla="*/ 8697 h 103697"/>
                <a:gd name="connsiteX17" fmla="*/ 54785 w 90316"/>
                <a:gd name="connsiteY17" fmla="*/ 0 h 103697"/>
                <a:gd name="connsiteX18" fmla="*/ 63482 w 90316"/>
                <a:gd name="connsiteY18" fmla="*/ 8697 h 10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316" h="103697">
                  <a:moveTo>
                    <a:pt x="46188" y="64058"/>
                  </a:moveTo>
                  <a:cubicBezTo>
                    <a:pt x="46823" y="66366"/>
                    <a:pt x="47559" y="68675"/>
                    <a:pt x="48529" y="70949"/>
                  </a:cubicBezTo>
                  <a:cubicBezTo>
                    <a:pt x="55019" y="86270"/>
                    <a:pt x="71343" y="98780"/>
                    <a:pt x="90878" y="105136"/>
                  </a:cubicBezTo>
                  <a:cubicBezTo>
                    <a:pt x="90878" y="105136"/>
                    <a:pt x="49968" y="112127"/>
                    <a:pt x="34748" y="82490"/>
                  </a:cubicBezTo>
                  <a:cubicBezTo>
                    <a:pt x="31336" y="75365"/>
                    <a:pt x="30366" y="68240"/>
                    <a:pt x="31135" y="61148"/>
                  </a:cubicBezTo>
                  <a:cubicBezTo>
                    <a:pt x="29429" y="60513"/>
                    <a:pt x="27756" y="59810"/>
                    <a:pt x="26151" y="58940"/>
                  </a:cubicBezTo>
                  <a:cubicBezTo>
                    <a:pt x="7652" y="49106"/>
                    <a:pt x="-1179" y="25423"/>
                    <a:pt x="126" y="970"/>
                  </a:cubicBezTo>
                  <a:cubicBezTo>
                    <a:pt x="126" y="970"/>
                    <a:pt x="7151" y="16993"/>
                    <a:pt x="19561" y="31210"/>
                  </a:cubicBezTo>
                  <a:cubicBezTo>
                    <a:pt x="24445" y="36796"/>
                    <a:pt x="29864" y="41278"/>
                    <a:pt x="35751" y="44657"/>
                  </a:cubicBezTo>
                  <a:cubicBezTo>
                    <a:pt x="38695" y="37900"/>
                    <a:pt x="42709" y="31176"/>
                    <a:pt x="47258" y="24520"/>
                  </a:cubicBezTo>
                  <a:cubicBezTo>
                    <a:pt x="47258" y="24520"/>
                    <a:pt x="43746" y="35090"/>
                    <a:pt x="44013" y="48571"/>
                  </a:cubicBezTo>
                  <a:cubicBezTo>
                    <a:pt x="56290" y="53220"/>
                    <a:pt x="70439" y="53789"/>
                    <a:pt x="86329" y="50176"/>
                  </a:cubicBezTo>
                  <a:lnTo>
                    <a:pt x="86362" y="50176"/>
                  </a:lnTo>
                  <a:cubicBezTo>
                    <a:pt x="75624" y="58907"/>
                    <a:pt x="60705" y="64493"/>
                    <a:pt x="46188" y="64058"/>
                  </a:cubicBezTo>
                  <a:moveTo>
                    <a:pt x="63482" y="8697"/>
                  </a:moveTo>
                  <a:cubicBezTo>
                    <a:pt x="63482" y="13514"/>
                    <a:pt x="59568" y="17428"/>
                    <a:pt x="54785" y="17428"/>
                  </a:cubicBezTo>
                  <a:cubicBezTo>
                    <a:pt x="49968" y="17428"/>
                    <a:pt x="46054" y="13514"/>
                    <a:pt x="46054" y="8697"/>
                  </a:cubicBezTo>
                  <a:cubicBezTo>
                    <a:pt x="46054" y="3881"/>
                    <a:pt x="49968" y="0"/>
                    <a:pt x="54785" y="0"/>
                  </a:cubicBezTo>
                  <a:cubicBezTo>
                    <a:pt x="59568" y="-33"/>
                    <a:pt x="63482" y="3881"/>
                    <a:pt x="63482" y="8697"/>
                  </a:cubicBezTo>
                </a:path>
              </a:pathLst>
            </a:custGeom>
            <a:solidFill>
              <a:srgbClr val="FFFFFF"/>
            </a:solidFill>
            <a:ln w="3328" cap="flat">
              <a:noFill/>
              <a:prstDash val="solid"/>
              <a:miter/>
            </a:ln>
          </p:spPr>
          <p:txBody>
            <a:bodyPr rtlCol="0" anchor="ctr"/>
            <a:lstStyle/>
            <a:p>
              <a:endParaRPr lang="fr-FR" sz="1350"/>
            </a:p>
          </p:txBody>
        </p:sp>
      </p:grpSp>
    </p:spTree>
    <p:extLst>
      <p:ext uri="{BB962C8B-B14F-4D97-AF65-F5344CB8AC3E}">
        <p14:creationId xmlns:p14="http://schemas.microsoft.com/office/powerpoint/2010/main" val="39784369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 id="2147483710" r:id="rId14"/>
    <p:sldLayoutId id="2147483711" r:id="rId15"/>
  </p:sldLayoutIdLst>
  <p:hf hdr="0"/>
  <p:txStyles>
    <p:titleStyle>
      <a:lvl1pPr algn="l" defTabSz="514350" rtl="0" eaLnBrk="1" latinLnBrk="0" hangingPunct="1">
        <a:lnSpc>
          <a:spcPct val="80000"/>
        </a:lnSpc>
        <a:spcBef>
          <a:spcPts val="0"/>
        </a:spcBef>
        <a:buNone/>
        <a:defRPr sz="2475" b="1" kern="1200">
          <a:solidFill>
            <a:schemeClr val="accent1"/>
          </a:solidFill>
          <a:latin typeface="+mj-lt"/>
          <a:ea typeface="+mj-ea"/>
          <a:cs typeface="+mj-cs"/>
        </a:defRPr>
      </a:lvl1pPr>
    </p:titleStyle>
    <p:bodyStyle>
      <a:lvl1pPr marL="135731" indent="-13573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1125" b="1" kern="1200">
          <a:solidFill>
            <a:schemeClr val="tx1"/>
          </a:solidFill>
          <a:latin typeface="+mn-lt"/>
          <a:ea typeface="+mn-ea"/>
          <a:cs typeface="+mn-cs"/>
        </a:defRPr>
      </a:lvl1pPr>
      <a:lvl2pPr marL="134541" indent="-13454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900" b="1" kern="1200">
          <a:solidFill>
            <a:schemeClr val="accent1"/>
          </a:solidFill>
          <a:latin typeface="+mn-lt"/>
          <a:ea typeface="+mn-ea"/>
          <a:cs typeface="+mn-cs"/>
        </a:defRPr>
      </a:lvl2pPr>
      <a:lvl3pPr marL="134541" indent="-13454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750" kern="1200">
          <a:solidFill>
            <a:schemeClr val="tx1"/>
          </a:solidFill>
          <a:latin typeface="+mn-lt"/>
          <a:ea typeface="+mn-ea"/>
          <a:cs typeface="+mn-cs"/>
        </a:defRPr>
      </a:lvl3pPr>
      <a:lvl4pPr marL="269081" indent="-13454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750" kern="1200">
          <a:solidFill>
            <a:schemeClr val="tx1"/>
          </a:solidFill>
          <a:latin typeface="+mn-lt"/>
          <a:ea typeface="+mn-ea"/>
          <a:cs typeface="+mn-cs"/>
        </a:defRPr>
      </a:lvl4pPr>
      <a:lvl5pPr marL="402431" indent="-133350"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75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9.xml"/><Relationship Id="rId7" Type="http://schemas.openxmlformats.org/officeDocument/2006/relationships/hyperlink" Target="https://www.agefiph.fr/services-et-aides-financieres" TargetMode="Externa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hyperlink" Target="https://www.agefiph.fr/sites/default/files/medias/fichiers/2023-02/Agefiph_Metodia_Janvier-2023.pdf" TargetMode="Externa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6.jpeg"/><Relationship Id="rId5" Type="http://schemas.openxmlformats.org/officeDocument/2006/relationships/image" Target="../media/image36.pn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aides-financieres.agefiph.fr/professionnels/s/login/"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appuipro.agefiph.fr/learn/courses/750/mobiliser-un-appui-specifique?hash=89bde5128a32ce00f04fb342747df8160b602a02&amp;generated_by=1312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entreprises.grand-est@agefiph.asso.fr"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youtu.be/eWMYYhJ1jnM"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mailto:entreprises.grand-est@agefiph.asso.fr" TargetMode="External"/><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9.pn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39.xml"/><Relationship Id="rId6" Type="http://schemas.openxmlformats.org/officeDocument/2006/relationships/hyperlink" Target="https://grand-est.rhf-accessibilite.fr/" TargetMode="External"/><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59.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hyperlink" Target="https://www.agefiph.fr/ressources-handicap-formation"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4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hyperlink" Target="https://www.agefiph.fr/sites/default/files/medias/" TargetMode="External"/><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hyperlink" Target="https://r.info.agefiph.fr/mk/cl/f/sh/6rqJfgq8dIXkcrQSZ1PsOzmO1pp/D0WH70AMInVd" TargetMode="External"/><Relationship Id="rId2" Type="http://schemas.openxmlformats.org/officeDocument/2006/relationships/hyperlink" Target="https://r.info.agefiph.fr/mk/cl/f/sh/6rqJfgq8dIW5aP8J4i0KTOeSOWn/vG2SP7rqey7N" TargetMode="External"/><Relationship Id="rId1" Type="http://schemas.openxmlformats.org/officeDocument/2006/relationships/slideLayout" Target="../slideLayouts/slideLayout43.xml"/><Relationship Id="rId4" Type="http://schemas.openxmlformats.org/officeDocument/2006/relationships/hyperlink" Target="https://r.info.agefiph.fr/mk/cl/f/sh/6rqJfgq8dIUQXwq9aOamXnWWlDl/rvcrcEUNUJQu"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hyperlink" Target="mailto:entreprises.grand-est@agefiph.asso.f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87y4zZ5OwV4" TargetMode="External"/><Relationship Id="rId3" Type="http://schemas.openxmlformats.org/officeDocument/2006/relationships/hyperlink" Target="https://prith-grandest.fr/wp-content/uploads/2025/05/PRITH_GE-Mobilite%CC%81s-entre-milieux-dinsertion_MEP_VF_Fev25.pdf" TargetMode="External"/><Relationship Id="rId7" Type="http://schemas.openxmlformats.org/officeDocument/2006/relationships/hyperlink" Target="https://www.youtube.com/watch?v=FXZM5FQdHlI&amp;t=8s" TargetMode="External"/><Relationship Id="rId2" Type="http://schemas.openxmlformats.org/officeDocument/2006/relationships/hyperlink" Target="https://prith-grandest.fr/wp-content/uploads/2025/11/CAHIER3.pdf" TargetMode="External"/><Relationship Id="rId1" Type="http://schemas.openxmlformats.org/officeDocument/2006/relationships/slideLayout" Target="../slideLayouts/slideLayout4.xml"/><Relationship Id="rId6" Type="http://schemas.openxmlformats.org/officeDocument/2006/relationships/hyperlink" Target="https://prith-grandest.fr/wp-content/uploads/2025/04/guide_maintien_GE_nov2022.pdf" TargetMode="External"/><Relationship Id="rId11" Type="http://schemas.openxmlformats.org/officeDocument/2006/relationships/hyperlink" Target="https://www.youtube.com/watch?v=on5JoaJlL9M" TargetMode="External"/><Relationship Id="rId5" Type="http://schemas.openxmlformats.org/officeDocument/2006/relationships/hyperlink" Target="https://prith-grandest.fr/wp-content/uploads/2024/10/Cahiers-du-PRITH2_InterimVF-1.pdf" TargetMode="External"/><Relationship Id="rId10" Type="http://schemas.openxmlformats.org/officeDocument/2006/relationships/hyperlink" Target="https://www.youtube.com/watch?v=zIrb_0gLn_E" TargetMode="External"/><Relationship Id="rId4" Type="http://schemas.openxmlformats.org/officeDocument/2006/relationships/hyperlink" Target="https://prith-grandest.fr/wp-content/uploads/2024/10/CAHIER-DU-PRITH_Ameliorer-les-transitions-de-lecole-a-lemploi-des-jeunes-en-situation-de-handicap_.pdf" TargetMode="External"/><Relationship Id="rId9" Type="http://schemas.openxmlformats.org/officeDocument/2006/relationships/hyperlink" Target="https://www.youtube.com/watch?v=llmnE3kzY3o"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hyperlink" Target="https://prith-grandest.fr/wp-content/uploads/2025/11/FALC_freins-leviers.pdf" TargetMode="External"/><Relationship Id="rId13" Type="http://schemas.openxmlformats.org/officeDocument/2006/relationships/hyperlink" Target="https://youtu.be/AV1QaqnGPTk" TargetMode="External"/><Relationship Id="rId3" Type="http://schemas.openxmlformats.org/officeDocument/2006/relationships/hyperlink" Target="https://prith-grandest.fr/wp-content/uploads/2025/11/FICHET2.pdf" TargetMode="External"/><Relationship Id="rId7" Type="http://schemas.openxmlformats.org/officeDocument/2006/relationships/hyperlink" Target="https://prith-grandest.fr/wp-content/uploads/2025/11/FALC_partie3.pdf" TargetMode="External"/><Relationship Id="rId12" Type="http://schemas.openxmlformats.org/officeDocument/2006/relationships/hyperlink" Target="https://prith-grandest.fr/wp-content/uploads/2025/11/Webinaire_171125.pdf" TargetMode="External"/><Relationship Id="rId2" Type="http://schemas.openxmlformats.org/officeDocument/2006/relationships/hyperlink" Target="NULL" TargetMode="External"/><Relationship Id="rId1" Type="http://schemas.openxmlformats.org/officeDocument/2006/relationships/slideLayout" Target="../slideLayouts/slideLayout4.xml"/><Relationship Id="rId6" Type="http://schemas.openxmlformats.org/officeDocument/2006/relationships/hyperlink" Target="https://prith-grandest.fr/wp-content/uploads/2025/11/FALC_partie2.pdf" TargetMode="External"/><Relationship Id="rId11" Type="http://schemas.openxmlformats.org/officeDocument/2006/relationships/hyperlink" Target="https://prith-grandest.fr/wp-content/uploads/2025/11/Fiche-entreprise-mise-en-page-VF.pdf" TargetMode="External"/><Relationship Id="rId5" Type="http://schemas.openxmlformats.org/officeDocument/2006/relationships/hyperlink" Target="https://prith-grandest.fr/wp-content/uploads/2025/11/FALC_partie1.pdf" TargetMode="External"/><Relationship Id="rId10" Type="http://schemas.openxmlformats.org/officeDocument/2006/relationships/hyperlink" Target="https://prith-grandest.fr/wp-content/uploads/2025/11/FICHEP2.pdf" TargetMode="External"/><Relationship Id="rId4" Type="http://schemas.openxmlformats.org/officeDocument/2006/relationships/hyperlink" Target="https://prith-grandest.fr/wp-content/uploads/2025/11/FALC_intro.pdf" TargetMode="External"/><Relationship Id="rId9" Type="http://schemas.openxmlformats.org/officeDocument/2006/relationships/hyperlink" Target="https://prith-grandest.fr/wp-content/uploads/2025/11/FICHEA2.pdf"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prith-grandest.fr/wp-content/uploads/2025/04/emploi-accompagne-Haute-Marne_202309.pdf" TargetMode="External"/><Relationship Id="rId13" Type="http://schemas.openxmlformats.org/officeDocument/2006/relationships/hyperlink" Target="https://prith-grandest.fr/wp-content/uploads/2025/04/emploi-accompagne-Moselle_202309.pdf" TargetMode="External"/><Relationship Id="rId3" Type="http://schemas.openxmlformats.org/officeDocument/2006/relationships/hyperlink" Target="https://prith-grandest.fr/wp-content/uploads/2025/04/202309_emploi_accompagne_2pages-1.pdf" TargetMode="External"/><Relationship Id="rId7" Type="http://schemas.openxmlformats.org/officeDocument/2006/relationships/hyperlink" Target="https://prith-grandest.fr/wp-content/uploads/2025/04/emploi-accompagne%CC%81_BasRhin_202309.pdf" TargetMode="External"/><Relationship Id="rId12" Type="http://schemas.openxmlformats.org/officeDocument/2006/relationships/hyperlink" Target="https://prith-grandest.fr/wp-content/uploads/2025/04/emploi-accompagne-Meuse_202309.pdf" TargetMode="External"/><Relationship Id="rId2" Type="http://schemas.openxmlformats.org/officeDocument/2006/relationships/hyperlink" Target="https://prith-grandest.fr/wp-content/uploads/2025/04/202309_emploi_accompagne_4pages.pdf" TargetMode="External"/><Relationship Id="rId1" Type="http://schemas.openxmlformats.org/officeDocument/2006/relationships/slideLayout" Target="../slideLayouts/slideLayout4.xml"/><Relationship Id="rId6" Type="http://schemas.openxmlformats.org/officeDocument/2006/relationships/hyperlink" Target="https://prith-grandest.fr/wp-content/uploads/2025/04/emploi-accompagne_Aube_202309.pdf" TargetMode="External"/><Relationship Id="rId11" Type="http://schemas.openxmlformats.org/officeDocument/2006/relationships/hyperlink" Target="https://prith-grandest.fr/wp-content/uploads/2025/04/emploi-accompagne-Meurthe-et-Moselle_202309.pdf" TargetMode="External"/><Relationship Id="rId5" Type="http://schemas.openxmlformats.org/officeDocument/2006/relationships/hyperlink" Target="https://prith-grandest.fr/wp-content/uploads/2025/04/emploi-accompagne_Ardennes_202309.pdf" TargetMode="External"/><Relationship Id="rId10" Type="http://schemas.openxmlformats.org/officeDocument/2006/relationships/hyperlink" Target="https://prith-grandest.fr/wp-content/uploads/2025/04/emploi-accompagne_Marne_202309.pdf" TargetMode="External"/><Relationship Id="rId4" Type="http://schemas.openxmlformats.org/officeDocument/2006/relationships/hyperlink" Target="https://prith-grandest.fr/wp-content/uploads/2025/04/emploi_accompagne_annuaire_202309.pdf" TargetMode="External"/><Relationship Id="rId9" Type="http://schemas.openxmlformats.org/officeDocument/2006/relationships/hyperlink" Target="https://prith-grandest.fr/wp-content/uploads/2025/04/emploi-accompagne%CC%81_HautRhin_202309.pdf" TargetMode="External"/><Relationship Id="rId14" Type="http://schemas.openxmlformats.org/officeDocument/2006/relationships/hyperlink" Target="https://prith-grandest.fr/wp-content/uploads/2025/04/emploi_accomapgne_vosges_202309.pdf"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37.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
          <p:cNvSpPr txBox="1"/>
          <p:nvPr/>
        </p:nvSpPr>
        <p:spPr bwMode="auto">
          <a:xfrm>
            <a:off x="3059830" y="1695940"/>
            <a:ext cx="7462186" cy="1762018"/>
          </a:xfrm>
          <a:prstGeom prst="rect">
            <a:avLst/>
          </a:prstGeom>
        </p:spPr>
        <p:txBody>
          <a:bodyPr vert="horz" wrap="square" lIns="0" tIns="12697" rIns="0" bIns="0" rtlCol="0" anchor="ctr">
            <a:spAutoFit/>
          </a:bodyPr>
          <a:lstStyle/>
          <a:p>
            <a:pPr marL="12065" marR="1726565" lvl="0" algn="l">
              <a:lnSpc>
                <a:spcPct val="100000"/>
              </a:lnSpc>
              <a:spcBef>
                <a:spcPts val="100"/>
              </a:spcBef>
              <a:buNone/>
              <a:defRPr/>
            </a:pPr>
            <a:r>
              <a:rPr lang="fr-FR" sz="3200" dirty="0">
                <a:solidFill>
                  <a:srgbClr val="FFFFFF"/>
                </a:solidFill>
                <a:latin typeface="Calibri"/>
              </a:rPr>
              <a:t>L’Agefiph et son offre de services </a:t>
            </a:r>
            <a:br>
              <a:rPr lang="fr-FR" sz="3200" dirty="0">
                <a:latin typeface="Calibri"/>
              </a:rPr>
            </a:br>
            <a:r>
              <a:rPr lang="fr-FR" sz="3200" dirty="0">
                <a:solidFill>
                  <a:srgbClr val="FFFFFF"/>
                </a:solidFill>
                <a:latin typeface="Calibri"/>
              </a:rPr>
              <a:t>et d’aides financières</a:t>
            </a:r>
            <a:endParaRPr lang="fr-FR" dirty="0"/>
          </a:p>
          <a:p>
            <a:pPr marL="12065" marR="1726565">
              <a:spcBef>
                <a:spcPts val="100"/>
              </a:spcBef>
              <a:defRPr/>
            </a:pPr>
            <a:endParaRPr lang="fr-FR" sz="3200">
              <a:solidFill>
                <a:srgbClr val="FFFFFF"/>
              </a:solidFill>
              <a:latin typeface="Calibri"/>
              <a:cs typeface="Calibri"/>
            </a:endParaRPr>
          </a:p>
          <a:p>
            <a:pPr marL="12065" marR="1726565">
              <a:spcBef>
                <a:spcPts val="100"/>
              </a:spcBef>
              <a:defRPr/>
            </a:pPr>
            <a:endParaRPr lang="fr-FR" sz="1600" i="1" dirty="0">
              <a:solidFill>
                <a:srgbClr val="FFFFFF"/>
              </a:solidFill>
              <a:latin typeface="Calibri"/>
              <a:ea typeface="Calibri"/>
              <a:cs typeface="Calibri"/>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numéro de diapositive 2"/>
          <p:cNvSpPr>
            <a:spLocks noGrp="1"/>
          </p:cNvSpPr>
          <p:nvPr>
            <p:ph type="sldNum" sz="quarter" idx="12"/>
          </p:nvPr>
        </p:nvSpPr>
        <p:spPr bwMode="auto">
          <a:xfrm>
            <a:off x="539996" y="4659427"/>
            <a:ext cx="4211040" cy="273841"/>
          </a:xfrm>
        </p:spPr>
        <p:txBody>
          <a:bodyPr lIns="91437" tIns="45717" rIns="91437" bIns="45717"/>
          <a:lstStyle/>
          <a:p>
            <a:pPr marL="0" marR="0" lvl="0" indent="0" algn="l" defTabSz="457200" eaLnBrk="1" fontAlgn="auto" latinLnBrk="0" hangingPunct="1">
              <a:lnSpc>
                <a:spcPct val="100000"/>
              </a:lnSpc>
              <a:spcBef>
                <a:spcPts val="0"/>
              </a:spcBef>
              <a:spcAft>
                <a:spcPts val="0"/>
              </a:spcAft>
              <a:buClrTx/>
              <a:buSzTx/>
              <a:buFontTx/>
              <a:buNone/>
              <a:tabLst/>
              <a:defRPr/>
            </a:pPr>
            <a:fld id="{C1E48367-6F54-424E-8344-F1406F2B8E02}" type="slidenum">
              <a:rPr kumimoji="0" lang="fr-FR" sz="1400" b="1" i="0" kern="0" cap="none" spc="0" normalizeH="0" baseline="0" noProof="0">
                <a:ln>
                  <a:noFill/>
                </a:ln>
                <a:solidFill>
                  <a:srgbClr val="6B00C3"/>
                </a:solidFill>
                <a:effectLst/>
                <a:latin typeface="Calibri"/>
                <a:cs typeface="Arial"/>
              </a:rPr>
              <a:t>9</a:t>
            </a:fld>
            <a:r>
              <a:rPr kumimoji="0" lang="fr-FR" sz="1400" b="1" i="0" kern="0" cap="none" spc="0" normalizeH="0" baseline="0" noProof="0">
                <a:ln>
                  <a:noFill/>
                </a:ln>
                <a:solidFill>
                  <a:srgbClr val="6B00C3"/>
                </a:solidFill>
                <a:effectLst/>
                <a:latin typeface="Calibri"/>
                <a:cs typeface="Arial"/>
              </a:rPr>
              <a:t> |</a:t>
            </a:r>
            <a:endParaRPr kumimoji="0" lang="fr-FR" sz="1400" b="1" i="0" u="none" strike="noStrike" kern="0" cap="none" spc="0" normalizeH="0" baseline="0" noProof="0">
              <a:ln>
                <a:noFill/>
              </a:ln>
              <a:solidFill>
                <a:srgbClr val="6B00C3"/>
              </a:solidFill>
              <a:effectLst/>
              <a:latin typeface="Calibri"/>
              <a:cs typeface="Arial"/>
            </a:endParaRPr>
          </a:p>
        </p:txBody>
      </p:sp>
      <p:sp>
        <p:nvSpPr>
          <p:cNvPr id="6" name="Espace réservé du numéro de diapositive 2"/>
          <p:cNvSpPr txBox="1">
            <a:spLocks/>
          </p:cNvSpPr>
          <p:nvPr/>
        </p:nvSpPr>
        <p:spPr bwMode="auto">
          <a:xfrm>
            <a:off x="539996" y="4659427"/>
            <a:ext cx="6912318" cy="273841"/>
          </a:xfrm>
          <a:prstGeom prst="rect">
            <a:avLst/>
          </a:prstGeom>
        </p:spPr>
        <p:txBody>
          <a:bodyPr vert="horz" lIns="91437" tIns="45717" rIns="91437" bIns="45717" rtlCol="0" anchor="ctr"/>
          <a:lstStyle/>
          <a:p>
            <a:pPr marL="0" lvl="0" algn="l">
              <a:lnSpc>
                <a:spcPct val="100000"/>
              </a:lnSpc>
              <a:buNone/>
              <a:defRPr/>
            </a:pPr>
            <a:fld id="{C1E48367-6F54-424E-8344-F1406F2B8E02}" type="slidenum">
              <a:rPr lang="fr-FR" sz="1400" b="1" smtClean="0">
                <a:solidFill>
                  <a:srgbClr val="6B00C3"/>
                </a:solidFill>
                <a:latin typeface="Calibri"/>
              </a:rPr>
              <a:t>9</a:t>
            </a:fld>
            <a:r>
              <a:rPr lang="fr-FR" sz="1400" b="1">
                <a:solidFill>
                  <a:srgbClr val="6B00C3"/>
                </a:solidFill>
                <a:latin typeface="Calibri"/>
              </a:rPr>
              <a:t> | </a:t>
            </a:r>
            <a:r>
              <a:rPr lang="fr-FR" sz="1400" b="1">
                <a:solidFill>
                  <a:srgbClr val="6B00C3"/>
                </a:solidFill>
              </a:rPr>
              <a:t>À</a:t>
            </a:r>
            <a:r>
              <a:rPr lang="fr-FR" sz="1400" b="1">
                <a:solidFill>
                  <a:srgbClr val="6B00C3"/>
                </a:solidFill>
                <a:latin typeface="Calibri"/>
              </a:rPr>
              <a:t> la découverte de l’offre de services et d’aides financières de l’Agefiph</a:t>
            </a:r>
          </a:p>
        </p:txBody>
      </p:sp>
      <p:sp>
        <p:nvSpPr>
          <p:cNvPr id="4" name="Titre 4">
            <a:extLst>
              <a:ext uri="{FF2B5EF4-FFF2-40B4-BE49-F238E27FC236}">
                <a16:creationId xmlns:a16="http://schemas.microsoft.com/office/drawing/2014/main" id="{CAA30FC4-1873-6425-AB23-D6D0EFDF4D80}"/>
              </a:ext>
            </a:extLst>
          </p:cNvPr>
          <p:cNvSpPr>
            <a:spLocks noGrp="1"/>
          </p:cNvSpPr>
          <p:nvPr>
            <p:ph type="title"/>
          </p:nvPr>
        </p:nvSpPr>
        <p:spPr bwMode="auto">
          <a:xfrm>
            <a:off x="539997" y="0"/>
            <a:ext cx="5912801" cy="742010"/>
          </a:xfrm>
        </p:spPr>
        <p:txBody>
          <a:bodyPr lIns="68551" tIns="34274" rIns="68551" bIns="34274"/>
          <a:lstStyle/>
          <a:p>
            <a:pPr lvl="0">
              <a:lnSpc>
                <a:spcPct val="90000"/>
              </a:lnSpc>
              <a:buNone/>
              <a:defRPr/>
            </a:pPr>
            <a:r>
              <a:rPr lang="fr-FR"/>
              <a:t>Le guide de l’offre de l’</a:t>
            </a:r>
            <a:r>
              <a:rPr lang="fr-FR" err="1"/>
              <a:t>Agefiph</a:t>
            </a:r>
            <a:r>
              <a:rPr lang="fr-FR"/>
              <a:t> pour les intimes…</a:t>
            </a:r>
          </a:p>
        </p:txBody>
      </p:sp>
      <p:pic>
        <p:nvPicPr>
          <p:cNvPr id="11" name="Image 10" descr="Une image contenant texte&#10;&#10;Description générée automatiquement">
            <a:extLst>
              <a:ext uri="{FF2B5EF4-FFF2-40B4-BE49-F238E27FC236}">
                <a16:creationId xmlns:a16="http://schemas.microsoft.com/office/drawing/2014/main" id="{24EED919-31B3-A72A-2634-B2571857F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20000">
            <a:off x="2184679" y="791594"/>
            <a:ext cx="2474302" cy="3485869"/>
          </a:xfrm>
          <a:prstGeom prst="rect">
            <a:avLst/>
          </a:prstGeom>
          <a:effectLst>
            <a:outerShdw blurRad="76200" dir="13500000" sy="23000" kx="1200000" algn="br" rotWithShape="0">
              <a:prstClr val="black">
                <a:alpha val="8000"/>
              </a:prstClr>
            </a:outerShdw>
          </a:effectLst>
        </p:spPr>
      </p:pic>
      <p:pic>
        <p:nvPicPr>
          <p:cNvPr id="7" name="Image 6" descr="Une image contenant table&#10;&#10;Description générée automatiquement">
            <a:extLst>
              <a:ext uri="{FF2B5EF4-FFF2-40B4-BE49-F238E27FC236}">
                <a16:creationId xmlns:a16="http://schemas.microsoft.com/office/drawing/2014/main" id="{F7AB7573-F17F-F9BA-65A2-0B9E87130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00000">
            <a:off x="2483766" y="917780"/>
            <a:ext cx="2465904" cy="3485871"/>
          </a:xfrm>
          <a:prstGeom prst="rect">
            <a:avLst/>
          </a:prstGeom>
          <a:effectLst>
            <a:outerShdw blurRad="50800" dist="88900" dir="13500000" algn="br" rotWithShape="0">
              <a:prstClr val="black">
                <a:alpha val="16000"/>
              </a:prstClr>
            </a:outerShdw>
          </a:effectLst>
        </p:spPr>
      </p:pic>
      <p:sp>
        <p:nvSpPr>
          <p:cNvPr id="12" name="Rectangle : coins arrondis 11">
            <a:hlinkClick r:id="rId6"/>
            <a:extLst>
              <a:ext uri="{FF2B5EF4-FFF2-40B4-BE49-F238E27FC236}">
                <a16:creationId xmlns:a16="http://schemas.microsoft.com/office/drawing/2014/main" id="{926517D2-9B79-716C-3364-2B98EFABDA70}"/>
              </a:ext>
            </a:extLst>
          </p:cNvPr>
          <p:cNvSpPr/>
          <p:nvPr/>
        </p:nvSpPr>
        <p:spPr bwMode="auto">
          <a:xfrm>
            <a:off x="5405039" y="1712072"/>
            <a:ext cx="2836724" cy="728565"/>
          </a:xfrm>
          <a:prstGeom prst="roundRect">
            <a:avLst/>
          </a:prstGeom>
          <a:solidFill>
            <a:schemeClr val="tx2">
              <a:lumMod val="20000"/>
              <a:lumOff val="80000"/>
            </a:schemeClr>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lvl="0" algn="ctr">
              <a:lnSpc>
                <a:spcPct val="100000"/>
              </a:lnSpc>
              <a:buNone/>
            </a:pPr>
            <a:r>
              <a:rPr lang="fr-FR" sz="1400" b="0" i="0" u="sng" strike="noStrike" dirty="0">
                <a:solidFill>
                  <a:srgbClr val="0563C1"/>
                </a:solidFill>
                <a:effectLst/>
                <a:highlight>
                  <a:srgbClr val="FFFFFF"/>
                </a:highlight>
                <a:latin typeface="Segoe UI" panose="020B0502040204020203" pitchFamily="34" charset="0"/>
                <a:hlinkClick r:id="rId7"/>
              </a:rPr>
              <a:t>https://www.agefiph.fr/services-et-aides-financieres</a:t>
            </a:r>
            <a:endParaRPr lang="fr-FR" sz="1400" dirty="0">
              <a:solidFill>
                <a:srgbClr val="000000"/>
              </a:solidFill>
              <a:ea typeface="Calibri"/>
              <a:cs typeface="Calibri"/>
            </a:endParaRPr>
          </a:p>
        </p:txBody>
      </p:sp>
      <p:pic>
        <p:nvPicPr>
          <p:cNvPr id="8" name="Graphique 7" descr="Index pointant vers la droite vu du côté du dos de la main avec un remplissage uni">
            <a:extLst>
              <a:ext uri="{FF2B5EF4-FFF2-40B4-BE49-F238E27FC236}">
                <a16:creationId xmlns:a16="http://schemas.microsoft.com/office/drawing/2014/main" id="{140F6FE4-45F1-FEA1-FBCB-11759560919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rot="14460000">
            <a:off x="5768594" y="2174489"/>
            <a:ext cx="1138594" cy="1106245"/>
          </a:xfrm>
          <a:prstGeom prst="rect">
            <a:avLst/>
          </a:prstGeom>
        </p:spPr>
      </p:pic>
      <p:pic>
        <p:nvPicPr>
          <p:cNvPr id="5" name="Image 4">
            <a:extLst>
              <a:ext uri="{FF2B5EF4-FFF2-40B4-BE49-F238E27FC236}">
                <a16:creationId xmlns:a16="http://schemas.microsoft.com/office/drawing/2014/main" id="{2FEE299B-3255-4001-3A30-B7A4A42097F6}"/>
              </a:ext>
            </a:extLst>
          </p:cNvPr>
          <p:cNvPicPr>
            <a:picLocks noChangeAspect="1"/>
          </p:cNvPicPr>
          <p:nvPr/>
        </p:nvPicPr>
        <p:blipFill>
          <a:blip r:embed="rId10"/>
          <a:stretch>
            <a:fillRect/>
          </a:stretch>
        </p:blipFill>
        <p:spPr>
          <a:xfrm>
            <a:off x="2667602" y="1186628"/>
            <a:ext cx="2496821" cy="3028181"/>
          </a:xfrm>
          <a:prstGeom prst="rect">
            <a:avLst/>
          </a:prstGeom>
        </p:spPr>
      </p:pic>
    </p:spTree>
    <p:custDataLst>
      <p:tags r:id="rId1"/>
    </p:custDataLst>
    <p:extLst>
      <p:ext uri="{BB962C8B-B14F-4D97-AF65-F5344CB8AC3E}">
        <p14:creationId xmlns:p14="http://schemas.microsoft.com/office/powerpoint/2010/main" val="10657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ABDDAF-2105-BCE1-27D2-44FDF8A11850}"/>
              </a:ext>
            </a:extLst>
          </p:cNvPr>
          <p:cNvSpPr>
            <a:spLocks noGrp="1"/>
          </p:cNvSpPr>
          <p:nvPr>
            <p:ph type="title"/>
          </p:nvPr>
        </p:nvSpPr>
        <p:spPr>
          <a:xfrm>
            <a:off x="878830" y="29286"/>
            <a:ext cx="5912804" cy="742013"/>
          </a:xfrm>
        </p:spPr>
        <p:txBody>
          <a:bodyPr/>
          <a:lstStyle/>
          <a:p>
            <a:r>
              <a:rPr lang="fr-FR" dirty="0"/>
              <a:t>Les services de l’Agefiph</a:t>
            </a:r>
          </a:p>
        </p:txBody>
      </p:sp>
      <p:sp>
        <p:nvSpPr>
          <p:cNvPr id="3" name="Espace réservé du numéro de diapositive 2">
            <a:extLst>
              <a:ext uri="{FF2B5EF4-FFF2-40B4-BE49-F238E27FC236}">
                <a16:creationId xmlns:a16="http://schemas.microsoft.com/office/drawing/2014/main" id="{F20944B0-DC07-1AC7-CDF2-5D75041967AA}"/>
              </a:ext>
            </a:extLst>
          </p:cNvPr>
          <p:cNvSpPr>
            <a:spLocks noGrp="1"/>
          </p:cNvSpPr>
          <p:nvPr>
            <p:ph type="sldNum" sz="quarter" idx="12"/>
          </p:nvPr>
        </p:nvSpPr>
        <p:spPr>
          <a:xfrm>
            <a:off x="468447" y="4718519"/>
            <a:ext cx="4211043" cy="273844"/>
          </a:xfrm>
        </p:spPr>
        <p:txBody>
          <a:bodyPr/>
          <a:lstStyle/>
          <a:p>
            <a:pPr>
              <a:defRPr/>
            </a:pPr>
            <a:fld id="{C1E48367-6F54-424E-8344-F1406F2B8E02}" type="slidenum">
              <a:rPr lang="fr-FR" smtClean="0"/>
              <a:t>10</a:t>
            </a:fld>
            <a:r>
              <a:rPr lang="fr-FR" dirty="0"/>
              <a:t> |</a:t>
            </a:r>
          </a:p>
        </p:txBody>
      </p:sp>
      <p:sp>
        <p:nvSpPr>
          <p:cNvPr id="5" name="ZoneTexte 4">
            <a:extLst>
              <a:ext uri="{FF2B5EF4-FFF2-40B4-BE49-F238E27FC236}">
                <a16:creationId xmlns:a16="http://schemas.microsoft.com/office/drawing/2014/main" id="{932A85B0-1C86-5B31-85C6-B9BCA1B464AD}"/>
              </a:ext>
            </a:extLst>
          </p:cNvPr>
          <p:cNvSpPr txBox="1"/>
          <p:nvPr/>
        </p:nvSpPr>
        <p:spPr>
          <a:xfrm>
            <a:off x="2908245" y="1506962"/>
            <a:ext cx="3523043" cy="1600438"/>
          </a:xfrm>
          <a:prstGeom prst="rect">
            <a:avLst/>
          </a:prstGeom>
          <a:noFill/>
        </p:spPr>
        <p:txBody>
          <a:bodyPr wrap="square">
            <a:spAutoFit/>
          </a:bodyPr>
          <a:lstStyle/>
          <a:p>
            <a:pPr marL="170815" lvl="0" indent="-170815">
              <a:lnSpc>
                <a:spcPct val="100000"/>
              </a:lnSpc>
              <a:buClr>
                <a:srgbClr val="6B00C3"/>
              </a:buClr>
              <a:buFont typeface="Arial" panose="020B0604020202020204" pitchFamily="34" charset="0"/>
              <a:buChar char="•"/>
            </a:pPr>
            <a:r>
              <a:rPr lang="fr-FR" sz="1400" b="1" kern="1200" dirty="0">
                <a:solidFill>
                  <a:srgbClr val="000000"/>
                </a:solidFill>
                <a:latin typeface="Calibri"/>
                <a:ea typeface="+mn-ea"/>
                <a:cs typeface="+mn-cs"/>
              </a:rPr>
              <a:t>Conseil et accompagnement emploi handicap des entreprises</a:t>
            </a:r>
          </a:p>
          <a:p>
            <a:pPr marL="170815" lvl="0" indent="-170815">
              <a:lnSpc>
                <a:spcPct val="100000"/>
              </a:lnSpc>
              <a:buClr>
                <a:srgbClr val="6B00C3"/>
              </a:buClr>
              <a:buFont typeface="Arial" panose="020B0604020202020204" pitchFamily="34" charset="0"/>
              <a:buChar char="•"/>
            </a:pPr>
            <a:r>
              <a:rPr lang="fr-FR" sz="1400" b="1" kern="1200" dirty="0">
                <a:solidFill>
                  <a:schemeClr val="bg2"/>
                </a:solidFill>
                <a:latin typeface="Calibri"/>
              </a:rPr>
              <a:t>Appuis spécifiques*</a:t>
            </a:r>
            <a:endParaRPr lang="fr-FR" sz="1400" b="1" kern="1200" dirty="0">
              <a:solidFill>
                <a:schemeClr val="bg2"/>
              </a:solidFill>
              <a:latin typeface="Calibri"/>
              <a:ea typeface="+mn-ea"/>
              <a:cs typeface="+mn-cs"/>
            </a:endParaRPr>
          </a:p>
          <a:p>
            <a:pPr marL="170815" marR="0" lvl="0" indent="-170815" algn="l" defTabSz="685800" eaLnBrk="1" fontAlgn="auto" latinLnBrk="0" hangingPunct="1">
              <a:lnSpc>
                <a:spcPct val="100000"/>
              </a:lnSpc>
              <a:spcBef>
                <a:spcPts val="0"/>
              </a:spcBef>
              <a:spcAft>
                <a:spcPts val="0"/>
              </a:spcAft>
              <a:buClr>
                <a:srgbClr val="6B00C3"/>
              </a:buClr>
              <a:buSzTx/>
              <a:buFont typeface="Arial" panose="020B0604020202020204" pitchFamily="34" charset="0"/>
              <a:buChar char="•"/>
              <a:tabLst/>
              <a:defRPr/>
            </a:pPr>
            <a:r>
              <a:rPr lang="fr-FR" sz="1400" b="0" kern="1200" dirty="0">
                <a:solidFill>
                  <a:srgbClr val="000000"/>
                </a:solidFill>
                <a:latin typeface="Calibri"/>
                <a:ea typeface="+mn-ea"/>
                <a:cs typeface="+mn-cs"/>
              </a:rPr>
              <a:t>Étude ergonomique*</a:t>
            </a:r>
            <a:endParaRPr lang="fr-FR" sz="1400" kern="1200" dirty="0">
              <a:solidFill>
                <a:srgbClr val="FF0000"/>
              </a:solidFill>
              <a:latin typeface="Calibri"/>
            </a:endParaRPr>
          </a:p>
          <a:p>
            <a:pPr marL="170815" marR="0" lvl="0" indent="-170815" algn="l" eaLnBrk="1" fontAlgn="auto" latinLnBrk="0" hangingPunct="1">
              <a:lnSpc>
                <a:spcPct val="100000"/>
              </a:lnSpc>
              <a:spcBef>
                <a:spcPts val="0"/>
              </a:spcBef>
              <a:spcAft>
                <a:spcPts val="0"/>
              </a:spcAft>
              <a:buClr>
                <a:srgbClr val="6B00C3"/>
              </a:buClr>
              <a:buSzTx/>
              <a:buFont typeface="Arial" panose="020B0604020202020204" pitchFamily="34" charset="0"/>
              <a:buChar char="•"/>
            </a:pPr>
            <a:r>
              <a:rPr lang="fr-FR" sz="1400" b="0" kern="1200" dirty="0">
                <a:solidFill>
                  <a:srgbClr val="000000"/>
                </a:solidFill>
                <a:latin typeface="Calibri"/>
                <a:ea typeface="+mn-ea"/>
                <a:cs typeface="+mn-cs"/>
              </a:rPr>
              <a:t>Espace emploi recruteur </a:t>
            </a:r>
          </a:p>
          <a:p>
            <a:pPr marL="170815" indent="-170815" defTabSz="685800" rtl="0">
              <a:buClr>
                <a:srgbClr val="6B00C3"/>
              </a:buClr>
              <a:buFont typeface="Arial" panose="020B0604020202020204" pitchFamily="34" charset="0"/>
              <a:buChar char="•"/>
              <a:defRPr/>
            </a:pPr>
            <a:r>
              <a:rPr lang="fr-FR" sz="1400" kern="1200" dirty="0">
                <a:solidFill>
                  <a:srgbClr val="000000"/>
                </a:solidFill>
              </a:rPr>
              <a:t>Centre de ressources en ligne</a:t>
            </a:r>
            <a:r>
              <a:rPr lang="fr-FR" sz="1400" kern="1200" dirty="0">
                <a:solidFill>
                  <a:srgbClr val="FF0000"/>
                </a:solidFill>
              </a:rPr>
              <a:t> </a:t>
            </a:r>
          </a:p>
          <a:p>
            <a:pPr marL="170815" indent="-170815" defTabSz="685800" rtl="0">
              <a:buClr>
                <a:srgbClr val="6B00C3"/>
              </a:buClr>
              <a:buFont typeface="Arial" panose="020B0604020202020204" pitchFamily="34" charset="0"/>
              <a:buChar char="•"/>
              <a:defRPr/>
            </a:pPr>
            <a:endParaRPr lang="fr-FR" sz="1400" kern="1200" dirty="0">
              <a:solidFill>
                <a:srgbClr val="FF0000"/>
              </a:solidFill>
            </a:endParaRPr>
          </a:p>
        </p:txBody>
      </p:sp>
      <p:pic>
        <p:nvPicPr>
          <p:cNvPr id="6" name="Image 5">
            <a:extLst>
              <a:ext uri="{FF2B5EF4-FFF2-40B4-BE49-F238E27FC236}">
                <a16:creationId xmlns:a16="http://schemas.microsoft.com/office/drawing/2014/main" id="{AB934E99-F6A5-ADBF-DC1A-3AAFB5C710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20651" y="186831"/>
            <a:ext cx="438695" cy="437362"/>
          </a:xfrm>
          <a:prstGeom prst="rect">
            <a:avLst/>
          </a:prstGeom>
        </p:spPr>
      </p:pic>
      <p:grpSp>
        <p:nvGrpSpPr>
          <p:cNvPr id="7" name="Groupe 6">
            <a:extLst>
              <a:ext uri="{FF2B5EF4-FFF2-40B4-BE49-F238E27FC236}">
                <a16:creationId xmlns:a16="http://schemas.microsoft.com/office/drawing/2014/main" id="{D06C49AF-54B8-DEE9-FDDB-F6764614F7E4}"/>
              </a:ext>
            </a:extLst>
          </p:cNvPr>
          <p:cNvGrpSpPr/>
          <p:nvPr/>
        </p:nvGrpSpPr>
        <p:grpSpPr>
          <a:xfrm>
            <a:off x="3199091" y="813001"/>
            <a:ext cx="705841" cy="501382"/>
            <a:chOff x="1979712" y="822910"/>
            <a:chExt cx="594285" cy="473247"/>
          </a:xfrm>
        </p:grpSpPr>
        <p:pic>
          <p:nvPicPr>
            <p:cNvPr id="8" name="Image 7">
              <a:extLst>
                <a:ext uri="{FF2B5EF4-FFF2-40B4-BE49-F238E27FC236}">
                  <a16:creationId xmlns:a16="http://schemas.microsoft.com/office/drawing/2014/main" id="{FE893F3B-16A5-253E-E34D-5C7CCE9A63E5}"/>
                </a:ext>
              </a:extLst>
            </p:cNvPr>
            <p:cNvPicPr>
              <a:picLocks noChangeAspect="1"/>
            </p:cNvPicPr>
            <p:nvPr/>
          </p:nvPicPr>
          <p:blipFill>
            <a:blip r:embed="rId3"/>
            <a:stretch/>
          </p:blipFill>
          <p:spPr bwMode="auto">
            <a:xfrm>
              <a:off x="1979712" y="822910"/>
              <a:ext cx="200951" cy="473247"/>
            </a:xfrm>
            <a:prstGeom prst="rect">
              <a:avLst/>
            </a:prstGeom>
          </p:spPr>
        </p:pic>
        <p:pic>
          <p:nvPicPr>
            <p:cNvPr id="9" name="Image 8">
              <a:extLst>
                <a:ext uri="{FF2B5EF4-FFF2-40B4-BE49-F238E27FC236}">
                  <a16:creationId xmlns:a16="http://schemas.microsoft.com/office/drawing/2014/main" id="{807BA252-FE22-E6D1-FD96-4B6C8F5D4100}"/>
                </a:ext>
              </a:extLst>
            </p:cNvPr>
            <p:cNvPicPr>
              <a:picLocks noChangeAspect="1"/>
            </p:cNvPicPr>
            <p:nvPr/>
          </p:nvPicPr>
          <p:blipFill>
            <a:blip r:embed="rId4"/>
            <a:stretch/>
          </p:blipFill>
          <p:spPr bwMode="auto">
            <a:xfrm>
              <a:off x="2190070" y="1029583"/>
              <a:ext cx="383927" cy="262634"/>
            </a:xfrm>
            <a:prstGeom prst="rect">
              <a:avLst/>
            </a:prstGeom>
          </p:spPr>
        </p:pic>
      </p:grpSp>
      <p:sp>
        <p:nvSpPr>
          <p:cNvPr id="10" name="ZoneTexte 9">
            <a:extLst>
              <a:ext uri="{FF2B5EF4-FFF2-40B4-BE49-F238E27FC236}">
                <a16:creationId xmlns:a16="http://schemas.microsoft.com/office/drawing/2014/main" id="{7F259512-8F17-6EA3-B310-96F773BE7F34}"/>
              </a:ext>
            </a:extLst>
          </p:cNvPr>
          <p:cNvSpPr txBox="1"/>
          <p:nvPr/>
        </p:nvSpPr>
        <p:spPr>
          <a:xfrm>
            <a:off x="6329789" y="1462764"/>
            <a:ext cx="2814211" cy="954107"/>
          </a:xfrm>
          <a:prstGeom prst="rect">
            <a:avLst/>
          </a:prstGeom>
          <a:noFill/>
        </p:spPr>
        <p:txBody>
          <a:bodyPr wrap="square">
            <a:spAutoFit/>
          </a:bodyPr>
          <a:lstStyle/>
          <a:p>
            <a:pPr marL="170815" lvl="0" indent="-170815">
              <a:lnSpc>
                <a:spcPct val="100000"/>
              </a:lnSpc>
              <a:buClr>
                <a:srgbClr val="6B00C3"/>
              </a:buClr>
              <a:buFont typeface="Arial" panose="020B0604020202020204" pitchFamily="34" charset="0"/>
              <a:buChar char="•"/>
            </a:pPr>
            <a:r>
              <a:rPr lang="fr-FR" sz="1400" b="1" kern="1200" dirty="0">
                <a:solidFill>
                  <a:srgbClr val="000000"/>
                </a:solidFill>
                <a:latin typeface="Calibri"/>
                <a:ea typeface="+mn-ea"/>
                <a:cs typeface="+mn-cs"/>
              </a:rPr>
              <a:t>La Ressource Handicap Formation</a:t>
            </a:r>
            <a:endParaRPr lang="fr-FR" sz="1400" b="1" kern="1200" dirty="0">
              <a:solidFill>
                <a:srgbClr val="FF0000"/>
              </a:solidFill>
              <a:latin typeface="Calibri"/>
            </a:endParaRPr>
          </a:p>
          <a:p>
            <a:pPr marL="170815" indent="-170815" defTabSz="685800" rtl="0">
              <a:buClr>
                <a:srgbClr val="6B00C3"/>
              </a:buClr>
              <a:buFont typeface="Arial" panose="020B0604020202020204" pitchFamily="34" charset="0"/>
              <a:buChar char="•"/>
              <a:defRPr/>
            </a:pPr>
            <a:r>
              <a:rPr lang="fr-FR" sz="1400" b="1" kern="1200" dirty="0">
                <a:solidFill>
                  <a:schemeClr val="bg2"/>
                </a:solidFill>
              </a:rPr>
              <a:t>Appuis spécifiques*</a:t>
            </a:r>
          </a:p>
          <a:p>
            <a:pPr defTabSz="685800" rtl="0">
              <a:buClr>
                <a:srgbClr val="6B00C3"/>
              </a:buClr>
              <a:defRPr/>
            </a:pPr>
            <a:endParaRPr lang="fr-FR" sz="1400" kern="1200" dirty="0">
              <a:solidFill>
                <a:srgbClr val="FF0000"/>
              </a:solidFill>
            </a:endParaRPr>
          </a:p>
        </p:txBody>
      </p:sp>
      <p:pic>
        <p:nvPicPr>
          <p:cNvPr id="11" name="Graphique 10">
            <a:extLst>
              <a:ext uri="{FF2B5EF4-FFF2-40B4-BE49-F238E27FC236}">
                <a16:creationId xmlns:a16="http://schemas.microsoft.com/office/drawing/2014/main" id="{C602FA10-FE73-FE3D-8F4E-383F0B471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6216772" y="824955"/>
            <a:ext cx="429033" cy="383161"/>
          </a:xfrm>
          <a:prstGeom prst="rect">
            <a:avLst/>
          </a:prstGeom>
        </p:spPr>
      </p:pic>
      <p:sp>
        <p:nvSpPr>
          <p:cNvPr id="12" name="ZoneTexte 11">
            <a:extLst>
              <a:ext uri="{FF2B5EF4-FFF2-40B4-BE49-F238E27FC236}">
                <a16:creationId xmlns:a16="http://schemas.microsoft.com/office/drawing/2014/main" id="{319C879F-4615-3742-37E4-29EA99200C4A}"/>
              </a:ext>
            </a:extLst>
          </p:cNvPr>
          <p:cNvSpPr txBox="1"/>
          <p:nvPr/>
        </p:nvSpPr>
        <p:spPr>
          <a:xfrm>
            <a:off x="-64734" y="1543058"/>
            <a:ext cx="2687874" cy="1384995"/>
          </a:xfrm>
          <a:prstGeom prst="rect">
            <a:avLst/>
          </a:prstGeom>
          <a:noFill/>
        </p:spPr>
        <p:txBody>
          <a:bodyPr wrap="square">
            <a:spAutoFit/>
          </a:bodyPr>
          <a:lstStyle/>
          <a:p>
            <a:pPr marL="170815" indent="-170815" rtl="0">
              <a:buClr>
                <a:srgbClr val="6B00C3"/>
              </a:buClr>
              <a:buFont typeface="Arial" panose="020B0604020202020204" pitchFamily="34" charset="0"/>
              <a:buChar char="•"/>
            </a:pPr>
            <a:r>
              <a:rPr lang="fr-FR" sz="1400" b="1" kern="1200" dirty="0">
                <a:solidFill>
                  <a:schemeClr val="bg2"/>
                </a:solidFill>
              </a:rPr>
              <a:t>Appuis spécifiques*</a:t>
            </a:r>
          </a:p>
          <a:p>
            <a:pPr marL="170815" lvl="0" indent="-170815">
              <a:lnSpc>
                <a:spcPct val="100000"/>
              </a:lnSpc>
              <a:buClr>
                <a:srgbClr val="6B00C3"/>
              </a:buClr>
              <a:buFont typeface="Arial" panose="020B0604020202020204" pitchFamily="34" charset="0"/>
              <a:buChar char="•"/>
            </a:pPr>
            <a:r>
              <a:rPr lang="fr-FR" sz="1400" b="0" kern="1200" dirty="0">
                <a:solidFill>
                  <a:srgbClr val="000000"/>
                </a:solidFill>
                <a:latin typeface="Calibri"/>
                <a:ea typeface="+mn-ea"/>
                <a:cs typeface="+mn-cs"/>
              </a:rPr>
              <a:t>L’accompagnement à la création ou à la </a:t>
            </a:r>
            <a:r>
              <a:rPr lang="fr-FR" sz="1400" kern="1200" dirty="0">
                <a:solidFill>
                  <a:srgbClr val="000000"/>
                </a:solidFill>
                <a:latin typeface="Calibri"/>
              </a:rPr>
              <a:t>reprise d’activité*</a:t>
            </a:r>
          </a:p>
          <a:p>
            <a:pPr marL="170815" indent="-170815" defTabSz="685800" rtl="0">
              <a:buClr>
                <a:srgbClr val="6B00C3"/>
              </a:buClr>
              <a:buFont typeface="Arial" panose="020B0604020202020204" pitchFamily="34" charset="0"/>
              <a:buChar char="•"/>
              <a:defRPr/>
            </a:pPr>
            <a:r>
              <a:rPr lang="fr-FR" sz="1400" kern="1200" dirty="0">
                <a:solidFill>
                  <a:srgbClr val="000000"/>
                </a:solidFill>
              </a:rPr>
              <a:t>Pré-Evaluation des Capacités à la formation* </a:t>
            </a:r>
            <a:r>
              <a:rPr lang="fr-FR" sz="1100" kern="1200" dirty="0">
                <a:solidFill>
                  <a:srgbClr val="000000"/>
                </a:solidFill>
              </a:rPr>
              <a:t>(PECF – Transport et logistique)</a:t>
            </a:r>
            <a:endParaRPr lang="fr-FR" sz="1400" kern="1200" dirty="0">
              <a:solidFill>
                <a:srgbClr val="FF0000"/>
              </a:solidFill>
              <a:latin typeface="Calibri"/>
            </a:endParaRPr>
          </a:p>
        </p:txBody>
      </p:sp>
      <p:sp>
        <p:nvSpPr>
          <p:cNvPr id="14" name="ZoneTexte 13">
            <a:extLst>
              <a:ext uri="{FF2B5EF4-FFF2-40B4-BE49-F238E27FC236}">
                <a16:creationId xmlns:a16="http://schemas.microsoft.com/office/drawing/2014/main" id="{56FED7E5-38FF-5DBC-1906-9D42BD95FEBA}"/>
              </a:ext>
            </a:extLst>
          </p:cNvPr>
          <p:cNvSpPr txBox="1"/>
          <p:nvPr/>
        </p:nvSpPr>
        <p:spPr>
          <a:xfrm>
            <a:off x="298061" y="3701800"/>
            <a:ext cx="2892875" cy="738664"/>
          </a:xfrm>
          <a:prstGeom prst="rect">
            <a:avLst/>
          </a:prstGeom>
          <a:noFill/>
        </p:spPr>
        <p:txBody>
          <a:bodyPr wrap="square">
            <a:spAutoFit/>
          </a:bodyPr>
          <a:lstStyle/>
          <a:p>
            <a:pPr marL="170815" lvl="0" indent="-170815">
              <a:lnSpc>
                <a:spcPct val="100000"/>
              </a:lnSpc>
              <a:buClr>
                <a:srgbClr val="6B00C3"/>
              </a:buClr>
              <a:buFont typeface="Arial" panose="020B0604020202020204" pitchFamily="34" charset="0"/>
              <a:buChar char="•"/>
            </a:pPr>
            <a:r>
              <a:rPr lang="fr-FR" sz="1400" kern="1200" dirty="0">
                <a:solidFill>
                  <a:srgbClr val="000000"/>
                </a:solidFill>
              </a:rPr>
              <a:t>Cap emploi </a:t>
            </a:r>
          </a:p>
          <a:p>
            <a:pPr marL="170815" indent="-170815" rtl="0">
              <a:buClr>
                <a:srgbClr val="6B00C3"/>
              </a:buClr>
              <a:buFont typeface="Arial" panose="020B0604020202020204" pitchFamily="34" charset="0"/>
              <a:buChar char="•"/>
            </a:pPr>
            <a:r>
              <a:rPr lang="fr-FR" sz="1400" kern="1200" dirty="0">
                <a:solidFill>
                  <a:srgbClr val="000000"/>
                </a:solidFill>
              </a:rPr>
              <a:t>Emploi accompagné</a:t>
            </a:r>
          </a:p>
          <a:p>
            <a:pPr marL="170815" indent="-170815" rtl="0">
              <a:buClr>
                <a:srgbClr val="6B00C3"/>
              </a:buClr>
              <a:buFont typeface="Arial" panose="020B0604020202020204" pitchFamily="34" charset="0"/>
              <a:buChar char="•"/>
            </a:pPr>
            <a:r>
              <a:rPr lang="fr-FR" sz="1400" kern="1200" dirty="0">
                <a:solidFill>
                  <a:srgbClr val="000000"/>
                </a:solidFill>
              </a:rPr>
              <a:t>Comète</a:t>
            </a:r>
          </a:p>
        </p:txBody>
      </p:sp>
      <p:cxnSp>
        <p:nvCxnSpPr>
          <p:cNvPr id="16" name="Connecteur droit 15">
            <a:extLst>
              <a:ext uri="{FF2B5EF4-FFF2-40B4-BE49-F238E27FC236}">
                <a16:creationId xmlns:a16="http://schemas.microsoft.com/office/drawing/2014/main" id="{177D7C10-57A4-F3E7-A792-6F603857DA42}"/>
              </a:ext>
            </a:extLst>
          </p:cNvPr>
          <p:cNvCxnSpPr>
            <a:cxnSpLocks/>
          </p:cNvCxnSpPr>
          <p:nvPr/>
        </p:nvCxnSpPr>
        <p:spPr>
          <a:xfrm flipV="1">
            <a:off x="370754" y="3645549"/>
            <a:ext cx="5255131" cy="5396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Image 18">
            <a:extLst>
              <a:ext uri="{FF2B5EF4-FFF2-40B4-BE49-F238E27FC236}">
                <a16:creationId xmlns:a16="http://schemas.microsoft.com/office/drawing/2014/main" id="{D8D97D97-8F14-208D-78B0-A3DCC199805D}"/>
              </a:ext>
            </a:extLst>
          </p:cNvPr>
          <p:cNvPicPr>
            <a:picLocks noChangeAspect="1"/>
          </p:cNvPicPr>
          <p:nvPr/>
        </p:nvPicPr>
        <p:blipFill>
          <a:blip r:embed="rId7"/>
          <a:stretch/>
        </p:blipFill>
        <p:spPr bwMode="auto">
          <a:xfrm>
            <a:off x="468447" y="838224"/>
            <a:ext cx="290899" cy="461516"/>
          </a:xfrm>
          <a:prstGeom prst="rect">
            <a:avLst/>
          </a:prstGeom>
        </p:spPr>
      </p:pic>
      <p:pic>
        <p:nvPicPr>
          <p:cNvPr id="20" name="Image 19">
            <a:extLst>
              <a:ext uri="{FF2B5EF4-FFF2-40B4-BE49-F238E27FC236}">
                <a16:creationId xmlns:a16="http://schemas.microsoft.com/office/drawing/2014/main" id="{5E8ECE62-A65B-F183-B673-A450D576E87C}"/>
              </a:ext>
            </a:extLst>
          </p:cNvPr>
          <p:cNvPicPr>
            <a:picLocks noChangeAspect="1"/>
          </p:cNvPicPr>
          <p:nvPr/>
        </p:nvPicPr>
        <p:blipFill>
          <a:blip r:embed="rId8"/>
          <a:stretch/>
        </p:blipFill>
        <p:spPr bwMode="auto">
          <a:xfrm>
            <a:off x="127594" y="835545"/>
            <a:ext cx="292488" cy="464037"/>
          </a:xfrm>
          <a:prstGeom prst="rect">
            <a:avLst/>
          </a:prstGeom>
        </p:spPr>
      </p:pic>
      <p:sp>
        <p:nvSpPr>
          <p:cNvPr id="21" name="ZoneTexte 20">
            <a:extLst>
              <a:ext uri="{FF2B5EF4-FFF2-40B4-BE49-F238E27FC236}">
                <a16:creationId xmlns:a16="http://schemas.microsoft.com/office/drawing/2014/main" id="{534B729B-5156-F10B-9887-7DF771FF8125}"/>
              </a:ext>
            </a:extLst>
          </p:cNvPr>
          <p:cNvSpPr txBox="1"/>
          <p:nvPr/>
        </p:nvSpPr>
        <p:spPr>
          <a:xfrm>
            <a:off x="6482383" y="2330782"/>
            <a:ext cx="2408282" cy="1923604"/>
          </a:xfrm>
          <a:prstGeom prst="rect">
            <a:avLst/>
          </a:prstGeom>
          <a:solidFill>
            <a:schemeClr val="accent3">
              <a:lumMod val="50000"/>
            </a:schemeClr>
          </a:solidFill>
        </p:spPr>
        <p:txBody>
          <a:bodyPr wrap="square" rtlCol="0">
            <a:spAutoFit/>
          </a:bodyPr>
          <a:lstStyle/>
          <a:p>
            <a:pPr algn="ctr"/>
            <a:r>
              <a:rPr lang="fr-FR" sz="1400" b="1" kern="1200" dirty="0">
                <a:solidFill>
                  <a:schemeClr val="bg1"/>
                </a:solidFill>
              </a:rPr>
              <a:t>  BON A SAVOIR</a:t>
            </a:r>
          </a:p>
          <a:p>
            <a:pPr algn="ctr"/>
            <a:endParaRPr lang="fr-FR" sz="1400" b="1" kern="1200" dirty="0">
              <a:solidFill>
                <a:schemeClr val="bg1"/>
              </a:solidFill>
            </a:endParaRPr>
          </a:p>
          <a:p>
            <a:pPr algn="ctr"/>
            <a:endParaRPr lang="fr-FR" sz="1050" kern="1200" dirty="0">
              <a:solidFill>
                <a:schemeClr val="bg1"/>
              </a:solidFill>
            </a:endParaRPr>
          </a:p>
          <a:p>
            <a:pPr algn="ctr"/>
            <a:r>
              <a:rPr lang="fr-FR" sz="1400" kern="1200" dirty="0">
                <a:solidFill>
                  <a:schemeClr val="bg1"/>
                </a:solidFill>
              </a:rPr>
              <a:t>Un  </a:t>
            </a:r>
            <a:r>
              <a:rPr lang="fr-FR" sz="1400" b="1" kern="1200" dirty="0">
                <a:solidFill>
                  <a:schemeClr val="bg1"/>
                </a:solidFill>
              </a:rPr>
              <a:t>Service d’appui à la professionnalisation </a:t>
            </a:r>
            <a:r>
              <a:rPr lang="fr-FR" sz="1400" kern="1200" dirty="0">
                <a:solidFill>
                  <a:schemeClr val="bg1"/>
                </a:solidFill>
              </a:rPr>
              <a:t>gratuit accessible via une plateforme numérique dédiée aux professionnels</a:t>
            </a:r>
          </a:p>
          <a:p>
            <a:pPr algn="ctr"/>
            <a:endParaRPr lang="fr-FR" sz="1050" kern="1200" dirty="0">
              <a:solidFill>
                <a:schemeClr val="bg1"/>
              </a:solidFill>
            </a:endParaRPr>
          </a:p>
        </p:txBody>
      </p:sp>
      <p:sp>
        <p:nvSpPr>
          <p:cNvPr id="22" name="ZoneTexte 21">
            <a:extLst>
              <a:ext uri="{FF2B5EF4-FFF2-40B4-BE49-F238E27FC236}">
                <a16:creationId xmlns:a16="http://schemas.microsoft.com/office/drawing/2014/main" id="{B4C04533-F3A3-738A-8897-FBE49F4CED26}"/>
              </a:ext>
            </a:extLst>
          </p:cNvPr>
          <p:cNvSpPr txBox="1"/>
          <p:nvPr/>
        </p:nvSpPr>
        <p:spPr>
          <a:xfrm>
            <a:off x="1963742" y="3312201"/>
            <a:ext cx="5076038" cy="307777"/>
          </a:xfrm>
          <a:prstGeom prst="rect">
            <a:avLst/>
          </a:prstGeom>
          <a:noFill/>
        </p:spPr>
        <p:txBody>
          <a:bodyPr wrap="square" rtlCol="0">
            <a:spAutoFit/>
          </a:bodyPr>
          <a:lstStyle/>
          <a:p>
            <a:r>
              <a:rPr lang="fr-FR" sz="1400" i="1" dirty="0">
                <a:solidFill>
                  <a:schemeClr val="bg2"/>
                </a:solidFill>
              </a:rPr>
              <a:t>Les Services co-financés et copilotés par l’Agefiph</a:t>
            </a:r>
          </a:p>
        </p:txBody>
      </p:sp>
      <p:grpSp>
        <p:nvGrpSpPr>
          <p:cNvPr id="23" name="Groupe 22">
            <a:extLst>
              <a:ext uri="{FF2B5EF4-FFF2-40B4-BE49-F238E27FC236}">
                <a16:creationId xmlns:a16="http://schemas.microsoft.com/office/drawing/2014/main" id="{51773E50-1182-AD55-7CB9-4FCBC85F2789}"/>
              </a:ext>
            </a:extLst>
          </p:cNvPr>
          <p:cNvGrpSpPr/>
          <p:nvPr/>
        </p:nvGrpSpPr>
        <p:grpSpPr>
          <a:xfrm>
            <a:off x="2687874" y="3760895"/>
            <a:ext cx="705841" cy="501382"/>
            <a:chOff x="1979712" y="822910"/>
            <a:chExt cx="594285" cy="473247"/>
          </a:xfrm>
        </p:grpSpPr>
        <p:pic>
          <p:nvPicPr>
            <p:cNvPr id="24" name="Image 23">
              <a:extLst>
                <a:ext uri="{FF2B5EF4-FFF2-40B4-BE49-F238E27FC236}">
                  <a16:creationId xmlns:a16="http://schemas.microsoft.com/office/drawing/2014/main" id="{BD7E68F9-0017-479C-9887-3BB66DE969DE}"/>
                </a:ext>
              </a:extLst>
            </p:cNvPr>
            <p:cNvPicPr>
              <a:picLocks noChangeAspect="1"/>
            </p:cNvPicPr>
            <p:nvPr/>
          </p:nvPicPr>
          <p:blipFill>
            <a:blip r:embed="rId3"/>
            <a:stretch/>
          </p:blipFill>
          <p:spPr bwMode="auto">
            <a:xfrm>
              <a:off x="1979712" y="822910"/>
              <a:ext cx="200951" cy="473247"/>
            </a:xfrm>
            <a:prstGeom prst="rect">
              <a:avLst/>
            </a:prstGeom>
          </p:spPr>
        </p:pic>
        <p:pic>
          <p:nvPicPr>
            <p:cNvPr id="25" name="Image 24">
              <a:extLst>
                <a:ext uri="{FF2B5EF4-FFF2-40B4-BE49-F238E27FC236}">
                  <a16:creationId xmlns:a16="http://schemas.microsoft.com/office/drawing/2014/main" id="{E240AC88-2850-EBC2-860A-58A2F60D4BFC}"/>
                </a:ext>
              </a:extLst>
            </p:cNvPr>
            <p:cNvPicPr>
              <a:picLocks noChangeAspect="1"/>
            </p:cNvPicPr>
            <p:nvPr/>
          </p:nvPicPr>
          <p:blipFill>
            <a:blip r:embed="rId4"/>
            <a:stretch/>
          </p:blipFill>
          <p:spPr bwMode="auto">
            <a:xfrm>
              <a:off x="2190070" y="1029583"/>
              <a:ext cx="383927" cy="262634"/>
            </a:xfrm>
            <a:prstGeom prst="rect">
              <a:avLst/>
            </a:prstGeom>
          </p:spPr>
        </p:pic>
      </p:grpSp>
      <p:pic>
        <p:nvPicPr>
          <p:cNvPr id="26" name="Graphique 25">
            <a:extLst>
              <a:ext uri="{FF2B5EF4-FFF2-40B4-BE49-F238E27FC236}">
                <a16:creationId xmlns:a16="http://schemas.microsoft.com/office/drawing/2014/main" id="{58757D18-EFED-B9C8-D19F-DCBF7AE607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3648033" y="3904313"/>
            <a:ext cx="429033" cy="383161"/>
          </a:xfrm>
          <a:prstGeom prst="rect">
            <a:avLst/>
          </a:prstGeom>
        </p:spPr>
      </p:pic>
      <p:pic>
        <p:nvPicPr>
          <p:cNvPr id="27" name="Image 26">
            <a:extLst>
              <a:ext uri="{FF2B5EF4-FFF2-40B4-BE49-F238E27FC236}">
                <a16:creationId xmlns:a16="http://schemas.microsoft.com/office/drawing/2014/main" id="{48F666BE-812E-A2D6-D3AE-3818B23F4F4C}"/>
              </a:ext>
            </a:extLst>
          </p:cNvPr>
          <p:cNvPicPr>
            <a:picLocks noChangeAspect="1"/>
          </p:cNvPicPr>
          <p:nvPr/>
        </p:nvPicPr>
        <p:blipFill>
          <a:blip r:embed="rId7"/>
          <a:stretch/>
        </p:blipFill>
        <p:spPr bwMode="auto">
          <a:xfrm>
            <a:off x="4616272" y="3825933"/>
            <a:ext cx="290899" cy="461516"/>
          </a:xfrm>
          <a:prstGeom prst="rect">
            <a:avLst/>
          </a:prstGeom>
        </p:spPr>
      </p:pic>
      <p:pic>
        <p:nvPicPr>
          <p:cNvPr id="28" name="Image 27">
            <a:extLst>
              <a:ext uri="{FF2B5EF4-FFF2-40B4-BE49-F238E27FC236}">
                <a16:creationId xmlns:a16="http://schemas.microsoft.com/office/drawing/2014/main" id="{8E4A903B-6180-17E1-709E-BA2973DFD58E}"/>
              </a:ext>
            </a:extLst>
          </p:cNvPr>
          <p:cNvPicPr>
            <a:picLocks noChangeAspect="1"/>
          </p:cNvPicPr>
          <p:nvPr/>
        </p:nvPicPr>
        <p:blipFill>
          <a:blip r:embed="rId8"/>
          <a:stretch/>
        </p:blipFill>
        <p:spPr bwMode="auto">
          <a:xfrm>
            <a:off x="4323784" y="3825933"/>
            <a:ext cx="292488" cy="464037"/>
          </a:xfrm>
          <a:prstGeom prst="rect">
            <a:avLst/>
          </a:prstGeom>
        </p:spPr>
      </p:pic>
      <p:pic>
        <p:nvPicPr>
          <p:cNvPr id="30" name="Image 29">
            <a:extLst>
              <a:ext uri="{FF2B5EF4-FFF2-40B4-BE49-F238E27FC236}">
                <a16:creationId xmlns:a16="http://schemas.microsoft.com/office/drawing/2014/main" id="{FD7C51BA-0FA0-23A1-70AD-238AAFB71950}"/>
              </a:ext>
            </a:extLst>
          </p:cNvPr>
          <p:cNvPicPr>
            <a:picLocks noChangeAspect="1"/>
          </p:cNvPicPr>
          <p:nvPr/>
        </p:nvPicPr>
        <p:blipFill>
          <a:blip r:embed="rId9"/>
          <a:srcRect l="74252" t="66504" r="12560" b="28386"/>
          <a:stretch>
            <a:fillRect/>
          </a:stretch>
        </p:blipFill>
        <p:spPr>
          <a:xfrm>
            <a:off x="154580" y="3283809"/>
            <a:ext cx="1831195" cy="416848"/>
          </a:xfrm>
          <a:prstGeom prst="rect">
            <a:avLst/>
          </a:prstGeom>
        </p:spPr>
      </p:pic>
      <p:pic>
        <p:nvPicPr>
          <p:cNvPr id="32" name="object 19">
            <a:extLst>
              <a:ext uri="{FF2B5EF4-FFF2-40B4-BE49-F238E27FC236}">
                <a16:creationId xmlns:a16="http://schemas.microsoft.com/office/drawing/2014/main" id="{0E45E444-9FEF-2E29-BE0B-F6F59632D60E}"/>
              </a:ext>
            </a:extLst>
          </p:cNvPr>
          <p:cNvPicPr/>
          <p:nvPr/>
        </p:nvPicPr>
        <p:blipFill>
          <a:blip r:embed="rId10" cstate="print">
            <a:lum bright="70000" contrast="-70000"/>
          </a:blip>
          <a:stretch>
            <a:fillRect/>
          </a:stretch>
        </p:blipFill>
        <p:spPr>
          <a:xfrm>
            <a:off x="6447697" y="2318203"/>
            <a:ext cx="592083" cy="706632"/>
          </a:xfrm>
          <a:prstGeom prst="rect">
            <a:avLst/>
          </a:prstGeom>
        </p:spPr>
      </p:pic>
      <p:sp>
        <p:nvSpPr>
          <p:cNvPr id="33" name="ZoneTexte 32">
            <a:extLst>
              <a:ext uri="{FF2B5EF4-FFF2-40B4-BE49-F238E27FC236}">
                <a16:creationId xmlns:a16="http://schemas.microsoft.com/office/drawing/2014/main" id="{2F4A8C0F-DF8D-EC90-1EF3-A089BE606FB9}"/>
              </a:ext>
            </a:extLst>
          </p:cNvPr>
          <p:cNvSpPr txBox="1"/>
          <p:nvPr/>
        </p:nvSpPr>
        <p:spPr>
          <a:xfrm>
            <a:off x="759346" y="853068"/>
            <a:ext cx="2139313" cy="523220"/>
          </a:xfrm>
          <a:prstGeom prst="rect">
            <a:avLst/>
          </a:prstGeom>
          <a:noFill/>
        </p:spPr>
        <p:txBody>
          <a:bodyPr wrap="square" rtlCol="0">
            <a:spAutoFit/>
          </a:bodyPr>
          <a:lstStyle/>
          <a:p>
            <a:r>
              <a:rPr lang="fr-FR" sz="1400" b="1" dirty="0"/>
              <a:t>Personnes en situation de handicap</a:t>
            </a:r>
          </a:p>
        </p:txBody>
      </p:sp>
      <p:sp>
        <p:nvSpPr>
          <p:cNvPr id="34" name="ZoneTexte 33">
            <a:extLst>
              <a:ext uri="{FF2B5EF4-FFF2-40B4-BE49-F238E27FC236}">
                <a16:creationId xmlns:a16="http://schemas.microsoft.com/office/drawing/2014/main" id="{DE1BD3EB-4F2F-9271-E811-F2395C05D74D}"/>
              </a:ext>
            </a:extLst>
          </p:cNvPr>
          <p:cNvSpPr txBox="1"/>
          <p:nvPr/>
        </p:nvSpPr>
        <p:spPr>
          <a:xfrm>
            <a:off x="3954241" y="938603"/>
            <a:ext cx="2139313" cy="307777"/>
          </a:xfrm>
          <a:prstGeom prst="rect">
            <a:avLst/>
          </a:prstGeom>
          <a:noFill/>
        </p:spPr>
        <p:txBody>
          <a:bodyPr wrap="square" rtlCol="0">
            <a:spAutoFit/>
          </a:bodyPr>
          <a:lstStyle/>
          <a:p>
            <a:r>
              <a:rPr lang="fr-FR" sz="1400" b="1" dirty="0"/>
              <a:t>Employeurs </a:t>
            </a:r>
          </a:p>
        </p:txBody>
      </p:sp>
      <p:sp>
        <p:nvSpPr>
          <p:cNvPr id="35" name="ZoneTexte 34">
            <a:extLst>
              <a:ext uri="{FF2B5EF4-FFF2-40B4-BE49-F238E27FC236}">
                <a16:creationId xmlns:a16="http://schemas.microsoft.com/office/drawing/2014/main" id="{0CF11455-C9A0-7C28-E7B2-F249DE607850}"/>
              </a:ext>
            </a:extLst>
          </p:cNvPr>
          <p:cNvSpPr txBox="1"/>
          <p:nvPr/>
        </p:nvSpPr>
        <p:spPr>
          <a:xfrm>
            <a:off x="6683941" y="806972"/>
            <a:ext cx="2139313" cy="523220"/>
          </a:xfrm>
          <a:prstGeom prst="rect">
            <a:avLst/>
          </a:prstGeom>
          <a:noFill/>
        </p:spPr>
        <p:txBody>
          <a:bodyPr wrap="square" rtlCol="0">
            <a:spAutoFit/>
          </a:bodyPr>
          <a:lstStyle/>
          <a:p>
            <a:r>
              <a:rPr lang="fr-FR" sz="1400" b="1" dirty="0"/>
              <a:t>Organismes de formation/ CFA </a:t>
            </a:r>
          </a:p>
        </p:txBody>
      </p:sp>
      <p:pic>
        <p:nvPicPr>
          <p:cNvPr id="36" name="Image 35" descr="Une image contenant texte, Police, logo, Graphique&#10;&#10;Description générée automatiquement">
            <a:extLst>
              <a:ext uri="{FF2B5EF4-FFF2-40B4-BE49-F238E27FC236}">
                <a16:creationId xmlns:a16="http://schemas.microsoft.com/office/drawing/2014/main" id="{F6A5E27E-D6DE-44AF-B466-283378E53FC7}"/>
              </a:ext>
            </a:extLst>
          </p:cNvPr>
          <p:cNvPicPr>
            <a:picLocks noChangeAspect="1"/>
          </p:cNvPicPr>
          <p:nvPr/>
        </p:nvPicPr>
        <p:blipFill>
          <a:blip r:embed="rId11"/>
          <a:stretch>
            <a:fillRect/>
          </a:stretch>
        </p:blipFill>
        <p:spPr>
          <a:xfrm>
            <a:off x="7200931" y="2626457"/>
            <a:ext cx="1071926" cy="271356"/>
          </a:xfrm>
          <a:prstGeom prst="rect">
            <a:avLst/>
          </a:prstGeom>
        </p:spPr>
      </p:pic>
    </p:spTree>
    <p:extLst>
      <p:ext uri="{BB962C8B-B14F-4D97-AF65-F5344CB8AC3E}">
        <p14:creationId xmlns:p14="http://schemas.microsoft.com/office/powerpoint/2010/main" val="2792980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AC2922-B1F6-8E4F-3EBF-CD73D00379B3}"/>
              </a:ext>
            </a:extLst>
          </p:cNvPr>
          <p:cNvSpPr txBox="1"/>
          <p:nvPr/>
        </p:nvSpPr>
        <p:spPr>
          <a:xfrm>
            <a:off x="2441543" y="1715678"/>
            <a:ext cx="5674936" cy="1077218"/>
          </a:xfrm>
          <a:prstGeom prst="rect">
            <a:avLst/>
          </a:prstGeom>
          <a:noFill/>
        </p:spPr>
        <p:txBody>
          <a:bodyPr wrap="square" rtlCol="0">
            <a:spAutoFit/>
          </a:bodyPr>
          <a:lstStyle/>
          <a:p>
            <a:r>
              <a:rPr lang="fr-FR" sz="3200" dirty="0">
                <a:solidFill>
                  <a:srgbClr val="FFFFFF"/>
                </a:solidFill>
                <a:latin typeface="Calibri"/>
              </a:rPr>
              <a:t>ZOOM SUR LA MOBILISATION DES APPUIS SPECIFIQUES</a:t>
            </a:r>
          </a:p>
        </p:txBody>
      </p:sp>
    </p:spTree>
    <p:extLst>
      <p:ext uri="{BB962C8B-B14F-4D97-AF65-F5344CB8AC3E}">
        <p14:creationId xmlns:p14="http://schemas.microsoft.com/office/powerpoint/2010/main" val="55177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D1850-8228-F1B7-DAB5-91862A968994}"/>
              </a:ext>
            </a:extLst>
          </p:cNvPr>
          <p:cNvSpPr>
            <a:spLocks noGrp="1"/>
          </p:cNvSpPr>
          <p:nvPr>
            <p:ph type="title"/>
          </p:nvPr>
        </p:nvSpPr>
        <p:spPr>
          <a:xfrm>
            <a:off x="189018" y="18937"/>
            <a:ext cx="5912804" cy="742013"/>
          </a:xfrm>
        </p:spPr>
        <p:txBody>
          <a:bodyPr>
            <a:normAutofit fontScale="90000"/>
          </a:bodyPr>
          <a:lstStyle/>
          <a:p>
            <a:r>
              <a:rPr lang="fr-FR" dirty="0"/>
              <a:t>LES APPUIS SPECIFIQUES</a:t>
            </a:r>
            <a:br>
              <a:rPr lang="fr-FR" dirty="0"/>
            </a:br>
            <a:r>
              <a:rPr lang="fr-FR" dirty="0"/>
              <a:t>Un service pour accompagner les bénéficiaires en situation de handicap</a:t>
            </a:r>
          </a:p>
        </p:txBody>
      </p:sp>
      <p:sp>
        <p:nvSpPr>
          <p:cNvPr id="3" name="Espace réservé du numéro de diapositive 2">
            <a:extLst>
              <a:ext uri="{FF2B5EF4-FFF2-40B4-BE49-F238E27FC236}">
                <a16:creationId xmlns:a16="http://schemas.microsoft.com/office/drawing/2014/main" id="{2A38EA79-AF0C-CFB1-C208-51CE53430E35}"/>
              </a:ext>
            </a:extLst>
          </p:cNvPr>
          <p:cNvSpPr>
            <a:spLocks noGrp="1"/>
          </p:cNvSpPr>
          <p:nvPr>
            <p:ph type="sldNum" sz="quarter" idx="4294967295"/>
          </p:nvPr>
        </p:nvSpPr>
        <p:spPr>
          <a:xfrm>
            <a:off x="539999" y="4659430"/>
            <a:ext cx="4211043" cy="273844"/>
          </a:xfrm>
        </p:spPr>
        <p:txBody>
          <a:bodyPr/>
          <a:lstStyle/>
          <a:p>
            <a:pPr>
              <a:defRPr/>
            </a:pPr>
            <a:fld id="{C1E48367-6F54-424E-8344-F1406F2B8E02}" type="slidenum">
              <a:rPr lang="fr-FR" smtClean="0"/>
              <a:t>12</a:t>
            </a:fld>
            <a:r>
              <a:rPr lang="fr-FR" dirty="0"/>
              <a:t> | </a:t>
            </a:r>
          </a:p>
        </p:txBody>
      </p:sp>
      <p:grpSp>
        <p:nvGrpSpPr>
          <p:cNvPr id="4" name="object 4">
            <a:extLst>
              <a:ext uri="{FF2B5EF4-FFF2-40B4-BE49-F238E27FC236}">
                <a16:creationId xmlns:a16="http://schemas.microsoft.com/office/drawing/2014/main" id="{72FF97D3-B44E-AB7C-B907-F2803543F9E6}"/>
              </a:ext>
            </a:extLst>
          </p:cNvPr>
          <p:cNvGrpSpPr/>
          <p:nvPr/>
        </p:nvGrpSpPr>
        <p:grpSpPr>
          <a:xfrm>
            <a:off x="536278" y="760950"/>
            <a:ext cx="441198" cy="381678"/>
            <a:chOff x="465510" y="4637153"/>
            <a:chExt cx="372745" cy="337820"/>
          </a:xfrm>
        </p:grpSpPr>
        <p:pic>
          <p:nvPicPr>
            <p:cNvPr id="5" name="object 5">
              <a:extLst>
                <a:ext uri="{FF2B5EF4-FFF2-40B4-BE49-F238E27FC236}">
                  <a16:creationId xmlns:a16="http://schemas.microsoft.com/office/drawing/2014/main" id="{1B12299D-9B5B-835D-E404-303AE750FDCD}"/>
                </a:ext>
              </a:extLst>
            </p:cNvPr>
            <p:cNvPicPr/>
            <p:nvPr/>
          </p:nvPicPr>
          <p:blipFill>
            <a:blip r:embed="rId3" cstate="print"/>
            <a:stretch>
              <a:fillRect/>
            </a:stretch>
          </p:blipFill>
          <p:spPr>
            <a:xfrm>
              <a:off x="547885" y="4637153"/>
              <a:ext cx="235521" cy="324612"/>
            </a:xfrm>
            <a:prstGeom prst="rect">
              <a:avLst/>
            </a:prstGeom>
            <a:ln>
              <a:solidFill>
                <a:schemeClr val="bg1"/>
              </a:solidFill>
            </a:ln>
          </p:spPr>
        </p:pic>
        <p:sp>
          <p:nvSpPr>
            <p:cNvPr id="6" name="object 6">
              <a:extLst>
                <a:ext uri="{FF2B5EF4-FFF2-40B4-BE49-F238E27FC236}">
                  <a16:creationId xmlns:a16="http://schemas.microsoft.com/office/drawing/2014/main" id="{B4DA0EF9-2FF2-7BA5-D582-CA74451163C9}"/>
                </a:ext>
              </a:extLst>
            </p:cNvPr>
            <p:cNvSpPr/>
            <p:nvPr/>
          </p:nvSpPr>
          <p:spPr>
            <a:xfrm>
              <a:off x="465510" y="4637153"/>
              <a:ext cx="372745" cy="337820"/>
            </a:xfrm>
            <a:custGeom>
              <a:avLst/>
              <a:gdLst/>
              <a:ahLst/>
              <a:cxnLst/>
              <a:rect l="l" t="t" r="r" b="b"/>
              <a:pathLst>
                <a:path w="372744" h="337820">
                  <a:moveTo>
                    <a:pt x="372427" y="168744"/>
                  </a:moveTo>
                  <a:lnTo>
                    <a:pt x="365884" y="123234"/>
                  </a:lnTo>
                  <a:lnTo>
                    <a:pt x="347381" y="82741"/>
                  </a:lnTo>
                  <a:lnTo>
                    <a:pt x="318606" y="48720"/>
                  </a:lnTo>
                  <a:lnTo>
                    <a:pt x="281247" y="22621"/>
                  </a:lnTo>
                  <a:lnTo>
                    <a:pt x="236991" y="5897"/>
                  </a:lnTo>
                  <a:lnTo>
                    <a:pt x="187528" y="0"/>
                  </a:lnTo>
                  <a:lnTo>
                    <a:pt x="136952" y="5897"/>
                  </a:lnTo>
                  <a:lnTo>
                    <a:pt x="91953" y="22621"/>
                  </a:lnTo>
                  <a:lnTo>
                    <a:pt x="54144" y="48720"/>
                  </a:lnTo>
                  <a:lnTo>
                    <a:pt x="25140" y="82741"/>
                  </a:lnTo>
                  <a:lnTo>
                    <a:pt x="6554" y="123234"/>
                  </a:lnTo>
                  <a:lnTo>
                    <a:pt x="0" y="168744"/>
                  </a:lnTo>
                  <a:lnTo>
                    <a:pt x="6554" y="214255"/>
                  </a:lnTo>
                  <a:lnTo>
                    <a:pt x="25140" y="254747"/>
                  </a:lnTo>
                  <a:lnTo>
                    <a:pt x="54144" y="288769"/>
                  </a:lnTo>
                  <a:lnTo>
                    <a:pt x="91953" y="314868"/>
                  </a:lnTo>
                  <a:lnTo>
                    <a:pt x="136952" y="331592"/>
                  </a:lnTo>
                  <a:lnTo>
                    <a:pt x="187528" y="337489"/>
                  </a:lnTo>
                  <a:lnTo>
                    <a:pt x="236991" y="331592"/>
                  </a:lnTo>
                  <a:lnTo>
                    <a:pt x="281247" y="314868"/>
                  </a:lnTo>
                  <a:lnTo>
                    <a:pt x="318606" y="288769"/>
                  </a:lnTo>
                  <a:lnTo>
                    <a:pt x="347381" y="254747"/>
                  </a:lnTo>
                  <a:lnTo>
                    <a:pt x="365884" y="214255"/>
                  </a:lnTo>
                  <a:lnTo>
                    <a:pt x="372427" y="168744"/>
                  </a:lnTo>
                </a:path>
              </a:pathLst>
            </a:custGeom>
            <a:ln w="12700">
              <a:solidFill>
                <a:schemeClr val="bg1"/>
              </a:solidFill>
            </a:ln>
          </p:spPr>
          <p:txBody>
            <a:bodyPr wrap="square" lIns="0" tIns="0" rIns="0" bIns="0" rtlCol="0"/>
            <a:lstStyle/>
            <a:p>
              <a:endParaRPr>
                <a:solidFill>
                  <a:schemeClr val="bg1"/>
                </a:solidFill>
              </a:endParaRPr>
            </a:p>
          </p:txBody>
        </p:sp>
      </p:grpSp>
      <p:sp>
        <p:nvSpPr>
          <p:cNvPr id="7" name="object 7">
            <a:extLst>
              <a:ext uri="{FF2B5EF4-FFF2-40B4-BE49-F238E27FC236}">
                <a16:creationId xmlns:a16="http://schemas.microsoft.com/office/drawing/2014/main" id="{381DC5A7-BFF0-C974-52C4-E00A05D052EC}"/>
              </a:ext>
            </a:extLst>
          </p:cNvPr>
          <p:cNvSpPr txBox="1"/>
          <p:nvPr/>
        </p:nvSpPr>
        <p:spPr>
          <a:xfrm>
            <a:off x="977476" y="853540"/>
            <a:ext cx="892810" cy="197490"/>
          </a:xfrm>
          <a:prstGeom prst="rect">
            <a:avLst/>
          </a:prstGeom>
        </p:spPr>
        <p:txBody>
          <a:bodyPr vert="horz" wrap="square" lIns="0" tIns="12700" rIns="0" bIns="0" rtlCol="0">
            <a:spAutoFit/>
          </a:bodyPr>
          <a:lstStyle/>
          <a:p>
            <a:pPr marL="12700">
              <a:lnSpc>
                <a:spcPct val="100000"/>
              </a:lnSpc>
              <a:spcBef>
                <a:spcPts val="100"/>
              </a:spcBef>
            </a:pPr>
            <a:r>
              <a:rPr sz="1200" b="1" spc="60" dirty="0">
                <a:solidFill>
                  <a:schemeClr val="bg1"/>
                </a:solidFill>
                <a:latin typeface="Century Gothic"/>
                <a:cs typeface="Century Gothic"/>
              </a:rPr>
              <a:t>POUR</a:t>
            </a:r>
            <a:r>
              <a:rPr sz="1200" b="1" spc="10" dirty="0">
                <a:solidFill>
                  <a:schemeClr val="bg1"/>
                </a:solidFill>
                <a:latin typeface="Century Gothic"/>
                <a:cs typeface="Century Gothic"/>
              </a:rPr>
              <a:t> </a:t>
            </a:r>
            <a:r>
              <a:rPr sz="1200" b="1" dirty="0">
                <a:solidFill>
                  <a:schemeClr val="bg1"/>
                </a:solidFill>
                <a:latin typeface="Century Gothic"/>
                <a:cs typeface="Century Gothic"/>
              </a:rPr>
              <a:t>QUI</a:t>
            </a:r>
            <a:r>
              <a:rPr sz="1200" b="1" spc="15" dirty="0">
                <a:solidFill>
                  <a:schemeClr val="bg1"/>
                </a:solidFill>
                <a:latin typeface="Century Gothic"/>
                <a:cs typeface="Century Gothic"/>
              </a:rPr>
              <a:t> </a:t>
            </a:r>
            <a:r>
              <a:rPr sz="1200" b="1" spc="-50" dirty="0">
                <a:solidFill>
                  <a:schemeClr val="bg1"/>
                </a:solidFill>
                <a:latin typeface="Century Gothic"/>
                <a:cs typeface="Century Gothic"/>
              </a:rPr>
              <a:t>?</a:t>
            </a:r>
            <a:endParaRPr sz="1200" dirty="0">
              <a:solidFill>
                <a:schemeClr val="bg1"/>
              </a:solidFill>
              <a:latin typeface="Century Gothic"/>
              <a:cs typeface="Century Gothic"/>
            </a:endParaRPr>
          </a:p>
        </p:txBody>
      </p:sp>
      <p:sp>
        <p:nvSpPr>
          <p:cNvPr id="8" name="object 10">
            <a:extLst>
              <a:ext uri="{FF2B5EF4-FFF2-40B4-BE49-F238E27FC236}">
                <a16:creationId xmlns:a16="http://schemas.microsoft.com/office/drawing/2014/main" id="{9EE86480-9B73-FFD4-C1B3-C05D12B3A76F}"/>
              </a:ext>
            </a:extLst>
          </p:cNvPr>
          <p:cNvSpPr txBox="1"/>
          <p:nvPr/>
        </p:nvSpPr>
        <p:spPr>
          <a:xfrm>
            <a:off x="563987" y="1417238"/>
            <a:ext cx="4807856" cy="2734082"/>
          </a:xfrm>
          <a:prstGeom prst="rect">
            <a:avLst/>
          </a:prstGeom>
        </p:spPr>
        <p:txBody>
          <a:bodyPr vert="horz" wrap="square" lIns="0" tIns="43180" rIns="0" bIns="0" rtlCol="0">
            <a:spAutoFit/>
          </a:bodyPr>
          <a:lstStyle/>
          <a:p>
            <a:pPr marL="187960" indent="-175260">
              <a:lnSpc>
                <a:spcPct val="100000"/>
              </a:lnSpc>
              <a:spcBef>
                <a:spcPts val="340"/>
              </a:spcBef>
              <a:buClr>
                <a:srgbClr val="31B5AB"/>
              </a:buClr>
              <a:buFont typeface="Segoe UI Symbol"/>
              <a:buChar char="➜"/>
              <a:tabLst>
                <a:tab pos="187960" algn="l"/>
              </a:tabLst>
            </a:pPr>
            <a:r>
              <a:rPr sz="1200" spc="-75" dirty="0">
                <a:latin typeface="Verdana"/>
                <a:cs typeface="Verdana"/>
              </a:rPr>
              <a:t>Des</a:t>
            </a:r>
            <a:r>
              <a:rPr sz="1200" spc="-110" dirty="0">
                <a:latin typeface="Verdana"/>
                <a:cs typeface="Verdana"/>
              </a:rPr>
              <a:t> </a:t>
            </a:r>
            <a:r>
              <a:rPr sz="1200" spc="-70" dirty="0">
                <a:latin typeface="Verdana"/>
                <a:cs typeface="Verdana"/>
              </a:rPr>
              <a:t>conseillers</a:t>
            </a:r>
            <a:r>
              <a:rPr sz="1200" spc="-105" dirty="0">
                <a:latin typeface="Verdana"/>
                <a:cs typeface="Verdana"/>
              </a:rPr>
              <a:t> </a:t>
            </a:r>
            <a:r>
              <a:rPr sz="1200" spc="-75" dirty="0">
                <a:latin typeface="Verdana"/>
                <a:cs typeface="Verdana"/>
              </a:rPr>
              <a:t>de</a:t>
            </a:r>
            <a:r>
              <a:rPr sz="1200" spc="-105" dirty="0">
                <a:latin typeface="Verdana"/>
                <a:cs typeface="Verdana"/>
              </a:rPr>
              <a:t> </a:t>
            </a:r>
            <a:r>
              <a:rPr sz="1200" spc="-90" dirty="0">
                <a:latin typeface="Verdana"/>
                <a:cs typeface="Verdana"/>
              </a:rPr>
              <a:t>France</a:t>
            </a:r>
            <a:r>
              <a:rPr sz="1200" spc="-110" dirty="0">
                <a:latin typeface="Verdana"/>
                <a:cs typeface="Verdana"/>
              </a:rPr>
              <a:t> </a:t>
            </a:r>
            <a:r>
              <a:rPr sz="1200" spc="-10" dirty="0">
                <a:latin typeface="Verdana"/>
                <a:cs typeface="Verdana"/>
              </a:rPr>
              <a:t>Travail,</a:t>
            </a:r>
            <a:r>
              <a:rPr lang="fr-FR" sz="1200" spc="-10" dirty="0">
                <a:latin typeface="Verdana"/>
                <a:cs typeface="Verdana"/>
              </a:rPr>
              <a:t> </a:t>
            </a:r>
            <a:r>
              <a:rPr sz="1200" spc="-70" dirty="0">
                <a:latin typeface="Verdana"/>
                <a:cs typeface="Verdana"/>
              </a:rPr>
              <a:t>Cap</a:t>
            </a:r>
            <a:r>
              <a:rPr sz="1200" spc="-100" dirty="0">
                <a:latin typeface="Verdana"/>
                <a:cs typeface="Verdana"/>
              </a:rPr>
              <a:t> </a:t>
            </a:r>
            <a:r>
              <a:rPr sz="1200" spc="-95" dirty="0">
                <a:latin typeface="Verdana"/>
                <a:cs typeface="Verdana"/>
              </a:rPr>
              <a:t>Emploi, </a:t>
            </a:r>
            <a:r>
              <a:rPr sz="1200" spc="-65" dirty="0">
                <a:latin typeface="Verdana"/>
                <a:cs typeface="Verdana"/>
              </a:rPr>
              <a:t>Missions</a:t>
            </a:r>
            <a:r>
              <a:rPr sz="1200" spc="-100" dirty="0">
                <a:latin typeface="Verdana"/>
                <a:cs typeface="Verdana"/>
              </a:rPr>
              <a:t> </a:t>
            </a:r>
            <a:r>
              <a:rPr sz="1200" spc="-90" dirty="0">
                <a:latin typeface="Verdana"/>
                <a:cs typeface="Verdana"/>
              </a:rPr>
              <a:t>Locales,</a:t>
            </a:r>
            <a:r>
              <a:rPr sz="1200" spc="-95" dirty="0">
                <a:latin typeface="Verdana"/>
                <a:cs typeface="Verdana"/>
              </a:rPr>
              <a:t> </a:t>
            </a:r>
            <a:r>
              <a:rPr sz="1200" spc="-60" dirty="0">
                <a:latin typeface="Verdana"/>
                <a:cs typeface="Verdana"/>
              </a:rPr>
              <a:t>dispositifs </a:t>
            </a:r>
            <a:r>
              <a:rPr sz="1200" spc="-75" dirty="0">
                <a:latin typeface="Verdana"/>
                <a:cs typeface="Verdana"/>
              </a:rPr>
              <a:t>d’emploi</a:t>
            </a:r>
            <a:r>
              <a:rPr sz="1200" spc="-95" dirty="0">
                <a:latin typeface="Verdana"/>
                <a:cs typeface="Verdana"/>
              </a:rPr>
              <a:t> </a:t>
            </a:r>
            <a:r>
              <a:rPr sz="1200" spc="-85" dirty="0">
                <a:latin typeface="Verdana"/>
                <a:cs typeface="Verdana"/>
              </a:rPr>
              <a:t>accompagné,</a:t>
            </a:r>
            <a:r>
              <a:rPr sz="1200" spc="-90" dirty="0">
                <a:latin typeface="Verdana"/>
                <a:cs typeface="Verdana"/>
              </a:rPr>
              <a:t> </a:t>
            </a:r>
            <a:r>
              <a:rPr sz="1200" spc="-10" dirty="0">
                <a:latin typeface="Verdana"/>
                <a:cs typeface="Verdana"/>
              </a:rPr>
              <a:t>Comète.</a:t>
            </a:r>
            <a:endParaRPr sz="1200" dirty="0">
              <a:latin typeface="Verdana"/>
              <a:cs typeface="Verdana"/>
            </a:endParaRPr>
          </a:p>
          <a:p>
            <a:pPr marL="187325" marR="232410" indent="-175260">
              <a:lnSpc>
                <a:spcPts val="1400"/>
              </a:lnSpc>
              <a:spcBef>
                <a:spcPts val="325"/>
              </a:spcBef>
              <a:buClr>
                <a:srgbClr val="31B5AB"/>
              </a:buClr>
              <a:buFont typeface="Segoe UI Symbol"/>
              <a:buChar char="➜"/>
              <a:tabLst>
                <a:tab pos="188595" algn="l"/>
              </a:tabLst>
            </a:pPr>
            <a:r>
              <a:rPr sz="1200" spc="-75" dirty="0">
                <a:latin typeface="Verdana"/>
                <a:cs typeface="Verdana"/>
              </a:rPr>
              <a:t>Des</a:t>
            </a:r>
            <a:r>
              <a:rPr sz="1200" spc="-120" dirty="0">
                <a:latin typeface="Verdana"/>
                <a:cs typeface="Verdana"/>
              </a:rPr>
              <a:t> </a:t>
            </a:r>
            <a:r>
              <a:rPr sz="1200" spc="-80" dirty="0">
                <a:latin typeface="Verdana"/>
                <a:cs typeface="Verdana"/>
              </a:rPr>
              <a:t>centres</a:t>
            </a:r>
            <a:r>
              <a:rPr sz="1200" spc="-120" dirty="0">
                <a:latin typeface="Verdana"/>
                <a:cs typeface="Verdana"/>
              </a:rPr>
              <a:t> </a:t>
            </a:r>
            <a:r>
              <a:rPr sz="1200" spc="-75" dirty="0">
                <a:latin typeface="Verdana"/>
                <a:cs typeface="Verdana"/>
              </a:rPr>
              <a:t>de</a:t>
            </a:r>
            <a:r>
              <a:rPr sz="1200" spc="-120" dirty="0">
                <a:latin typeface="Verdana"/>
                <a:cs typeface="Verdana"/>
              </a:rPr>
              <a:t> </a:t>
            </a:r>
            <a:r>
              <a:rPr sz="1200" spc="-70" dirty="0">
                <a:latin typeface="Verdana"/>
                <a:cs typeface="Verdana"/>
              </a:rPr>
              <a:t>gestion</a:t>
            </a:r>
            <a:r>
              <a:rPr sz="1200" spc="-120" dirty="0">
                <a:latin typeface="Verdana"/>
                <a:cs typeface="Verdana"/>
              </a:rPr>
              <a:t> </a:t>
            </a:r>
            <a:r>
              <a:rPr sz="1200" spc="-75" dirty="0" err="1">
                <a:latin typeface="Verdana"/>
                <a:cs typeface="Verdana"/>
              </a:rPr>
              <a:t>conventionnés</a:t>
            </a:r>
            <a:r>
              <a:rPr sz="1200" spc="-75" dirty="0">
                <a:latin typeface="Verdana"/>
                <a:cs typeface="Verdana"/>
              </a:rPr>
              <a:t> </a:t>
            </a:r>
            <a:r>
              <a:rPr sz="1200" spc="-80" dirty="0">
                <a:latin typeface="Verdana"/>
                <a:cs typeface="Verdana"/>
              </a:rPr>
              <a:t>avec</a:t>
            </a:r>
            <a:r>
              <a:rPr sz="1200" spc="-130" dirty="0">
                <a:latin typeface="Verdana"/>
                <a:cs typeface="Verdana"/>
              </a:rPr>
              <a:t> </a:t>
            </a:r>
            <a:r>
              <a:rPr sz="1200" spc="-55" dirty="0">
                <a:latin typeface="Verdana"/>
                <a:cs typeface="Verdana"/>
              </a:rPr>
              <a:t>le</a:t>
            </a:r>
            <a:r>
              <a:rPr sz="1200" spc="-130" dirty="0">
                <a:latin typeface="Verdana"/>
                <a:cs typeface="Verdana"/>
              </a:rPr>
              <a:t> </a:t>
            </a:r>
            <a:r>
              <a:rPr sz="1200" spc="-10" dirty="0">
                <a:latin typeface="Verdana"/>
                <a:cs typeface="Verdana"/>
              </a:rPr>
              <a:t>FIPHFP</a:t>
            </a:r>
            <a:endParaRPr sz="1200" dirty="0">
              <a:latin typeface="Verdana"/>
              <a:cs typeface="Verdana"/>
            </a:endParaRPr>
          </a:p>
          <a:p>
            <a:pPr marL="12700">
              <a:lnSpc>
                <a:spcPct val="100000"/>
              </a:lnSpc>
              <a:spcBef>
                <a:spcPts val="1105"/>
              </a:spcBef>
            </a:pPr>
            <a:r>
              <a:rPr sz="1200" b="1" dirty="0">
                <a:solidFill>
                  <a:schemeClr val="bg1"/>
                </a:solidFill>
                <a:latin typeface="Century Gothic"/>
                <a:cs typeface="Century Gothic"/>
              </a:rPr>
              <a:t>pour</a:t>
            </a:r>
            <a:r>
              <a:rPr sz="1200" b="1" spc="-15" dirty="0">
                <a:solidFill>
                  <a:schemeClr val="bg1"/>
                </a:solidFill>
                <a:latin typeface="Century Gothic"/>
                <a:cs typeface="Century Gothic"/>
              </a:rPr>
              <a:t> </a:t>
            </a:r>
            <a:r>
              <a:rPr sz="1200" b="1" dirty="0">
                <a:solidFill>
                  <a:schemeClr val="bg1"/>
                </a:solidFill>
                <a:latin typeface="Century Gothic"/>
                <a:cs typeface="Century Gothic"/>
              </a:rPr>
              <a:t>les</a:t>
            </a:r>
            <a:r>
              <a:rPr sz="1200" b="1" spc="-10" dirty="0">
                <a:solidFill>
                  <a:schemeClr val="bg1"/>
                </a:solidFill>
                <a:latin typeface="Century Gothic"/>
                <a:cs typeface="Century Gothic"/>
              </a:rPr>
              <a:t> </a:t>
            </a:r>
            <a:r>
              <a:rPr sz="1200" b="1" spc="-50" dirty="0">
                <a:solidFill>
                  <a:schemeClr val="bg1"/>
                </a:solidFill>
                <a:latin typeface="Century Gothic"/>
                <a:cs typeface="Century Gothic"/>
              </a:rPr>
              <a:t>:</a:t>
            </a:r>
            <a:endParaRPr sz="1200" dirty="0">
              <a:solidFill>
                <a:schemeClr val="bg1"/>
              </a:solidFill>
              <a:latin typeface="Century Gothic"/>
              <a:cs typeface="Century Gothic"/>
            </a:endParaRPr>
          </a:p>
          <a:p>
            <a:pPr marL="116205" indent="-103505">
              <a:lnSpc>
                <a:spcPts val="1420"/>
              </a:lnSpc>
              <a:spcBef>
                <a:spcPts val="1145"/>
              </a:spcBef>
              <a:buClr>
                <a:srgbClr val="31B5AB"/>
              </a:buClr>
              <a:buFont typeface="Verdana"/>
              <a:buChar char="•"/>
              <a:tabLst>
                <a:tab pos="116205" algn="l"/>
              </a:tabLst>
            </a:pPr>
            <a:r>
              <a:rPr sz="1200" b="1" spc="-25" dirty="0">
                <a:latin typeface="Century Gothic"/>
                <a:cs typeface="Century Gothic"/>
              </a:rPr>
              <a:t>Demandeurs</a:t>
            </a:r>
            <a:r>
              <a:rPr sz="1200" b="1" spc="-5" dirty="0">
                <a:latin typeface="Century Gothic"/>
                <a:cs typeface="Century Gothic"/>
              </a:rPr>
              <a:t> </a:t>
            </a:r>
            <a:r>
              <a:rPr sz="1200" b="1" spc="-70" dirty="0">
                <a:latin typeface="Century Gothic"/>
                <a:cs typeface="Century Gothic"/>
              </a:rPr>
              <a:t>d’emploi</a:t>
            </a:r>
            <a:r>
              <a:rPr sz="1200" spc="-70" dirty="0">
                <a:latin typeface="Verdana"/>
                <a:cs typeface="Verdana"/>
              </a:rPr>
              <a:t>,</a:t>
            </a:r>
            <a:r>
              <a:rPr sz="1200" spc="-114" dirty="0">
                <a:latin typeface="Verdana"/>
                <a:cs typeface="Verdana"/>
              </a:rPr>
              <a:t> </a:t>
            </a:r>
            <a:r>
              <a:rPr sz="1200" spc="-70" dirty="0">
                <a:latin typeface="Verdana"/>
                <a:cs typeface="Verdana"/>
              </a:rPr>
              <a:t>inscrits</a:t>
            </a:r>
            <a:r>
              <a:rPr sz="1200" spc="-110" dirty="0">
                <a:latin typeface="Verdana"/>
                <a:cs typeface="Verdana"/>
              </a:rPr>
              <a:t> </a:t>
            </a:r>
            <a:r>
              <a:rPr sz="1200" spc="-80" dirty="0">
                <a:latin typeface="Verdana"/>
                <a:cs typeface="Verdana"/>
              </a:rPr>
              <a:t>ou</a:t>
            </a:r>
            <a:r>
              <a:rPr sz="1200" spc="-114" dirty="0">
                <a:latin typeface="Verdana"/>
                <a:cs typeface="Verdana"/>
              </a:rPr>
              <a:t> </a:t>
            </a:r>
            <a:r>
              <a:rPr sz="1200" spc="-75" dirty="0">
                <a:latin typeface="Verdana"/>
                <a:cs typeface="Verdana"/>
              </a:rPr>
              <a:t>non</a:t>
            </a:r>
            <a:r>
              <a:rPr sz="1200" spc="-110" dirty="0">
                <a:latin typeface="Verdana"/>
                <a:cs typeface="Verdana"/>
              </a:rPr>
              <a:t> </a:t>
            </a:r>
            <a:r>
              <a:rPr sz="1200" spc="-50" dirty="0">
                <a:latin typeface="Verdana"/>
                <a:cs typeface="Verdana"/>
              </a:rPr>
              <a:t>à</a:t>
            </a:r>
            <a:r>
              <a:rPr lang="fr-FR" sz="1200" spc="-50" dirty="0">
                <a:latin typeface="Verdana"/>
                <a:cs typeface="Verdana"/>
              </a:rPr>
              <a:t> </a:t>
            </a:r>
            <a:r>
              <a:rPr sz="1200" spc="-90" dirty="0">
                <a:latin typeface="Verdana"/>
                <a:cs typeface="Verdana"/>
              </a:rPr>
              <a:t>France</a:t>
            </a:r>
            <a:r>
              <a:rPr sz="1200" spc="-100" dirty="0">
                <a:latin typeface="Verdana"/>
                <a:cs typeface="Verdana"/>
              </a:rPr>
              <a:t> </a:t>
            </a:r>
            <a:r>
              <a:rPr sz="1200" spc="-10" dirty="0">
                <a:latin typeface="Verdana"/>
                <a:cs typeface="Verdana"/>
              </a:rPr>
              <a:t>Travail</a:t>
            </a:r>
            <a:endParaRPr sz="1200" dirty="0">
              <a:latin typeface="Verdana"/>
              <a:cs typeface="Verdana"/>
            </a:endParaRPr>
          </a:p>
          <a:p>
            <a:pPr marL="116205" indent="-103505">
              <a:lnSpc>
                <a:spcPct val="100000"/>
              </a:lnSpc>
              <a:spcBef>
                <a:spcPts val="240"/>
              </a:spcBef>
              <a:buClr>
                <a:srgbClr val="31B5AB"/>
              </a:buClr>
              <a:buFont typeface="Verdana"/>
              <a:buChar char="•"/>
              <a:tabLst>
                <a:tab pos="116205" algn="l"/>
              </a:tabLst>
            </a:pPr>
            <a:r>
              <a:rPr sz="1200" b="1" dirty="0">
                <a:latin typeface="Century Gothic"/>
                <a:cs typeface="Century Gothic"/>
              </a:rPr>
              <a:t>Stagiaires</a:t>
            </a:r>
            <a:r>
              <a:rPr sz="1200" b="1" spc="-45" dirty="0">
                <a:latin typeface="Century Gothic"/>
                <a:cs typeface="Century Gothic"/>
              </a:rPr>
              <a:t> </a:t>
            </a:r>
            <a:r>
              <a:rPr sz="1200" spc="-75" dirty="0">
                <a:latin typeface="Verdana"/>
                <a:cs typeface="Verdana"/>
              </a:rPr>
              <a:t>de</a:t>
            </a:r>
            <a:r>
              <a:rPr sz="1200" spc="-125" dirty="0">
                <a:latin typeface="Verdana"/>
                <a:cs typeface="Verdana"/>
              </a:rPr>
              <a:t> </a:t>
            </a:r>
            <a:r>
              <a:rPr sz="1200" spc="-35" dirty="0">
                <a:latin typeface="Verdana"/>
                <a:cs typeface="Verdana"/>
              </a:rPr>
              <a:t>la</a:t>
            </a:r>
            <a:r>
              <a:rPr sz="1200" spc="-125" dirty="0">
                <a:latin typeface="Verdana"/>
                <a:cs typeface="Verdana"/>
              </a:rPr>
              <a:t> </a:t>
            </a:r>
            <a:r>
              <a:rPr sz="1200" spc="-65" dirty="0">
                <a:latin typeface="Verdana"/>
                <a:cs typeface="Verdana"/>
              </a:rPr>
              <a:t>formation</a:t>
            </a:r>
            <a:r>
              <a:rPr sz="1200" spc="-125" dirty="0">
                <a:latin typeface="Verdana"/>
                <a:cs typeface="Verdana"/>
              </a:rPr>
              <a:t> </a:t>
            </a:r>
            <a:r>
              <a:rPr sz="1200" spc="-65" dirty="0">
                <a:latin typeface="Verdana"/>
                <a:cs typeface="Verdana"/>
              </a:rPr>
              <a:t>professionnelle</a:t>
            </a:r>
            <a:endParaRPr sz="1200" dirty="0">
              <a:latin typeface="Verdana"/>
              <a:cs typeface="Verdana"/>
            </a:endParaRPr>
          </a:p>
          <a:p>
            <a:pPr marL="116205" indent="-103505">
              <a:lnSpc>
                <a:spcPct val="100000"/>
              </a:lnSpc>
              <a:spcBef>
                <a:spcPts val="245"/>
              </a:spcBef>
              <a:buClr>
                <a:srgbClr val="31B5AB"/>
              </a:buClr>
              <a:buFont typeface="Verdana"/>
              <a:buChar char="•"/>
              <a:tabLst>
                <a:tab pos="116205" algn="l"/>
              </a:tabLst>
            </a:pPr>
            <a:r>
              <a:rPr sz="1200" b="1" spc="-30" dirty="0">
                <a:latin typeface="Century Gothic"/>
                <a:cs typeface="Century Gothic"/>
              </a:rPr>
              <a:t>Salariés</a:t>
            </a:r>
            <a:r>
              <a:rPr sz="1200" spc="-30" dirty="0">
                <a:latin typeface="Verdana"/>
                <a:cs typeface="Verdana"/>
              </a:rPr>
              <a:t>,</a:t>
            </a:r>
            <a:r>
              <a:rPr sz="1200" spc="-110" dirty="0">
                <a:latin typeface="Verdana"/>
                <a:cs typeface="Verdana"/>
              </a:rPr>
              <a:t> </a:t>
            </a:r>
            <a:r>
              <a:rPr sz="1200" spc="-70" dirty="0">
                <a:latin typeface="Verdana"/>
                <a:cs typeface="Verdana"/>
              </a:rPr>
              <a:t>agents</a:t>
            </a:r>
            <a:r>
              <a:rPr sz="1200" spc="-105" dirty="0">
                <a:latin typeface="Verdana"/>
                <a:cs typeface="Verdana"/>
              </a:rPr>
              <a:t> </a:t>
            </a:r>
            <a:r>
              <a:rPr sz="1200" spc="-65" dirty="0">
                <a:latin typeface="Verdana"/>
                <a:cs typeface="Verdana"/>
              </a:rPr>
              <a:t>publics</a:t>
            </a:r>
            <a:r>
              <a:rPr sz="1200" spc="-105" dirty="0">
                <a:latin typeface="Verdana"/>
                <a:cs typeface="Verdana"/>
              </a:rPr>
              <a:t> </a:t>
            </a:r>
            <a:r>
              <a:rPr sz="1200" spc="-80" dirty="0">
                <a:latin typeface="Verdana"/>
                <a:cs typeface="Verdana"/>
              </a:rPr>
              <a:t>ou</a:t>
            </a:r>
            <a:r>
              <a:rPr sz="1200" spc="-105" dirty="0">
                <a:latin typeface="Verdana"/>
                <a:cs typeface="Verdana"/>
              </a:rPr>
              <a:t> </a:t>
            </a:r>
            <a:r>
              <a:rPr sz="1200" spc="-10" dirty="0">
                <a:latin typeface="Verdana"/>
                <a:cs typeface="Verdana"/>
              </a:rPr>
              <a:t>contractuels</a:t>
            </a:r>
            <a:endParaRPr sz="1200" dirty="0">
              <a:latin typeface="Verdana"/>
              <a:cs typeface="Verdana"/>
            </a:endParaRPr>
          </a:p>
          <a:p>
            <a:pPr marL="116205" marR="683895" indent="-104139">
              <a:lnSpc>
                <a:spcPts val="1400"/>
              </a:lnSpc>
              <a:spcBef>
                <a:spcPts val="325"/>
              </a:spcBef>
              <a:buClr>
                <a:srgbClr val="31B5AB"/>
              </a:buClr>
              <a:buFont typeface="Verdana"/>
              <a:buChar char="•"/>
              <a:tabLst>
                <a:tab pos="116205" algn="l"/>
              </a:tabLst>
            </a:pPr>
            <a:r>
              <a:rPr sz="1200" b="1" dirty="0">
                <a:latin typeface="Century Gothic"/>
                <a:cs typeface="Century Gothic"/>
              </a:rPr>
              <a:t>Alternants</a:t>
            </a:r>
            <a:r>
              <a:rPr sz="1200" b="1" spc="25" dirty="0">
                <a:latin typeface="Century Gothic"/>
                <a:cs typeface="Century Gothic"/>
              </a:rPr>
              <a:t> </a:t>
            </a:r>
            <a:r>
              <a:rPr sz="1200" spc="-90" dirty="0">
                <a:latin typeface="Verdana"/>
                <a:cs typeface="Verdana"/>
              </a:rPr>
              <a:t>en</a:t>
            </a:r>
            <a:r>
              <a:rPr sz="1200" spc="-60" dirty="0">
                <a:latin typeface="Verdana"/>
                <a:cs typeface="Verdana"/>
              </a:rPr>
              <a:t> </a:t>
            </a:r>
            <a:r>
              <a:rPr sz="1200" spc="-70" dirty="0">
                <a:latin typeface="Verdana"/>
                <a:cs typeface="Verdana"/>
              </a:rPr>
              <a:t>apprentissage</a:t>
            </a:r>
            <a:r>
              <a:rPr sz="1200" spc="-55" dirty="0">
                <a:latin typeface="Verdana"/>
                <a:cs typeface="Verdana"/>
              </a:rPr>
              <a:t> </a:t>
            </a:r>
            <a:r>
              <a:rPr sz="1200" spc="-70" dirty="0">
                <a:latin typeface="Verdana"/>
                <a:cs typeface="Verdana"/>
              </a:rPr>
              <a:t>ou </a:t>
            </a:r>
            <a:r>
              <a:rPr sz="1200" spc="-20" dirty="0">
                <a:latin typeface="Verdana"/>
                <a:cs typeface="Verdana"/>
              </a:rPr>
              <a:t>professionnalisation</a:t>
            </a:r>
            <a:endParaRPr sz="1200" dirty="0">
              <a:latin typeface="Verdana"/>
              <a:cs typeface="Verdana"/>
            </a:endParaRPr>
          </a:p>
          <a:p>
            <a:pPr marL="116205" marR="424815" indent="-104139">
              <a:lnSpc>
                <a:spcPts val="1400"/>
              </a:lnSpc>
              <a:spcBef>
                <a:spcPts val="284"/>
              </a:spcBef>
              <a:buClr>
                <a:srgbClr val="31B5AB"/>
              </a:buClr>
              <a:buFont typeface="Verdana"/>
              <a:buChar char="•"/>
              <a:tabLst>
                <a:tab pos="116205" algn="l"/>
              </a:tabLst>
            </a:pPr>
            <a:r>
              <a:rPr sz="1200" b="1" dirty="0">
                <a:latin typeface="Century Gothic"/>
                <a:cs typeface="Century Gothic"/>
              </a:rPr>
              <a:t>Travailleurs</a:t>
            </a:r>
            <a:r>
              <a:rPr sz="1200" b="1" spc="15" dirty="0">
                <a:latin typeface="Century Gothic"/>
                <a:cs typeface="Century Gothic"/>
              </a:rPr>
              <a:t> </a:t>
            </a:r>
            <a:r>
              <a:rPr sz="1200" b="1" spc="-50" dirty="0">
                <a:latin typeface="Century Gothic"/>
                <a:cs typeface="Century Gothic"/>
              </a:rPr>
              <a:t>indépendants</a:t>
            </a:r>
            <a:r>
              <a:rPr sz="1200" spc="-50" dirty="0">
                <a:latin typeface="Verdana"/>
                <a:cs typeface="Verdana"/>
              </a:rPr>
              <a:t>,</a:t>
            </a:r>
            <a:r>
              <a:rPr sz="1200" spc="-85" dirty="0">
                <a:latin typeface="Verdana"/>
                <a:cs typeface="Verdana"/>
              </a:rPr>
              <a:t> </a:t>
            </a:r>
            <a:r>
              <a:rPr sz="1200" spc="-80" dirty="0">
                <a:latin typeface="Verdana"/>
                <a:cs typeface="Verdana"/>
              </a:rPr>
              <a:t>ou</a:t>
            </a:r>
            <a:r>
              <a:rPr sz="1200" spc="-90" dirty="0">
                <a:latin typeface="Verdana"/>
                <a:cs typeface="Verdana"/>
              </a:rPr>
              <a:t> </a:t>
            </a:r>
            <a:r>
              <a:rPr sz="1200" spc="-65" dirty="0">
                <a:latin typeface="Verdana"/>
                <a:cs typeface="Verdana"/>
              </a:rPr>
              <a:t>non- </a:t>
            </a:r>
            <a:r>
              <a:rPr sz="1200" spc="-10" dirty="0">
                <a:latin typeface="Verdana"/>
                <a:cs typeface="Verdana"/>
              </a:rPr>
              <a:t>salariés</a:t>
            </a:r>
            <a:endParaRPr sz="1200" dirty="0">
              <a:latin typeface="Verdana"/>
              <a:cs typeface="Verdana"/>
            </a:endParaRPr>
          </a:p>
          <a:p>
            <a:pPr marL="116205" indent="-103505">
              <a:lnSpc>
                <a:spcPts val="1420"/>
              </a:lnSpc>
              <a:spcBef>
                <a:spcPts val="200"/>
              </a:spcBef>
              <a:buClr>
                <a:srgbClr val="31B5AB"/>
              </a:buClr>
              <a:buChar char="•"/>
              <a:tabLst>
                <a:tab pos="116205" algn="l"/>
              </a:tabLst>
            </a:pPr>
            <a:r>
              <a:rPr sz="1200" spc="-80" dirty="0">
                <a:latin typeface="Verdana"/>
                <a:cs typeface="Verdana"/>
              </a:rPr>
              <a:t>Personnes</a:t>
            </a:r>
            <a:r>
              <a:rPr sz="1200" spc="-100" dirty="0">
                <a:latin typeface="Verdana"/>
                <a:cs typeface="Verdana"/>
              </a:rPr>
              <a:t> </a:t>
            </a:r>
            <a:r>
              <a:rPr sz="1200" spc="-90" dirty="0">
                <a:latin typeface="Verdana"/>
                <a:cs typeface="Verdana"/>
              </a:rPr>
              <a:t>en</a:t>
            </a:r>
            <a:r>
              <a:rPr sz="1200" spc="-100" dirty="0">
                <a:latin typeface="Verdana"/>
                <a:cs typeface="Verdana"/>
              </a:rPr>
              <a:t> </a:t>
            </a:r>
            <a:r>
              <a:rPr sz="1200" spc="-75" dirty="0">
                <a:latin typeface="Verdana"/>
                <a:cs typeface="Verdana"/>
              </a:rPr>
              <a:t>stage</a:t>
            </a:r>
            <a:r>
              <a:rPr sz="1200" spc="-100" dirty="0">
                <a:latin typeface="Verdana"/>
                <a:cs typeface="Verdana"/>
              </a:rPr>
              <a:t> </a:t>
            </a:r>
            <a:r>
              <a:rPr sz="1200" spc="-75" dirty="0" err="1">
                <a:latin typeface="Verdana"/>
                <a:cs typeface="Verdana"/>
              </a:rPr>
              <a:t>professionnel</a:t>
            </a:r>
            <a:r>
              <a:rPr sz="1200" spc="-100" dirty="0">
                <a:latin typeface="Verdana"/>
                <a:cs typeface="Verdana"/>
              </a:rPr>
              <a:t> </a:t>
            </a:r>
            <a:r>
              <a:rPr sz="1200" spc="-25" dirty="0" err="1">
                <a:latin typeface="Verdana"/>
                <a:cs typeface="Verdana"/>
              </a:rPr>
              <a:t>ou</a:t>
            </a:r>
            <a:r>
              <a:rPr lang="fr-FR" sz="1200" spc="-25" dirty="0">
                <a:latin typeface="Verdana"/>
                <a:cs typeface="Verdana"/>
              </a:rPr>
              <a:t> </a:t>
            </a:r>
            <a:r>
              <a:rPr sz="1200" spc="-85" dirty="0">
                <a:latin typeface="Verdana"/>
                <a:cs typeface="Verdana"/>
              </a:rPr>
              <a:t>service</a:t>
            </a:r>
            <a:r>
              <a:rPr sz="1200" spc="-114" dirty="0">
                <a:latin typeface="Verdana"/>
                <a:cs typeface="Verdana"/>
              </a:rPr>
              <a:t> </a:t>
            </a:r>
            <a:r>
              <a:rPr sz="1200" spc="-10" dirty="0">
                <a:latin typeface="Verdana"/>
                <a:cs typeface="Verdana"/>
              </a:rPr>
              <a:t>civique</a:t>
            </a:r>
            <a:endParaRPr sz="1200" dirty="0">
              <a:latin typeface="Verdana"/>
              <a:cs typeface="Verdana"/>
            </a:endParaRPr>
          </a:p>
          <a:p>
            <a:pPr marL="116205" marR="90170" indent="-104139">
              <a:lnSpc>
                <a:spcPct val="100000"/>
              </a:lnSpc>
              <a:spcBef>
                <a:spcPts val="245"/>
              </a:spcBef>
              <a:buClr>
                <a:srgbClr val="31B5AB"/>
              </a:buClr>
              <a:buChar char="•"/>
              <a:tabLst>
                <a:tab pos="116205" algn="l"/>
              </a:tabLst>
            </a:pPr>
            <a:r>
              <a:rPr sz="1200" spc="-80" dirty="0">
                <a:latin typeface="Verdana"/>
                <a:cs typeface="Verdana"/>
              </a:rPr>
              <a:t>Personnes</a:t>
            </a:r>
            <a:r>
              <a:rPr sz="1200" spc="-114" dirty="0">
                <a:latin typeface="Verdana"/>
                <a:cs typeface="Verdana"/>
              </a:rPr>
              <a:t> </a:t>
            </a:r>
            <a:r>
              <a:rPr sz="1200" spc="-70" dirty="0">
                <a:latin typeface="Verdana"/>
                <a:cs typeface="Verdana"/>
              </a:rPr>
              <a:t>dans</a:t>
            </a:r>
            <a:r>
              <a:rPr sz="1200" spc="-110" dirty="0">
                <a:latin typeface="Verdana"/>
                <a:cs typeface="Verdana"/>
              </a:rPr>
              <a:t> </a:t>
            </a:r>
            <a:r>
              <a:rPr sz="1200" spc="-90" dirty="0">
                <a:latin typeface="Verdana"/>
                <a:cs typeface="Verdana"/>
              </a:rPr>
              <a:t>un</a:t>
            </a:r>
            <a:r>
              <a:rPr sz="1200" spc="-110" dirty="0">
                <a:latin typeface="Verdana"/>
                <a:cs typeface="Verdana"/>
              </a:rPr>
              <a:t> </a:t>
            </a:r>
            <a:r>
              <a:rPr sz="1200" spc="-90" dirty="0">
                <a:latin typeface="Verdana"/>
                <a:cs typeface="Verdana"/>
              </a:rPr>
              <a:t>processus</a:t>
            </a:r>
            <a:r>
              <a:rPr sz="1200" spc="-110" dirty="0">
                <a:latin typeface="Verdana"/>
                <a:cs typeface="Verdana"/>
              </a:rPr>
              <a:t> </a:t>
            </a:r>
            <a:r>
              <a:rPr sz="1200" spc="-75" dirty="0">
                <a:latin typeface="Verdana"/>
                <a:cs typeface="Verdana"/>
              </a:rPr>
              <a:t>de</a:t>
            </a:r>
            <a:r>
              <a:rPr sz="1200" spc="-110" dirty="0">
                <a:latin typeface="Verdana"/>
                <a:cs typeface="Verdana"/>
              </a:rPr>
              <a:t> </a:t>
            </a:r>
            <a:r>
              <a:rPr sz="1200" spc="-70" dirty="0" err="1">
                <a:latin typeface="Verdana"/>
                <a:cs typeface="Verdana"/>
              </a:rPr>
              <a:t>recrute</a:t>
            </a:r>
            <a:r>
              <a:rPr sz="1200" spc="-80" dirty="0" err="1">
                <a:latin typeface="Verdana"/>
                <a:cs typeface="Verdana"/>
              </a:rPr>
              <a:t>ment</a:t>
            </a:r>
            <a:r>
              <a:rPr sz="1200" spc="-110" dirty="0">
                <a:latin typeface="Verdana"/>
                <a:cs typeface="Verdana"/>
              </a:rPr>
              <a:t> </a:t>
            </a:r>
            <a:r>
              <a:rPr sz="1200" spc="-70" dirty="0">
                <a:latin typeface="Verdana"/>
                <a:cs typeface="Verdana"/>
              </a:rPr>
              <a:t>dans</a:t>
            </a:r>
            <a:r>
              <a:rPr sz="1200" spc="-110" dirty="0">
                <a:latin typeface="Verdana"/>
                <a:cs typeface="Verdana"/>
              </a:rPr>
              <a:t> </a:t>
            </a:r>
            <a:r>
              <a:rPr sz="1200" spc="-90" dirty="0">
                <a:latin typeface="Verdana"/>
                <a:cs typeface="Verdana"/>
              </a:rPr>
              <a:t>une</a:t>
            </a:r>
            <a:r>
              <a:rPr sz="1200" spc="-110" dirty="0">
                <a:latin typeface="Verdana"/>
                <a:cs typeface="Verdana"/>
              </a:rPr>
              <a:t> </a:t>
            </a:r>
            <a:r>
              <a:rPr sz="1200" spc="-80" dirty="0">
                <a:latin typeface="Verdana"/>
                <a:cs typeface="Verdana"/>
              </a:rPr>
              <a:t>entreprise</a:t>
            </a:r>
            <a:r>
              <a:rPr sz="1200" spc="-110" dirty="0">
                <a:latin typeface="Verdana"/>
                <a:cs typeface="Verdana"/>
              </a:rPr>
              <a:t> </a:t>
            </a:r>
            <a:r>
              <a:rPr sz="1200" spc="-10" dirty="0">
                <a:latin typeface="Verdana"/>
                <a:cs typeface="Verdana"/>
              </a:rPr>
              <a:t>éligible.</a:t>
            </a:r>
            <a:endParaRPr sz="1200" dirty="0">
              <a:latin typeface="Verdana"/>
              <a:cs typeface="Verdana"/>
            </a:endParaRPr>
          </a:p>
        </p:txBody>
      </p:sp>
      <p:sp>
        <p:nvSpPr>
          <p:cNvPr id="9" name="object 9">
            <a:extLst>
              <a:ext uri="{FF2B5EF4-FFF2-40B4-BE49-F238E27FC236}">
                <a16:creationId xmlns:a16="http://schemas.microsoft.com/office/drawing/2014/main" id="{EFBA406C-8D74-B52B-63F4-6C8EED94AF49}"/>
              </a:ext>
            </a:extLst>
          </p:cNvPr>
          <p:cNvSpPr txBox="1"/>
          <p:nvPr/>
        </p:nvSpPr>
        <p:spPr>
          <a:xfrm>
            <a:off x="722491" y="1224198"/>
            <a:ext cx="2096135" cy="182101"/>
          </a:xfrm>
          <a:prstGeom prst="rect">
            <a:avLst/>
          </a:prstGeom>
        </p:spPr>
        <p:txBody>
          <a:bodyPr vert="horz" wrap="square" lIns="0" tIns="12700" rIns="0" bIns="0" rtlCol="0">
            <a:spAutoFit/>
          </a:bodyPr>
          <a:lstStyle/>
          <a:p>
            <a:pPr marL="12700">
              <a:lnSpc>
                <a:spcPct val="100000"/>
              </a:lnSpc>
              <a:spcBef>
                <a:spcPts val="100"/>
              </a:spcBef>
            </a:pPr>
            <a:r>
              <a:rPr sz="1100" b="1" spc="-120" dirty="0">
                <a:solidFill>
                  <a:schemeClr val="bg1"/>
                </a:solidFill>
                <a:latin typeface="Century Gothic"/>
                <a:cs typeface="Century Gothic"/>
              </a:rPr>
              <a:t>Ce</a:t>
            </a:r>
            <a:r>
              <a:rPr sz="1100" b="1" spc="-15" dirty="0">
                <a:solidFill>
                  <a:schemeClr val="bg1"/>
                </a:solidFill>
                <a:latin typeface="Century Gothic"/>
                <a:cs typeface="Century Gothic"/>
              </a:rPr>
              <a:t> </a:t>
            </a:r>
            <a:r>
              <a:rPr sz="1100" b="1" spc="-25" dirty="0">
                <a:solidFill>
                  <a:schemeClr val="bg1"/>
                </a:solidFill>
                <a:latin typeface="Century Gothic"/>
                <a:cs typeface="Century Gothic"/>
              </a:rPr>
              <a:t>service</a:t>
            </a:r>
            <a:r>
              <a:rPr sz="1100" b="1" spc="-15" dirty="0">
                <a:solidFill>
                  <a:schemeClr val="bg1"/>
                </a:solidFill>
                <a:latin typeface="Century Gothic"/>
                <a:cs typeface="Century Gothic"/>
              </a:rPr>
              <a:t> </a:t>
            </a:r>
            <a:r>
              <a:rPr sz="1100" b="1" dirty="0">
                <a:solidFill>
                  <a:schemeClr val="bg1"/>
                </a:solidFill>
                <a:latin typeface="Century Gothic"/>
                <a:cs typeface="Century Gothic"/>
              </a:rPr>
              <a:t>est</a:t>
            </a:r>
            <a:r>
              <a:rPr sz="1100" b="1" spc="-15" dirty="0">
                <a:solidFill>
                  <a:schemeClr val="bg1"/>
                </a:solidFill>
                <a:latin typeface="Century Gothic"/>
                <a:cs typeface="Century Gothic"/>
              </a:rPr>
              <a:t> </a:t>
            </a:r>
            <a:r>
              <a:rPr sz="1100" b="1" dirty="0">
                <a:solidFill>
                  <a:schemeClr val="bg1"/>
                </a:solidFill>
                <a:latin typeface="Century Gothic"/>
                <a:cs typeface="Century Gothic"/>
              </a:rPr>
              <a:t>mobilisable</a:t>
            </a:r>
            <a:r>
              <a:rPr sz="1100" b="1" spc="-15" dirty="0">
                <a:solidFill>
                  <a:schemeClr val="bg1"/>
                </a:solidFill>
                <a:latin typeface="Century Gothic"/>
                <a:cs typeface="Century Gothic"/>
              </a:rPr>
              <a:t> </a:t>
            </a:r>
            <a:r>
              <a:rPr sz="1100" b="1" dirty="0">
                <a:solidFill>
                  <a:schemeClr val="bg1"/>
                </a:solidFill>
                <a:latin typeface="Century Gothic"/>
                <a:cs typeface="Century Gothic"/>
              </a:rPr>
              <a:t>par</a:t>
            </a:r>
            <a:r>
              <a:rPr sz="1100" b="1" spc="-15" dirty="0">
                <a:solidFill>
                  <a:schemeClr val="bg1"/>
                </a:solidFill>
                <a:latin typeface="Century Gothic"/>
                <a:cs typeface="Century Gothic"/>
              </a:rPr>
              <a:t> </a:t>
            </a:r>
            <a:r>
              <a:rPr sz="1100" b="1" spc="-50" dirty="0">
                <a:solidFill>
                  <a:schemeClr val="bg1"/>
                </a:solidFill>
                <a:latin typeface="Century Gothic"/>
                <a:cs typeface="Century Gothic"/>
              </a:rPr>
              <a:t>:</a:t>
            </a:r>
            <a:endParaRPr sz="1100" dirty="0">
              <a:solidFill>
                <a:schemeClr val="bg1"/>
              </a:solidFill>
              <a:latin typeface="Century Gothic"/>
              <a:cs typeface="Century Gothic"/>
            </a:endParaRPr>
          </a:p>
        </p:txBody>
      </p:sp>
      <p:sp>
        <p:nvSpPr>
          <p:cNvPr id="10" name="object 11">
            <a:extLst>
              <a:ext uri="{FF2B5EF4-FFF2-40B4-BE49-F238E27FC236}">
                <a16:creationId xmlns:a16="http://schemas.microsoft.com/office/drawing/2014/main" id="{37C94D14-5124-FB55-AA06-424F3712A5EB}"/>
              </a:ext>
            </a:extLst>
          </p:cNvPr>
          <p:cNvSpPr txBox="1"/>
          <p:nvPr/>
        </p:nvSpPr>
        <p:spPr>
          <a:xfrm>
            <a:off x="5440296" y="784657"/>
            <a:ext cx="3587431" cy="3745384"/>
          </a:xfrm>
          <a:prstGeom prst="rect">
            <a:avLst/>
          </a:prstGeom>
          <a:solidFill>
            <a:schemeClr val="tx2">
              <a:lumMod val="20000"/>
              <a:lumOff val="80000"/>
            </a:schemeClr>
          </a:solidFill>
          <a:ln w="9525">
            <a:solidFill>
              <a:srgbClr val="31B5AB"/>
            </a:solidFill>
          </a:ln>
        </p:spPr>
        <p:txBody>
          <a:bodyPr vert="horz" wrap="square" lIns="0" tIns="96520" rIns="0" bIns="0" rtlCol="0">
            <a:spAutoFit/>
          </a:bodyPr>
          <a:lstStyle/>
          <a:p>
            <a:pPr>
              <a:lnSpc>
                <a:spcPct val="100000"/>
              </a:lnSpc>
              <a:spcBef>
                <a:spcPts val="760"/>
              </a:spcBef>
            </a:pPr>
            <a:endParaRPr sz="1200" dirty="0">
              <a:solidFill>
                <a:schemeClr val="bg2"/>
              </a:solidFill>
              <a:latin typeface="Times New Roman"/>
              <a:cs typeface="Times New Roman"/>
            </a:endParaRPr>
          </a:p>
          <a:p>
            <a:pPr marL="112395">
              <a:lnSpc>
                <a:spcPct val="100000"/>
              </a:lnSpc>
            </a:pPr>
            <a:r>
              <a:rPr sz="1200" i="1" spc="-640" dirty="0">
                <a:solidFill>
                  <a:schemeClr val="bg2"/>
                </a:solidFill>
                <a:latin typeface="Verdana"/>
                <a:cs typeface="Verdana"/>
              </a:rPr>
              <a:t>.</a:t>
            </a:r>
            <a:r>
              <a:rPr sz="1800" b="1" spc="-1057" baseline="27777" dirty="0">
                <a:solidFill>
                  <a:schemeClr val="bg2"/>
                </a:solidFill>
                <a:latin typeface="Century Gothic"/>
                <a:cs typeface="Century Gothic"/>
              </a:rPr>
              <a:t>B</a:t>
            </a:r>
            <a:r>
              <a:rPr sz="1200" i="1" spc="-190" dirty="0">
                <a:solidFill>
                  <a:schemeClr val="bg2"/>
                </a:solidFill>
                <a:latin typeface="Verdana"/>
                <a:cs typeface="Verdana"/>
              </a:rPr>
              <a:t>..</a:t>
            </a:r>
            <a:r>
              <a:rPr sz="1200" i="1" spc="-340" dirty="0">
                <a:solidFill>
                  <a:schemeClr val="bg2"/>
                </a:solidFill>
                <a:latin typeface="Verdana"/>
                <a:cs typeface="Verdana"/>
              </a:rPr>
              <a:t>.</a:t>
            </a:r>
            <a:r>
              <a:rPr sz="1800" b="1" spc="-1717" baseline="27777" dirty="0">
                <a:solidFill>
                  <a:schemeClr val="bg2"/>
                </a:solidFill>
                <a:latin typeface="Century Gothic"/>
                <a:cs typeface="Century Gothic"/>
              </a:rPr>
              <a:t>O</a:t>
            </a:r>
            <a:r>
              <a:rPr sz="1200" i="1" spc="-190" dirty="0">
                <a:solidFill>
                  <a:schemeClr val="bg2"/>
                </a:solidFill>
                <a:latin typeface="Verdana"/>
                <a:cs typeface="Verdana"/>
              </a:rPr>
              <a:t>....</a:t>
            </a:r>
            <a:r>
              <a:rPr sz="1200" i="1" spc="-580" dirty="0">
                <a:solidFill>
                  <a:schemeClr val="bg2"/>
                </a:solidFill>
                <a:latin typeface="Verdana"/>
                <a:cs typeface="Verdana"/>
              </a:rPr>
              <a:t>.</a:t>
            </a:r>
            <a:r>
              <a:rPr sz="1800" b="1" spc="-1357" baseline="27777" dirty="0">
                <a:solidFill>
                  <a:schemeClr val="bg2"/>
                </a:solidFill>
                <a:latin typeface="Century Gothic"/>
                <a:cs typeface="Century Gothic"/>
              </a:rPr>
              <a:t>N</a:t>
            </a:r>
            <a:r>
              <a:rPr sz="1200" i="1" spc="-190" dirty="0">
                <a:solidFill>
                  <a:schemeClr val="bg2"/>
                </a:solidFill>
                <a:latin typeface="Verdana"/>
                <a:cs typeface="Verdana"/>
              </a:rPr>
              <a:t>....</a:t>
            </a:r>
            <a:r>
              <a:rPr sz="1200" i="1" spc="-254" dirty="0">
                <a:solidFill>
                  <a:schemeClr val="bg2"/>
                </a:solidFill>
                <a:latin typeface="Verdana"/>
                <a:cs typeface="Verdana"/>
              </a:rPr>
              <a:t>.</a:t>
            </a:r>
            <a:r>
              <a:rPr sz="1800" b="1" spc="-1589" baseline="27777" dirty="0">
                <a:solidFill>
                  <a:schemeClr val="bg2"/>
                </a:solidFill>
                <a:latin typeface="Century Gothic"/>
                <a:cs typeface="Century Gothic"/>
              </a:rPr>
              <a:t>À</a:t>
            </a:r>
            <a:r>
              <a:rPr sz="1200" i="1" spc="-190" dirty="0">
                <a:solidFill>
                  <a:schemeClr val="bg2"/>
                </a:solidFill>
                <a:latin typeface="Verdana"/>
                <a:cs typeface="Verdana"/>
              </a:rPr>
              <a:t>.....</a:t>
            </a:r>
            <a:r>
              <a:rPr sz="1200" i="1" spc="-495" dirty="0">
                <a:solidFill>
                  <a:schemeClr val="bg2"/>
                </a:solidFill>
                <a:latin typeface="Verdana"/>
                <a:cs typeface="Verdana"/>
              </a:rPr>
              <a:t>.</a:t>
            </a:r>
            <a:r>
              <a:rPr sz="1800" b="1" spc="-1035" baseline="27777" dirty="0">
                <a:solidFill>
                  <a:schemeClr val="bg2"/>
                </a:solidFill>
                <a:latin typeface="Century Gothic"/>
                <a:cs typeface="Century Gothic"/>
              </a:rPr>
              <a:t>S</a:t>
            </a:r>
            <a:r>
              <a:rPr sz="1200" i="1" spc="-190" dirty="0">
                <a:solidFill>
                  <a:schemeClr val="bg2"/>
                </a:solidFill>
                <a:latin typeface="Verdana"/>
                <a:cs typeface="Verdana"/>
              </a:rPr>
              <a:t>..</a:t>
            </a:r>
            <a:r>
              <a:rPr sz="1200" i="1" spc="-330" dirty="0">
                <a:solidFill>
                  <a:schemeClr val="bg2"/>
                </a:solidFill>
                <a:latin typeface="Verdana"/>
                <a:cs typeface="Verdana"/>
              </a:rPr>
              <a:t>.</a:t>
            </a:r>
            <a:r>
              <a:rPr sz="1800" b="1" spc="-1522" baseline="27777" dirty="0">
                <a:solidFill>
                  <a:schemeClr val="bg2"/>
                </a:solidFill>
                <a:latin typeface="Century Gothic"/>
                <a:cs typeface="Century Gothic"/>
              </a:rPr>
              <a:t>A</a:t>
            </a:r>
            <a:r>
              <a:rPr sz="1200" i="1" spc="-190" dirty="0">
                <a:solidFill>
                  <a:schemeClr val="bg2"/>
                </a:solidFill>
                <a:latin typeface="Verdana"/>
                <a:cs typeface="Verdana"/>
              </a:rPr>
              <a:t>...</a:t>
            </a:r>
            <a:r>
              <a:rPr sz="1200" i="1" spc="-465" dirty="0">
                <a:solidFill>
                  <a:schemeClr val="bg2"/>
                </a:solidFill>
                <a:latin typeface="Verdana"/>
                <a:cs typeface="Verdana"/>
              </a:rPr>
              <a:t>.</a:t>
            </a:r>
            <a:r>
              <a:rPr sz="1800" b="1" spc="-1350" baseline="27777" dirty="0">
                <a:solidFill>
                  <a:schemeClr val="bg2"/>
                </a:solidFill>
                <a:latin typeface="Century Gothic"/>
                <a:cs typeface="Century Gothic"/>
              </a:rPr>
              <a:t>V</a:t>
            </a:r>
            <a:r>
              <a:rPr sz="1200" i="1" spc="-190" dirty="0">
                <a:solidFill>
                  <a:schemeClr val="bg2"/>
                </a:solidFill>
                <a:latin typeface="Verdana"/>
                <a:cs typeface="Verdana"/>
              </a:rPr>
              <a:t>...</a:t>
            </a:r>
            <a:r>
              <a:rPr sz="1200" i="1" spc="-630" dirty="0">
                <a:solidFill>
                  <a:schemeClr val="bg2"/>
                </a:solidFill>
                <a:latin typeface="Verdana"/>
                <a:cs typeface="Verdana"/>
              </a:rPr>
              <a:t>.</a:t>
            </a:r>
            <a:r>
              <a:rPr sz="1800" b="1" spc="-1477" baseline="27777" dirty="0">
                <a:solidFill>
                  <a:schemeClr val="bg2"/>
                </a:solidFill>
                <a:latin typeface="Century Gothic"/>
                <a:cs typeface="Century Gothic"/>
              </a:rPr>
              <a:t>O</a:t>
            </a:r>
            <a:r>
              <a:rPr sz="1200" i="1" spc="-190" dirty="0">
                <a:solidFill>
                  <a:schemeClr val="bg2"/>
                </a:solidFill>
                <a:latin typeface="Verdana"/>
                <a:cs typeface="Verdana"/>
              </a:rPr>
              <a:t>...</a:t>
            </a:r>
            <a:r>
              <a:rPr sz="1200" i="1" spc="-440" dirty="0">
                <a:solidFill>
                  <a:schemeClr val="bg2"/>
                </a:solidFill>
                <a:latin typeface="Verdana"/>
                <a:cs typeface="Verdana"/>
              </a:rPr>
              <a:t>.</a:t>
            </a:r>
            <a:r>
              <a:rPr sz="1800" b="1" spc="-637" baseline="27777" dirty="0">
                <a:solidFill>
                  <a:schemeClr val="bg2"/>
                </a:solidFill>
                <a:latin typeface="Century Gothic"/>
                <a:cs typeface="Century Gothic"/>
              </a:rPr>
              <a:t>I</a:t>
            </a:r>
            <a:r>
              <a:rPr sz="1200" i="1" spc="-190" dirty="0">
                <a:solidFill>
                  <a:schemeClr val="bg2"/>
                </a:solidFill>
                <a:latin typeface="Verdana"/>
                <a:cs typeface="Verdana"/>
              </a:rPr>
              <a:t>.</a:t>
            </a:r>
            <a:r>
              <a:rPr sz="1200" i="1" spc="-555" dirty="0">
                <a:solidFill>
                  <a:schemeClr val="bg2"/>
                </a:solidFill>
                <a:latin typeface="Verdana"/>
                <a:cs typeface="Verdana"/>
              </a:rPr>
              <a:t>.</a:t>
            </a:r>
            <a:r>
              <a:rPr sz="1800" b="1" spc="-1110" baseline="27777" dirty="0">
                <a:solidFill>
                  <a:schemeClr val="bg2"/>
                </a:solidFill>
                <a:latin typeface="Century Gothic"/>
                <a:cs typeface="Century Gothic"/>
              </a:rPr>
              <a:t>R</a:t>
            </a:r>
            <a:r>
              <a:rPr sz="1200" i="1" spc="-190" dirty="0">
                <a:solidFill>
                  <a:schemeClr val="bg2"/>
                </a:solidFill>
                <a:latin typeface="Verdana"/>
                <a:cs typeface="Verdana"/>
              </a:rPr>
              <a:t>........................................</a:t>
            </a:r>
            <a:endParaRPr sz="1200" dirty="0">
              <a:solidFill>
                <a:schemeClr val="bg2"/>
              </a:solidFill>
              <a:latin typeface="Verdana"/>
              <a:cs typeface="Verdana"/>
            </a:endParaRPr>
          </a:p>
          <a:p>
            <a:pPr marL="361950" marR="386715" indent="-69850">
              <a:lnSpc>
                <a:spcPct val="116900"/>
              </a:lnSpc>
              <a:buClr>
                <a:srgbClr val="31B5AB"/>
              </a:buClr>
              <a:buChar char="•"/>
              <a:tabLst>
                <a:tab pos="361950" algn="l"/>
                <a:tab pos="395605" algn="l"/>
              </a:tabLst>
            </a:pPr>
            <a:r>
              <a:rPr sz="1200" i="1" spc="-95" dirty="0">
                <a:latin typeface="Verdana"/>
                <a:cs typeface="Verdana"/>
              </a:rPr>
              <a:t>	L’Appui</a:t>
            </a:r>
            <a:r>
              <a:rPr sz="1200" i="1" spc="-110" dirty="0">
                <a:latin typeface="Verdana"/>
                <a:cs typeface="Verdana"/>
              </a:rPr>
              <a:t> </a:t>
            </a:r>
            <a:r>
              <a:rPr sz="1200" i="1" spc="-80" dirty="0">
                <a:latin typeface="Verdana"/>
                <a:cs typeface="Verdana"/>
              </a:rPr>
              <a:t>Spécifique</a:t>
            </a:r>
            <a:r>
              <a:rPr sz="1200" i="1" spc="-110" dirty="0">
                <a:latin typeface="Verdana"/>
                <a:cs typeface="Verdana"/>
              </a:rPr>
              <a:t> </a:t>
            </a:r>
            <a:r>
              <a:rPr sz="1200" i="1" spc="-80" dirty="0">
                <a:latin typeface="Verdana"/>
                <a:cs typeface="Verdana"/>
              </a:rPr>
              <a:t>est</a:t>
            </a:r>
            <a:r>
              <a:rPr sz="1200" i="1" spc="-110" dirty="0">
                <a:latin typeface="Verdana"/>
                <a:cs typeface="Verdana"/>
              </a:rPr>
              <a:t> </a:t>
            </a:r>
            <a:r>
              <a:rPr sz="1200" i="1" spc="-70" dirty="0">
                <a:latin typeface="Verdana"/>
                <a:cs typeface="Verdana"/>
              </a:rPr>
              <a:t>réalisé</a:t>
            </a:r>
            <a:r>
              <a:rPr sz="1200" i="1" spc="-110" dirty="0">
                <a:latin typeface="Verdana"/>
                <a:cs typeface="Verdana"/>
              </a:rPr>
              <a:t> </a:t>
            </a:r>
            <a:r>
              <a:rPr sz="1200" i="1" spc="-50" dirty="0">
                <a:latin typeface="Verdana"/>
                <a:cs typeface="Verdana"/>
              </a:rPr>
              <a:t>pour </a:t>
            </a:r>
            <a:r>
              <a:rPr sz="1200" i="1" spc="-90" dirty="0">
                <a:latin typeface="Verdana"/>
                <a:cs typeface="Verdana"/>
              </a:rPr>
              <a:t>un</a:t>
            </a:r>
            <a:r>
              <a:rPr sz="1200" i="1" spc="-114" dirty="0">
                <a:latin typeface="Verdana"/>
                <a:cs typeface="Verdana"/>
              </a:rPr>
              <a:t> </a:t>
            </a:r>
            <a:r>
              <a:rPr sz="1200" i="1" spc="-70" dirty="0">
                <a:latin typeface="Verdana"/>
                <a:cs typeface="Verdana"/>
              </a:rPr>
              <a:t>employeur</a:t>
            </a:r>
            <a:r>
              <a:rPr sz="1200" i="1" spc="-114" dirty="0">
                <a:latin typeface="Verdana"/>
                <a:cs typeface="Verdana"/>
              </a:rPr>
              <a:t> </a:t>
            </a:r>
            <a:r>
              <a:rPr sz="1200" i="1" spc="-80" dirty="0">
                <a:latin typeface="Verdana"/>
                <a:cs typeface="Verdana"/>
              </a:rPr>
              <a:t>ou</a:t>
            </a:r>
            <a:r>
              <a:rPr sz="1200" i="1" spc="-114" dirty="0">
                <a:latin typeface="Verdana"/>
                <a:cs typeface="Verdana"/>
              </a:rPr>
              <a:t> </a:t>
            </a:r>
            <a:r>
              <a:rPr sz="1200" i="1" spc="-90" dirty="0">
                <a:latin typeface="Verdana"/>
                <a:cs typeface="Verdana"/>
              </a:rPr>
              <a:t>un</a:t>
            </a:r>
            <a:r>
              <a:rPr sz="1200" i="1" spc="-114" dirty="0">
                <a:latin typeface="Verdana"/>
                <a:cs typeface="Verdana"/>
              </a:rPr>
              <a:t> </a:t>
            </a:r>
            <a:r>
              <a:rPr sz="1200" i="1" spc="-65" dirty="0">
                <a:latin typeface="Verdana"/>
                <a:cs typeface="Verdana"/>
              </a:rPr>
              <a:t>conseiller</a:t>
            </a:r>
            <a:r>
              <a:rPr sz="1200" i="1" spc="-110" dirty="0">
                <a:latin typeface="Verdana"/>
                <a:cs typeface="Verdana"/>
              </a:rPr>
              <a:t> </a:t>
            </a:r>
            <a:r>
              <a:rPr sz="1200" i="1" spc="-50" dirty="0">
                <a:latin typeface="Verdana"/>
                <a:cs typeface="Verdana"/>
              </a:rPr>
              <a:t>à </a:t>
            </a:r>
            <a:r>
              <a:rPr sz="1200" i="1" spc="-70" dirty="0">
                <a:latin typeface="Verdana"/>
                <a:cs typeface="Verdana"/>
              </a:rPr>
              <a:t>l’emploi</a:t>
            </a:r>
            <a:r>
              <a:rPr sz="1200" i="1" spc="-105" dirty="0">
                <a:latin typeface="Verdana"/>
                <a:cs typeface="Verdana"/>
              </a:rPr>
              <a:t> </a:t>
            </a:r>
            <a:r>
              <a:rPr sz="1200" i="1" spc="-80" dirty="0">
                <a:latin typeface="Verdana"/>
                <a:cs typeface="Verdana"/>
              </a:rPr>
              <a:t>qui</a:t>
            </a:r>
            <a:r>
              <a:rPr sz="1200" i="1" spc="-105" dirty="0">
                <a:latin typeface="Verdana"/>
                <a:cs typeface="Verdana"/>
              </a:rPr>
              <a:t> </a:t>
            </a:r>
            <a:r>
              <a:rPr sz="1200" i="1" spc="-70" dirty="0">
                <a:latin typeface="Verdana"/>
                <a:cs typeface="Verdana"/>
              </a:rPr>
              <a:t>accompagne</a:t>
            </a:r>
            <a:r>
              <a:rPr sz="1200" i="1" spc="-100" dirty="0">
                <a:latin typeface="Verdana"/>
                <a:cs typeface="Verdana"/>
              </a:rPr>
              <a:t> </a:t>
            </a:r>
            <a:r>
              <a:rPr sz="1200" i="1" spc="-25" dirty="0">
                <a:latin typeface="Verdana"/>
                <a:cs typeface="Verdana"/>
              </a:rPr>
              <a:t>une </a:t>
            </a:r>
            <a:r>
              <a:rPr sz="1200" i="1" spc="-80" dirty="0">
                <a:latin typeface="Verdana"/>
                <a:cs typeface="Verdana"/>
              </a:rPr>
              <a:t>personne</a:t>
            </a:r>
            <a:r>
              <a:rPr sz="1200" i="1" spc="-90" dirty="0">
                <a:latin typeface="Verdana"/>
                <a:cs typeface="Verdana"/>
              </a:rPr>
              <a:t> </a:t>
            </a:r>
            <a:r>
              <a:rPr sz="1200" i="1" spc="-70" dirty="0">
                <a:latin typeface="Verdana"/>
                <a:cs typeface="Verdana"/>
              </a:rPr>
              <a:t>handicapée</a:t>
            </a:r>
            <a:r>
              <a:rPr sz="1200" i="1" spc="-90" dirty="0">
                <a:latin typeface="Verdana"/>
                <a:cs typeface="Verdana"/>
              </a:rPr>
              <a:t> </a:t>
            </a:r>
            <a:r>
              <a:rPr sz="1200" i="1" spc="-10" dirty="0">
                <a:latin typeface="Verdana"/>
                <a:cs typeface="Verdana"/>
              </a:rPr>
              <a:t>bénéficiant </a:t>
            </a:r>
            <a:r>
              <a:rPr sz="1200" i="1" spc="-90" dirty="0">
                <a:latin typeface="Verdana"/>
                <a:cs typeface="Verdana"/>
              </a:rPr>
              <a:t>d’un</a:t>
            </a:r>
            <a:r>
              <a:rPr sz="1200" i="1" spc="-114" dirty="0">
                <a:latin typeface="Verdana"/>
                <a:cs typeface="Verdana"/>
              </a:rPr>
              <a:t> </a:t>
            </a:r>
            <a:r>
              <a:rPr sz="1200" i="1" spc="-70" dirty="0">
                <a:latin typeface="Verdana"/>
                <a:cs typeface="Verdana"/>
              </a:rPr>
              <a:t>titre</a:t>
            </a:r>
            <a:r>
              <a:rPr sz="1200" i="1" spc="-114" dirty="0">
                <a:latin typeface="Verdana"/>
                <a:cs typeface="Verdana"/>
              </a:rPr>
              <a:t> </a:t>
            </a:r>
            <a:r>
              <a:rPr sz="1200" i="1" spc="-90" dirty="0">
                <a:latin typeface="Verdana"/>
                <a:cs typeface="Verdana"/>
              </a:rPr>
              <a:t>en</a:t>
            </a:r>
            <a:r>
              <a:rPr sz="1200" i="1" spc="-114" dirty="0">
                <a:latin typeface="Verdana"/>
                <a:cs typeface="Verdana"/>
              </a:rPr>
              <a:t> </a:t>
            </a:r>
            <a:r>
              <a:rPr sz="1200" i="1" spc="-85" dirty="0">
                <a:latin typeface="Verdana"/>
                <a:cs typeface="Verdana"/>
              </a:rPr>
              <a:t>cours</a:t>
            </a:r>
            <a:r>
              <a:rPr sz="1200" i="1" spc="-114" dirty="0">
                <a:latin typeface="Verdana"/>
                <a:cs typeface="Verdana"/>
              </a:rPr>
              <a:t> </a:t>
            </a:r>
            <a:r>
              <a:rPr sz="1200" i="1" spc="-75" dirty="0">
                <a:latin typeface="Verdana"/>
                <a:cs typeface="Verdana"/>
              </a:rPr>
              <a:t>de</a:t>
            </a:r>
            <a:r>
              <a:rPr sz="1200" i="1" spc="-114" dirty="0">
                <a:latin typeface="Verdana"/>
                <a:cs typeface="Verdana"/>
              </a:rPr>
              <a:t> </a:t>
            </a:r>
            <a:r>
              <a:rPr sz="1200" i="1" spc="-70" dirty="0">
                <a:latin typeface="Verdana"/>
                <a:cs typeface="Verdana"/>
              </a:rPr>
              <a:t>validité</a:t>
            </a:r>
            <a:r>
              <a:rPr sz="1200" i="1" spc="-114" dirty="0">
                <a:latin typeface="Verdana"/>
                <a:cs typeface="Verdana"/>
              </a:rPr>
              <a:t> </a:t>
            </a:r>
            <a:r>
              <a:rPr sz="1200" i="1" spc="-25" dirty="0">
                <a:latin typeface="Verdana"/>
                <a:cs typeface="Verdana"/>
              </a:rPr>
              <a:t>ou </a:t>
            </a:r>
            <a:r>
              <a:rPr sz="1200" i="1" spc="-55" dirty="0">
                <a:latin typeface="Verdana"/>
                <a:cs typeface="Verdana"/>
              </a:rPr>
              <a:t>ayant</a:t>
            </a:r>
            <a:r>
              <a:rPr sz="1200" i="1" spc="-110" dirty="0">
                <a:latin typeface="Verdana"/>
                <a:cs typeface="Verdana"/>
              </a:rPr>
              <a:t> </a:t>
            </a:r>
            <a:r>
              <a:rPr sz="1200" i="1" spc="-75" dirty="0">
                <a:latin typeface="Verdana"/>
                <a:cs typeface="Verdana"/>
              </a:rPr>
              <a:t>engagé</a:t>
            </a:r>
            <a:r>
              <a:rPr sz="1200" i="1" spc="-105" dirty="0">
                <a:latin typeface="Verdana"/>
                <a:cs typeface="Verdana"/>
              </a:rPr>
              <a:t> </a:t>
            </a:r>
            <a:r>
              <a:rPr sz="1200" i="1" spc="-90" dirty="0">
                <a:latin typeface="Verdana"/>
                <a:cs typeface="Verdana"/>
              </a:rPr>
              <a:t>une</a:t>
            </a:r>
            <a:r>
              <a:rPr sz="1200" i="1" spc="-105" dirty="0">
                <a:latin typeface="Verdana"/>
                <a:cs typeface="Verdana"/>
              </a:rPr>
              <a:t> </a:t>
            </a:r>
            <a:r>
              <a:rPr sz="1200" i="1" spc="-75" dirty="0">
                <a:latin typeface="Verdana"/>
                <a:cs typeface="Verdana"/>
              </a:rPr>
              <a:t>démarche</a:t>
            </a:r>
            <a:r>
              <a:rPr sz="1200" i="1" spc="-105" dirty="0">
                <a:latin typeface="Verdana"/>
                <a:cs typeface="Verdana"/>
              </a:rPr>
              <a:t> </a:t>
            </a:r>
            <a:r>
              <a:rPr sz="1200" i="1" spc="-25" dirty="0">
                <a:latin typeface="Verdana"/>
                <a:cs typeface="Verdana"/>
              </a:rPr>
              <a:t>de </a:t>
            </a:r>
            <a:r>
              <a:rPr sz="1200" i="1" spc="-80" dirty="0">
                <a:latin typeface="Verdana"/>
                <a:cs typeface="Verdana"/>
              </a:rPr>
              <a:t>reconnaissance</a:t>
            </a:r>
            <a:r>
              <a:rPr sz="1200" i="1" spc="-100" dirty="0">
                <a:latin typeface="Verdana"/>
                <a:cs typeface="Verdana"/>
              </a:rPr>
              <a:t> </a:t>
            </a:r>
            <a:r>
              <a:rPr sz="1200" i="1" spc="-75" dirty="0">
                <a:latin typeface="Verdana"/>
                <a:cs typeface="Verdana"/>
              </a:rPr>
              <a:t>de</a:t>
            </a:r>
            <a:r>
              <a:rPr sz="1200" i="1" spc="-95" dirty="0">
                <a:latin typeface="Verdana"/>
                <a:cs typeface="Verdana"/>
              </a:rPr>
              <a:t> </a:t>
            </a:r>
            <a:r>
              <a:rPr sz="1200" i="1" spc="-80" dirty="0">
                <a:latin typeface="Verdana"/>
                <a:cs typeface="Verdana"/>
              </a:rPr>
              <a:t>son</a:t>
            </a:r>
            <a:r>
              <a:rPr sz="1200" i="1" spc="-100" dirty="0">
                <a:latin typeface="Verdana"/>
                <a:cs typeface="Verdana"/>
              </a:rPr>
              <a:t> </a:t>
            </a:r>
            <a:r>
              <a:rPr sz="1200" i="1" spc="-10" dirty="0">
                <a:latin typeface="Verdana"/>
                <a:cs typeface="Verdana"/>
              </a:rPr>
              <a:t>handicap.</a:t>
            </a:r>
            <a:endParaRPr sz="1200" dirty="0">
              <a:latin typeface="Verdana"/>
              <a:cs typeface="Verdana"/>
            </a:endParaRPr>
          </a:p>
          <a:p>
            <a:pPr>
              <a:lnSpc>
                <a:spcPct val="100000"/>
              </a:lnSpc>
              <a:spcBef>
                <a:spcPts val="305"/>
              </a:spcBef>
              <a:buFont typeface="Verdana"/>
              <a:buChar char="•"/>
            </a:pPr>
            <a:endParaRPr sz="200" dirty="0">
              <a:latin typeface="Verdana"/>
              <a:cs typeface="Verdana"/>
            </a:endParaRPr>
          </a:p>
          <a:p>
            <a:pPr marL="396240" marR="184150" indent="-104139">
              <a:lnSpc>
                <a:spcPct val="111100"/>
              </a:lnSpc>
              <a:spcBef>
                <a:spcPts val="5"/>
              </a:spcBef>
              <a:buClr>
                <a:srgbClr val="31B5AB"/>
              </a:buClr>
              <a:buChar char="•"/>
              <a:tabLst>
                <a:tab pos="396240" algn="l"/>
              </a:tabLst>
            </a:pPr>
            <a:r>
              <a:rPr sz="1200" i="1" spc="-110" dirty="0">
                <a:latin typeface="Verdana"/>
                <a:cs typeface="Verdana"/>
              </a:rPr>
              <a:t>Vous</a:t>
            </a:r>
            <a:r>
              <a:rPr sz="1200" i="1" spc="-120" dirty="0">
                <a:latin typeface="Verdana"/>
                <a:cs typeface="Verdana"/>
              </a:rPr>
              <a:t> </a:t>
            </a:r>
            <a:r>
              <a:rPr sz="1200" i="1" spc="-90" dirty="0">
                <a:latin typeface="Verdana"/>
                <a:cs typeface="Verdana"/>
              </a:rPr>
              <a:t>restez</a:t>
            </a:r>
            <a:r>
              <a:rPr sz="1200" i="1" spc="-114" dirty="0">
                <a:latin typeface="Verdana"/>
                <a:cs typeface="Verdana"/>
              </a:rPr>
              <a:t> </a:t>
            </a:r>
            <a:r>
              <a:rPr sz="1200" i="1" spc="-55" dirty="0">
                <a:latin typeface="Verdana"/>
                <a:cs typeface="Verdana"/>
              </a:rPr>
              <a:t>le</a:t>
            </a:r>
            <a:r>
              <a:rPr sz="1200" i="1" spc="-114" dirty="0">
                <a:latin typeface="Verdana"/>
                <a:cs typeface="Verdana"/>
              </a:rPr>
              <a:t> </a:t>
            </a:r>
            <a:r>
              <a:rPr sz="1200" i="1" spc="-85" dirty="0">
                <a:latin typeface="Verdana"/>
                <a:cs typeface="Verdana"/>
              </a:rPr>
              <a:t>référent</a:t>
            </a:r>
            <a:r>
              <a:rPr sz="1200" i="1" spc="-114" dirty="0">
                <a:latin typeface="Verdana"/>
                <a:cs typeface="Verdana"/>
              </a:rPr>
              <a:t> </a:t>
            </a:r>
            <a:r>
              <a:rPr sz="1200" i="1" spc="-75" dirty="0">
                <a:latin typeface="Verdana"/>
                <a:cs typeface="Verdana"/>
              </a:rPr>
              <a:t>de</a:t>
            </a:r>
            <a:r>
              <a:rPr sz="1200" i="1" spc="-120" dirty="0">
                <a:latin typeface="Verdana"/>
                <a:cs typeface="Verdana"/>
              </a:rPr>
              <a:t> </a:t>
            </a:r>
            <a:r>
              <a:rPr sz="1200" i="1" spc="-25" dirty="0">
                <a:latin typeface="Verdana"/>
                <a:cs typeface="Verdana"/>
              </a:rPr>
              <a:t>la </a:t>
            </a:r>
            <a:r>
              <a:rPr sz="1200" i="1" spc="-75" dirty="0">
                <a:latin typeface="Verdana"/>
                <a:cs typeface="Verdana"/>
              </a:rPr>
              <a:t>démarche</a:t>
            </a:r>
            <a:r>
              <a:rPr sz="1200" i="1" spc="-125" dirty="0">
                <a:latin typeface="Verdana"/>
                <a:cs typeface="Verdana"/>
              </a:rPr>
              <a:t> </a:t>
            </a:r>
            <a:r>
              <a:rPr sz="1200" i="1" spc="-65" dirty="0">
                <a:latin typeface="Verdana"/>
                <a:cs typeface="Verdana"/>
              </a:rPr>
              <a:t>tout</a:t>
            </a:r>
            <a:r>
              <a:rPr sz="1200" i="1" spc="-120" dirty="0">
                <a:latin typeface="Verdana"/>
                <a:cs typeface="Verdana"/>
              </a:rPr>
              <a:t> </a:t>
            </a:r>
            <a:r>
              <a:rPr sz="1200" i="1" spc="-75" dirty="0">
                <a:latin typeface="Verdana"/>
                <a:cs typeface="Verdana"/>
              </a:rPr>
              <a:t>au</a:t>
            </a:r>
            <a:r>
              <a:rPr sz="1200" i="1" spc="-120" dirty="0">
                <a:latin typeface="Verdana"/>
                <a:cs typeface="Verdana"/>
              </a:rPr>
              <a:t> </a:t>
            </a:r>
            <a:r>
              <a:rPr sz="1200" i="1" spc="-55" dirty="0">
                <a:latin typeface="Verdana"/>
                <a:cs typeface="Verdana"/>
              </a:rPr>
              <a:t>long</a:t>
            </a:r>
            <a:r>
              <a:rPr sz="1200" i="1" spc="-120" dirty="0">
                <a:latin typeface="Verdana"/>
                <a:cs typeface="Verdana"/>
              </a:rPr>
              <a:t> </a:t>
            </a:r>
            <a:r>
              <a:rPr sz="1200" i="1" spc="-85" dirty="0">
                <a:latin typeface="Verdana"/>
                <a:cs typeface="Verdana"/>
              </a:rPr>
              <a:t>du</a:t>
            </a:r>
            <a:r>
              <a:rPr sz="1200" i="1" spc="-120" dirty="0">
                <a:latin typeface="Verdana"/>
                <a:cs typeface="Verdana"/>
              </a:rPr>
              <a:t> </a:t>
            </a:r>
            <a:r>
              <a:rPr sz="1200" i="1" spc="-95" dirty="0">
                <a:latin typeface="Verdana"/>
                <a:cs typeface="Verdana"/>
              </a:rPr>
              <a:t>processus, </a:t>
            </a:r>
            <a:r>
              <a:rPr sz="1200" i="1" spc="-80" dirty="0">
                <a:latin typeface="Verdana"/>
                <a:cs typeface="Verdana"/>
              </a:rPr>
              <a:t>l’intervention</a:t>
            </a:r>
            <a:r>
              <a:rPr sz="1200" i="1" spc="-75" dirty="0">
                <a:latin typeface="Verdana"/>
                <a:cs typeface="Verdana"/>
              </a:rPr>
              <a:t> </a:t>
            </a:r>
            <a:r>
              <a:rPr sz="1200" i="1" spc="-85" dirty="0">
                <a:latin typeface="Verdana"/>
                <a:cs typeface="Verdana"/>
              </a:rPr>
              <a:t>du</a:t>
            </a:r>
            <a:r>
              <a:rPr sz="1200" i="1" spc="-75" dirty="0">
                <a:latin typeface="Verdana"/>
                <a:cs typeface="Verdana"/>
              </a:rPr>
              <a:t> </a:t>
            </a:r>
            <a:r>
              <a:rPr sz="1200" i="1" spc="-75" dirty="0" err="1">
                <a:latin typeface="Verdana"/>
                <a:cs typeface="Verdana"/>
              </a:rPr>
              <a:t>prestataire</a:t>
            </a:r>
            <a:r>
              <a:rPr sz="1200" i="1" spc="-75" dirty="0">
                <a:latin typeface="Verdana"/>
                <a:cs typeface="Verdana"/>
              </a:rPr>
              <a:t> </a:t>
            </a:r>
            <a:r>
              <a:rPr sz="1200" i="1" spc="-25" dirty="0">
                <a:latin typeface="Verdana"/>
                <a:cs typeface="Verdana"/>
              </a:rPr>
              <a:t>ne</a:t>
            </a:r>
            <a:r>
              <a:rPr lang="fr-FR" sz="1200" i="1" spc="-25" dirty="0">
                <a:latin typeface="Verdana"/>
                <a:cs typeface="Verdana"/>
              </a:rPr>
              <a:t> </a:t>
            </a:r>
            <a:r>
              <a:rPr sz="1200" i="1" spc="-90" dirty="0">
                <a:latin typeface="Verdana"/>
                <a:cs typeface="Verdana"/>
              </a:rPr>
              <a:t>se</a:t>
            </a:r>
            <a:r>
              <a:rPr sz="1200" i="1" spc="-120" dirty="0">
                <a:latin typeface="Verdana"/>
                <a:cs typeface="Verdana"/>
              </a:rPr>
              <a:t> </a:t>
            </a:r>
            <a:r>
              <a:rPr sz="1200" i="1" spc="-75" dirty="0">
                <a:latin typeface="Verdana"/>
                <a:cs typeface="Verdana"/>
              </a:rPr>
              <a:t>substituant</a:t>
            </a:r>
            <a:r>
              <a:rPr sz="1200" i="1" spc="-120" dirty="0">
                <a:latin typeface="Verdana"/>
                <a:cs typeface="Verdana"/>
              </a:rPr>
              <a:t> </a:t>
            </a:r>
            <a:r>
              <a:rPr sz="1200" i="1" spc="-70" dirty="0">
                <a:latin typeface="Verdana"/>
                <a:cs typeface="Verdana"/>
              </a:rPr>
              <a:t>pas</a:t>
            </a:r>
            <a:r>
              <a:rPr sz="1200" i="1" spc="-114" dirty="0">
                <a:latin typeface="Verdana"/>
                <a:cs typeface="Verdana"/>
              </a:rPr>
              <a:t> </a:t>
            </a:r>
            <a:r>
              <a:rPr sz="1200" i="1" spc="-45" dirty="0">
                <a:latin typeface="Verdana"/>
                <a:cs typeface="Verdana"/>
              </a:rPr>
              <a:t>à</a:t>
            </a:r>
            <a:r>
              <a:rPr sz="1200" i="1" spc="-120" dirty="0">
                <a:latin typeface="Verdana"/>
                <a:cs typeface="Verdana"/>
              </a:rPr>
              <a:t> </a:t>
            </a:r>
            <a:r>
              <a:rPr sz="1200" i="1" spc="-100" dirty="0">
                <a:latin typeface="Verdana"/>
                <a:cs typeface="Verdana"/>
              </a:rPr>
              <a:t>vos</a:t>
            </a:r>
            <a:r>
              <a:rPr sz="1200" i="1" spc="-114" dirty="0">
                <a:latin typeface="Verdana"/>
                <a:cs typeface="Verdana"/>
              </a:rPr>
              <a:t> </a:t>
            </a:r>
            <a:r>
              <a:rPr sz="1200" i="1" spc="-75" dirty="0">
                <a:latin typeface="Verdana"/>
                <a:cs typeface="Verdana"/>
              </a:rPr>
              <a:t>propres </a:t>
            </a:r>
            <a:r>
              <a:rPr sz="1200" i="1" spc="-10" dirty="0">
                <a:latin typeface="Verdana"/>
                <a:cs typeface="Verdana"/>
              </a:rPr>
              <a:t>missions.</a:t>
            </a:r>
            <a:endParaRPr lang="fr-FR" sz="1200" i="1" spc="-10" dirty="0">
              <a:latin typeface="Verdana"/>
              <a:cs typeface="Verdana"/>
            </a:endParaRPr>
          </a:p>
          <a:p>
            <a:pPr marL="396240" marR="505459">
              <a:lnSpc>
                <a:spcPct val="111100"/>
              </a:lnSpc>
            </a:pPr>
            <a:endParaRPr sz="1100" dirty="0">
              <a:latin typeface="Verdana"/>
              <a:cs typeface="Verdana"/>
            </a:endParaRPr>
          </a:p>
          <a:p>
            <a:pPr marL="396240" marR="500380" indent="-104139">
              <a:lnSpc>
                <a:spcPct val="111100"/>
              </a:lnSpc>
              <a:buClr>
                <a:srgbClr val="31B5AB"/>
              </a:buClr>
              <a:buChar char="•"/>
              <a:tabLst>
                <a:tab pos="396240" algn="l"/>
              </a:tabLst>
            </a:pPr>
            <a:r>
              <a:rPr sz="1200" i="1" spc="-80" dirty="0">
                <a:latin typeface="Verdana"/>
                <a:cs typeface="Verdana"/>
              </a:rPr>
              <a:t>Ce</a:t>
            </a:r>
            <a:r>
              <a:rPr sz="1200" i="1" spc="-125" dirty="0">
                <a:latin typeface="Verdana"/>
                <a:cs typeface="Verdana"/>
              </a:rPr>
              <a:t> </a:t>
            </a:r>
            <a:r>
              <a:rPr sz="1200" i="1" spc="-85" dirty="0">
                <a:latin typeface="Verdana"/>
                <a:cs typeface="Verdana"/>
              </a:rPr>
              <a:t>service</a:t>
            </a:r>
            <a:r>
              <a:rPr sz="1200" i="1" spc="-120" dirty="0">
                <a:latin typeface="Verdana"/>
                <a:cs typeface="Verdana"/>
              </a:rPr>
              <a:t> </a:t>
            </a:r>
            <a:r>
              <a:rPr sz="1200" i="1" spc="-80" dirty="0">
                <a:latin typeface="Verdana"/>
                <a:cs typeface="Verdana"/>
              </a:rPr>
              <a:t>est</a:t>
            </a:r>
            <a:r>
              <a:rPr sz="1200" i="1" spc="-120" dirty="0">
                <a:latin typeface="Verdana"/>
                <a:cs typeface="Verdana"/>
              </a:rPr>
              <a:t> </a:t>
            </a:r>
            <a:r>
              <a:rPr sz="1200" i="1" spc="-55" dirty="0">
                <a:latin typeface="Verdana"/>
                <a:cs typeface="Verdana"/>
              </a:rPr>
              <a:t>100</a:t>
            </a:r>
            <a:r>
              <a:rPr sz="1200" i="1" spc="-120" dirty="0">
                <a:latin typeface="Verdana"/>
                <a:cs typeface="Verdana"/>
              </a:rPr>
              <a:t> </a:t>
            </a:r>
            <a:r>
              <a:rPr sz="1200" i="1" spc="-415" dirty="0">
                <a:latin typeface="Verdana"/>
                <a:cs typeface="Verdana"/>
              </a:rPr>
              <a:t>%</a:t>
            </a:r>
            <a:r>
              <a:rPr sz="1200" i="1" spc="-120" dirty="0">
                <a:latin typeface="Verdana"/>
                <a:cs typeface="Verdana"/>
              </a:rPr>
              <a:t> </a:t>
            </a:r>
            <a:r>
              <a:rPr lang="fr-FR" sz="1200" i="1" spc="-120" dirty="0">
                <a:latin typeface="Verdana"/>
                <a:cs typeface="Verdana"/>
              </a:rPr>
              <a:t> </a:t>
            </a:r>
            <a:r>
              <a:rPr sz="1200" i="1" spc="-75" dirty="0" err="1">
                <a:latin typeface="Verdana"/>
                <a:cs typeface="Verdana"/>
              </a:rPr>
              <a:t>financé</a:t>
            </a:r>
            <a:r>
              <a:rPr sz="1200" i="1" spc="-125" dirty="0">
                <a:latin typeface="Verdana"/>
                <a:cs typeface="Verdana"/>
              </a:rPr>
              <a:t> </a:t>
            </a:r>
            <a:r>
              <a:rPr sz="1200" i="1" spc="-40" dirty="0">
                <a:latin typeface="Verdana"/>
                <a:cs typeface="Verdana"/>
              </a:rPr>
              <a:t>par </a:t>
            </a:r>
            <a:r>
              <a:rPr sz="1200" i="1" spc="-70" dirty="0">
                <a:latin typeface="Verdana"/>
                <a:cs typeface="Verdana"/>
              </a:rPr>
              <a:t>l’Agefiph</a:t>
            </a:r>
            <a:r>
              <a:rPr sz="1200" i="1" spc="-125" dirty="0">
                <a:latin typeface="Verdana"/>
                <a:cs typeface="Verdana"/>
              </a:rPr>
              <a:t> </a:t>
            </a:r>
            <a:r>
              <a:rPr sz="1200" i="1" spc="-65" dirty="0">
                <a:latin typeface="Verdana"/>
                <a:cs typeface="Verdana"/>
              </a:rPr>
              <a:t>et</a:t>
            </a:r>
            <a:r>
              <a:rPr sz="1200" i="1" spc="-125" dirty="0">
                <a:latin typeface="Verdana"/>
                <a:cs typeface="Verdana"/>
              </a:rPr>
              <a:t> </a:t>
            </a:r>
            <a:r>
              <a:rPr sz="1200" i="1" spc="-55" dirty="0">
                <a:latin typeface="Verdana"/>
                <a:cs typeface="Verdana"/>
              </a:rPr>
              <a:t>le</a:t>
            </a:r>
            <a:r>
              <a:rPr sz="1200" i="1" spc="-125" dirty="0">
                <a:latin typeface="Verdana"/>
                <a:cs typeface="Verdana"/>
              </a:rPr>
              <a:t> </a:t>
            </a:r>
            <a:r>
              <a:rPr sz="1200" i="1" spc="-10" dirty="0">
                <a:latin typeface="Verdana"/>
                <a:cs typeface="Verdana"/>
              </a:rPr>
              <a:t>FIPHFP.</a:t>
            </a:r>
            <a:endParaRPr sz="1200" dirty="0">
              <a:latin typeface="Verdana"/>
              <a:cs typeface="Verdana"/>
            </a:endParaRPr>
          </a:p>
          <a:p>
            <a:pPr>
              <a:lnSpc>
                <a:spcPct val="100000"/>
              </a:lnSpc>
              <a:spcBef>
                <a:spcPts val="470"/>
              </a:spcBef>
              <a:buFont typeface="Verdana"/>
              <a:buChar char="•"/>
            </a:pPr>
            <a:endParaRPr sz="400" dirty="0">
              <a:latin typeface="Verdana"/>
              <a:cs typeface="Verdana"/>
            </a:endParaRPr>
          </a:p>
          <a:p>
            <a:pPr marL="396240" indent="-103505">
              <a:lnSpc>
                <a:spcPct val="100000"/>
              </a:lnSpc>
              <a:buClr>
                <a:srgbClr val="31B5AB"/>
              </a:buClr>
              <a:buChar char="•"/>
              <a:tabLst>
                <a:tab pos="396240" algn="l"/>
              </a:tabLst>
            </a:pPr>
            <a:r>
              <a:rPr sz="1200" i="1" spc="-55" dirty="0">
                <a:latin typeface="Verdana"/>
                <a:cs typeface="Verdana"/>
              </a:rPr>
              <a:t>Un</a:t>
            </a:r>
            <a:r>
              <a:rPr sz="1200" i="1" spc="-125" dirty="0">
                <a:latin typeface="Verdana"/>
                <a:cs typeface="Verdana"/>
              </a:rPr>
              <a:t> </a:t>
            </a:r>
            <a:r>
              <a:rPr sz="1200" i="1" spc="-85" dirty="0">
                <a:latin typeface="Verdana"/>
                <a:cs typeface="Verdana"/>
              </a:rPr>
              <a:t>service</a:t>
            </a:r>
            <a:r>
              <a:rPr sz="1200" i="1" spc="-125" dirty="0">
                <a:latin typeface="Verdana"/>
                <a:cs typeface="Verdana"/>
              </a:rPr>
              <a:t> </a:t>
            </a:r>
            <a:r>
              <a:rPr sz="1200" i="1" spc="-10" dirty="0" err="1">
                <a:latin typeface="Verdana"/>
                <a:cs typeface="Verdana"/>
              </a:rPr>
              <a:t>digitalisé</a:t>
            </a:r>
            <a:r>
              <a:rPr sz="1200" i="1" spc="-10" dirty="0">
                <a:latin typeface="Verdana"/>
                <a:cs typeface="Verdana"/>
              </a:rPr>
              <a:t>.</a:t>
            </a:r>
            <a:endParaRPr lang="fr-FR" sz="1200" i="1" spc="-10" dirty="0">
              <a:latin typeface="Verdana"/>
              <a:cs typeface="Verdana"/>
            </a:endParaRPr>
          </a:p>
          <a:p>
            <a:pPr marL="396240" indent="-103505">
              <a:lnSpc>
                <a:spcPct val="100000"/>
              </a:lnSpc>
              <a:buClr>
                <a:srgbClr val="31B5AB"/>
              </a:buClr>
              <a:buChar char="•"/>
              <a:tabLst>
                <a:tab pos="396240" algn="l"/>
              </a:tabLst>
            </a:pPr>
            <a:endParaRPr sz="1200" dirty="0">
              <a:latin typeface="Verdana"/>
              <a:cs typeface="Verdana"/>
            </a:endParaRPr>
          </a:p>
        </p:txBody>
      </p:sp>
    </p:spTree>
    <p:extLst>
      <p:ext uri="{BB962C8B-B14F-4D97-AF65-F5344CB8AC3E}">
        <p14:creationId xmlns:p14="http://schemas.microsoft.com/office/powerpoint/2010/main" val="2498510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1C6A4-F046-7102-481F-975D21C1AB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A623EC-E5F5-6A60-3E7C-7F1DA45A7B79}"/>
              </a:ext>
            </a:extLst>
          </p:cNvPr>
          <p:cNvSpPr>
            <a:spLocks noGrp="1"/>
          </p:cNvSpPr>
          <p:nvPr>
            <p:ph type="title"/>
          </p:nvPr>
        </p:nvSpPr>
        <p:spPr>
          <a:xfrm>
            <a:off x="189018" y="18937"/>
            <a:ext cx="5912804" cy="742013"/>
          </a:xfrm>
        </p:spPr>
        <p:txBody>
          <a:bodyPr>
            <a:normAutofit fontScale="90000"/>
          </a:bodyPr>
          <a:lstStyle/>
          <a:p>
            <a:r>
              <a:rPr lang="fr-FR" dirty="0"/>
              <a:t>LES APPUIS SPECIFIQUES</a:t>
            </a:r>
            <a:br>
              <a:rPr lang="fr-FR" dirty="0"/>
            </a:br>
            <a:r>
              <a:rPr lang="fr-FR" dirty="0"/>
              <a:t>Un service pour accompagner les bénéficiaires en situation de handicap</a:t>
            </a:r>
          </a:p>
        </p:txBody>
      </p:sp>
      <p:sp>
        <p:nvSpPr>
          <p:cNvPr id="3" name="Espace réservé du numéro de diapositive 2">
            <a:extLst>
              <a:ext uri="{FF2B5EF4-FFF2-40B4-BE49-F238E27FC236}">
                <a16:creationId xmlns:a16="http://schemas.microsoft.com/office/drawing/2014/main" id="{205D594C-D926-564A-CD3A-17C819A6F191}"/>
              </a:ext>
            </a:extLst>
          </p:cNvPr>
          <p:cNvSpPr>
            <a:spLocks noGrp="1"/>
          </p:cNvSpPr>
          <p:nvPr>
            <p:ph type="sldNum" sz="quarter" idx="4294967295"/>
          </p:nvPr>
        </p:nvSpPr>
        <p:spPr>
          <a:xfrm>
            <a:off x="539999" y="4659430"/>
            <a:ext cx="4211043" cy="273844"/>
          </a:xfrm>
        </p:spPr>
        <p:txBody>
          <a:bodyPr/>
          <a:lstStyle/>
          <a:p>
            <a:pPr>
              <a:defRPr/>
            </a:pPr>
            <a:fld id="{C1E48367-6F54-424E-8344-F1406F2B8E02}" type="slidenum">
              <a:rPr lang="fr-FR" smtClean="0"/>
              <a:t>13</a:t>
            </a:fld>
            <a:r>
              <a:rPr lang="fr-FR"/>
              <a:t> | </a:t>
            </a:r>
          </a:p>
        </p:txBody>
      </p:sp>
      <p:sp>
        <p:nvSpPr>
          <p:cNvPr id="11" name="object 5">
            <a:extLst>
              <a:ext uri="{FF2B5EF4-FFF2-40B4-BE49-F238E27FC236}">
                <a16:creationId xmlns:a16="http://schemas.microsoft.com/office/drawing/2014/main" id="{0D3F66F2-44A6-4DFB-3355-1972D8DD62AB}"/>
              </a:ext>
            </a:extLst>
          </p:cNvPr>
          <p:cNvSpPr txBox="1"/>
          <p:nvPr/>
        </p:nvSpPr>
        <p:spPr>
          <a:xfrm>
            <a:off x="616530" y="865508"/>
            <a:ext cx="118745" cy="299720"/>
          </a:xfrm>
          <a:prstGeom prst="rect">
            <a:avLst/>
          </a:prstGeom>
        </p:spPr>
        <p:txBody>
          <a:bodyPr vert="horz" wrap="square" lIns="0" tIns="12700" rIns="0" bIns="0" rtlCol="0">
            <a:spAutoFit/>
          </a:bodyPr>
          <a:lstStyle/>
          <a:p>
            <a:pPr marL="12700">
              <a:lnSpc>
                <a:spcPct val="100000"/>
              </a:lnSpc>
              <a:spcBef>
                <a:spcPts val="100"/>
              </a:spcBef>
            </a:pPr>
            <a:r>
              <a:rPr sz="1800" b="0" spc="-50" dirty="0">
                <a:solidFill>
                  <a:schemeClr val="bg1"/>
                </a:solidFill>
                <a:latin typeface="Corbel Light"/>
                <a:cs typeface="Corbel Light"/>
              </a:rPr>
              <a:t>?</a:t>
            </a:r>
            <a:endParaRPr sz="1800" dirty="0">
              <a:solidFill>
                <a:schemeClr val="bg1"/>
              </a:solidFill>
              <a:latin typeface="Corbel Light"/>
              <a:cs typeface="Corbel Light"/>
            </a:endParaRPr>
          </a:p>
        </p:txBody>
      </p:sp>
      <p:sp>
        <p:nvSpPr>
          <p:cNvPr id="12" name="object 6">
            <a:extLst>
              <a:ext uri="{FF2B5EF4-FFF2-40B4-BE49-F238E27FC236}">
                <a16:creationId xmlns:a16="http://schemas.microsoft.com/office/drawing/2014/main" id="{C11FE1D4-4623-EA5D-EE72-6B6B485C09B7}"/>
              </a:ext>
            </a:extLst>
          </p:cNvPr>
          <p:cNvSpPr/>
          <p:nvPr/>
        </p:nvSpPr>
        <p:spPr>
          <a:xfrm>
            <a:off x="539999" y="888419"/>
            <a:ext cx="275590" cy="277495"/>
          </a:xfrm>
          <a:custGeom>
            <a:avLst/>
            <a:gdLst/>
            <a:ahLst/>
            <a:cxnLst/>
            <a:rect l="l" t="t" r="r" b="b"/>
            <a:pathLst>
              <a:path w="275590" h="277495">
                <a:moveTo>
                  <a:pt x="275297" y="138633"/>
                </a:moveTo>
                <a:lnTo>
                  <a:pt x="268393" y="94223"/>
                </a:lnTo>
                <a:lnTo>
                  <a:pt x="249118" y="56092"/>
                </a:lnTo>
                <a:lnTo>
                  <a:pt x="219627" y="26304"/>
                </a:lnTo>
                <a:lnTo>
                  <a:pt x="182076" y="6919"/>
                </a:lnTo>
                <a:lnTo>
                  <a:pt x="138620" y="0"/>
                </a:lnTo>
                <a:lnTo>
                  <a:pt x="94216" y="6919"/>
                </a:lnTo>
                <a:lnTo>
                  <a:pt x="56090" y="26304"/>
                </a:lnTo>
                <a:lnTo>
                  <a:pt x="26303" y="56092"/>
                </a:lnTo>
                <a:lnTo>
                  <a:pt x="6919" y="94223"/>
                </a:lnTo>
                <a:lnTo>
                  <a:pt x="0" y="138633"/>
                </a:lnTo>
                <a:lnTo>
                  <a:pt x="6919" y="183043"/>
                </a:lnTo>
                <a:lnTo>
                  <a:pt x="26303" y="221173"/>
                </a:lnTo>
                <a:lnTo>
                  <a:pt x="56090" y="250961"/>
                </a:lnTo>
                <a:lnTo>
                  <a:pt x="94216" y="270346"/>
                </a:lnTo>
                <a:lnTo>
                  <a:pt x="138620" y="277266"/>
                </a:lnTo>
                <a:lnTo>
                  <a:pt x="182076" y="270346"/>
                </a:lnTo>
                <a:lnTo>
                  <a:pt x="219627" y="250961"/>
                </a:lnTo>
                <a:lnTo>
                  <a:pt x="249118" y="221173"/>
                </a:lnTo>
                <a:lnTo>
                  <a:pt x="268393" y="183043"/>
                </a:lnTo>
                <a:lnTo>
                  <a:pt x="275297" y="138633"/>
                </a:lnTo>
              </a:path>
            </a:pathLst>
          </a:custGeom>
          <a:ln w="12700">
            <a:solidFill>
              <a:schemeClr val="bg1"/>
            </a:solidFill>
          </a:ln>
        </p:spPr>
        <p:txBody>
          <a:bodyPr wrap="square" lIns="0" tIns="0" rIns="0" bIns="0" rtlCol="0"/>
          <a:lstStyle/>
          <a:p>
            <a:endParaRPr/>
          </a:p>
        </p:txBody>
      </p:sp>
      <p:sp>
        <p:nvSpPr>
          <p:cNvPr id="13" name="object 7">
            <a:extLst>
              <a:ext uri="{FF2B5EF4-FFF2-40B4-BE49-F238E27FC236}">
                <a16:creationId xmlns:a16="http://schemas.microsoft.com/office/drawing/2014/main" id="{EBCC8A89-4276-7C6E-9378-EC8FC31998A3}"/>
              </a:ext>
            </a:extLst>
          </p:cNvPr>
          <p:cNvSpPr txBox="1"/>
          <p:nvPr/>
        </p:nvSpPr>
        <p:spPr>
          <a:xfrm>
            <a:off x="897147" y="915131"/>
            <a:ext cx="9709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chemeClr val="bg1"/>
                </a:solidFill>
                <a:latin typeface="Century Gothic"/>
                <a:cs typeface="Century Gothic"/>
              </a:rPr>
              <a:t>POURQUOI</a:t>
            </a:r>
            <a:r>
              <a:rPr sz="1200" b="1" spc="195" dirty="0">
                <a:solidFill>
                  <a:schemeClr val="bg1"/>
                </a:solidFill>
                <a:latin typeface="Century Gothic"/>
                <a:cs typeface="Century Gothic"/>
              </a:rPr>
              <a:t> </a:t>
            </a:r>
            <a:r>
              <a:rPr sz="1200" b="1" spc="-50" dirty="0">
                <a:solidFill>
                  <a:schemeClr val="bg1"/>
                </a:solidFill>
                <a:latin typeface="Century Gothic"/>
                <a:cs typeface="Century Gothic"/>
              </a:rPr>
              <a:t>?</a:t>
            </a:r>
            <a:endParaRPr sz="1200" dirty="0">
              <a:solidFill>
                <a:schemeClr val="bg1"/>
              </a:solidFill>
              <a:latin typeface="Century Gothic"/>
              <a:cs typeface="Century Gothic"/>
            </a:endParaRPr>
          </a:p>
        </p:txBody>
      </p:sp>
      <p:sp>
        <p:nvSpPr>
          <p:cNvPr id="14" name="object 9">
            <a:extLst>
              <a:ext uri="{FF2B5EF4-FFF2-40B4-BE49-F238E27FC236}">
                <a16:creationId xmlns:a16="http://schemas.microsoft.com/office/drawing/2014/main" id="{2B0EB197-8A2D-50A6-B8D6-3A02A925C6DA}"/>
              </a:ext>
            </a:extLst>
          </p:cNvPr>
          <p:cNvSpPr txBox="1"/>
          <p:nvPr/>
        </p:nvSpPr>
        <p:spPr>
          <a:xfrm>
            <a:off x="616530" y="1269786"/>
            <a:ext cx="2714625" cy="838200"/>
          </a:xfrm>
          <a:prstGeom prst="rect">
            <a:avLst/>
          </a:prstGeom>
        </p:spPr>
        <p:txBody>
          <a:bodyPr vert="horz" wrap="square" lIns="0" tIns="12700" rIns="0" bIns="0" rtlCol="0">
            <a:spAutoFit/>
          </a:bodyPr>
          <a:lstStyle/>
          <a:p>
            <a:pPr marL="12700" marR="5080">
              <a:lnSpc>
                <a:spcPct val="111100"/>
              </a:lnSpc>
              <a:spcBef>
                <a:spcPts val="100"/>
              </a:spcBef>
            </a:pPr>
            <a:r>
              <a:rPr sz="1200" spc="-60" dirty="0">
                <a:latin typeface="Verdana"/>
                <a:cs typeface="Verdana"/>
              </a:rPr>
              <a:t>Afin</a:t>
            </a:r>
            <a:r>
              <a:rPr sz="1200" spc="-105" dirty="0">
                <a:latin typeface="Verdana"/>
                <a:cs typeface="Verdana"/>
              </a:rPr>
              <a:t> </a:t>
            </a:r>
            <a:r>
              <a:rPr sz="1200" spc="-75" dirty="0">
                <a:latin typeface="Verdana"/>
                <a:cs typeface="Verdana"/>
              </a:rPr>
              <a:t>de</a:t>
            </a:r>
            <a:r>
              <a:rPr sz="1200" spc="-105" dirty="0">
                <a:latin typeface="Verdana"/>
                <a:cs typeface="Verdana"/>
              </a:rPr>
              <a:t> </a:t>
            </a:r>
            <a:r>
              <a:rPr sz="1200" spc="-80" dirty="0">
                <a:latin typeface="Verdana"/>
                <a:cs typeface="Verdana"/>
              </a:rPr>
              <a:t>favoriser</a:t>
            </a:r>
            <a:r>
              <a:rPr sz="1200" spc="-105" dirty="0">
                <a:latin typeface="Verdana"/>
                <a:cs typeface="Verdana"/>
              </a:rPr>
              <a:t> </a:t>
            </a:r>
            <a:r>
              <a:rPr sz="1200" spc="-70" dirty="0">
                <a:latin typeface="Verdana"/>
                <a:cs typeface="Verdana"/>
              </a:rPr>
              <a:t>l’intégration</a:t>
            </a:r>
            <a:r>
              <a:rPr sz="1200" spc="-105" dirty="0">
                <a:latin typeface="Verdana"/>
                <a:cs typeface="Verdana"/>
              </a:rPr>
              <a:t> </a:t>
            </a:r>
            <a:r>
              <a:rPr sz="1200" spc="-20" dirty="0">
                <a:latin typeface="Verdana"/>
                <a:cs typeface="Verdana"/>
              </a:rPr>
              <a:t>dans </a:t>
            </a:r>
            <a:r>
              <a:rPr sz="1200" spc="-70" dirty="0">
                <a:latin typeface="Verdana"/>
                <a:cs typeface="Verdana"/>
              </a:rPr>
              <a:t>l’emploi</a:t>
            </a:r>
            <a:r>
              <a:rPr sz="1200" spc="-114" dirty="0">
                <a:latin typeface="Verdana"/>
                <a:cs typeface="Verdana"/>
              </a:rPr>
              <a:t> </a:t>
            </a:r>
            <a:r>
              <a:rPr sz="1200" spc="-80" dirty="0">
                <a:latin typeface="Verdana"/>
                <a:cs typeface="Verdana"/>
              </a:rPr>
              <a:t>ou</a:t>
            </a:r>
            <a:r>
              <a:rPr sz="1200" spc="-114" dirty="0">
                <a:latin typeface="Verdana"/>
                <a:cs typeface="Verdana"/>
              </a:rPr>
              <a:t> </a:t>
            </a:r>
            <a:r>
              <a:rPr sz="1200" spc="-35" dirty="0">
                <a:latin typeface="Verdana"/>
                <a:cs typeface="Verdana"/>
              </a:rPr>
              <a:t>la</a:t>
            </a:r>
            <a:r>
              <a:rPr sz="1200" spc="-114" dirty="0">
                <a:latin typeface="Verdana"/>
                <a:cs typeface="Verdana"/>
              </a:rPr>
              <a:t> </a:t>
            </a:r>
            <a:r>
              <a:rPr sz="1200" spc="-85" dirty="0">
                <a:latin typeface="Verdana"/>
                <a:cs typeface="Verdana"/>
              </a:rPr>
              <a:t>formation,</a:t>
            </a:r>
            <a:r>
              <a:rPr sz="1200" spc="-114" dirty="0">
                <a:latin typeface="Verdana"/>
                <a:cs typeface="Verdana"/>
              </a:rPr>
              <a:t> </a:t>
            </a:r>
            <a:r>
              <a:rPr sz="1200" spc="-70" dirty="0">
                <a:latin typeface="Verdana"/>
                <a:cs typeface="Verdana"/>
              </a:rPr>
              <a:t>les</a:t>
            </a:r>
            <a:r>
              <a:rPr sz="1200" spc="-114" dirty="0">
                <a:latin typeface="Verdana"/>
                <a:cs typeface="Verdana"/>
              </a:rPr>
              <a:t> </a:t>
            </a:r>
            <a:r>
              <a:rPr sz="1200" spc="-10" dirty="0">
                <a:latin typeface="Verdana"/>
                <a:cs typeface="Verdana"/>
              </a:rPr>
              <a:t>Appuis </a:t>
            </a:r>
            <a:r>
              <a:rPr sz="1200" spc="-80" dirty="0">
                <a:latin typeface="Verdana"/>
                <a:cs typeface="Verdana"/>
              </a:rPr>
              <a:t>Spécifiques</a:t>
            </a:r>
            <a:r>
              <a:rPr sz="1200" spc="-110" dirty="0">
                <a:latin typeface="Verdana"/>
                <a:cs typeface="Verdana"/>
              </a:rPr>
              <a:t> </a:t>
            </a:r>
            <a:r>
              <a:rPr sz="1200" spc="-85" dirty="0">
                <a:latin typeface="Verdana"/>
                <a:cs typeface="Verdana"/>
              </a:rPr>
              <a:t>couvrent</a:t>
            </a:r>
            <a:r>
              <a:rPr sz="1200" spc="-105" dirty="0">
                <a:latin typeface="Verdana"/>
                <a:cs typeface="Verdana"/>
              </a:rPr>
              <a:t> </a:t>
            </a:r>
            <a:r>
              <a:rPr sz="1200" spc="-85" dirty="0">
                <a:latin typeface="Verdana"/>
                <a:cs typeface="Verdana"/>
              </a:rPr>
              <a:t>des</a:t>
            </a:r>
            <a:r>
              <a:rPr sz="1200" spc="-110" dirty="0">
                <a:latin typeface="Verdana"/>
                <a:cs typeface="Verdana"/>
              </a:rPr>
              <a:t> </a:t>
            </a:r>
            <a:r>
              <a:rPr sz="1200" spc="-80" dirty="0">
                <a:latin typeface="Verdana"/>
                <a:cs typeface="Verdana"/>
              </a:rPr>
              <a:t>besoins</a:t>
            </a:r>
            <a:r>
              <a:rPr sz="1200" spc="-105" dirty="0">
                <a:latin typeface="Verdana"/>
                <a:cs typeface="Verdana"/>
              </a:rPr>
              <a:t> </a:t>
            </a:r>
            <a:r>
              <a:rPr sz="1200" spc="-90" dirty="0">
                <a:latin typeface="Verdana"/>
                <a:cs typeface="Verdana"/>
              </a:rPr>
              <a:t>en</a:t>
            </a:r>
            <a:r>
              <a:rPr sz="1200" spc="-105" dirty="0">
                <a:latin typeface="Verdana"/>
                <a:cs typeface="Verdana"/>
              </a:rPr>
              <a:t> </a:t>
            </a:r>
            <a:r>
              <a:rPr sz="1200" spc="-65" dirty="0">
                <a:latin typeface="Verdana"/>
                <a:cs typeface="Verdana"/>
              </a:rPr>
              <a:t>lien </a:t>
            </a:r>
            <a:r>
              <a:rPr sz="1200" spc="-110" dirty="0">
                <a:latin typeface="Verdana"/>
                <a:cs typeface="Verdana"/>
              </a:rPr>
              <a:t>avec</a:t>
            </a:r>
            <a:r>
              <a:rPr sz="1200" spc="-190" dirty="0">
                <a:latin typeface="Verdana"/>
                <a:cs typeface="Verdana"/>
              </a:rPr>
              <a:t> </a:t>
            </a:r>
            <a:r>
              <a:rPr sz="1200" b="1" spc="-95" dirty="0">
                <a:latin typeface="Century Gothic"/>
                <a:cs typeface="Century Gothic"/>
              </a:rPr>
              <a:t>cinq</a:t>
            </a:r>
            <a:r>
              <a:rPr sz="1200" b="1" spc="-75" dirty="0">
                <a:latin typeface="Century Gothic"/>
                <a:cs typeface="Century Gothic"/>
              </a:rPr>
              <a:t> </a:t>
            </a:r>
            <a:r>
              <a:rPr sz="1200" b="1" spc="-55" dirty="0">
                <a:latin typeface="Century Gothic"/>
                <a:cs typeface="Century Gothic"/>
              </a:rPr>
              <a:t>typologies</a:t>
            </a:r>
            <a:r>
              <a:rPr sz="1200" b="1" spc="-80" dirty="0">
                <a:latin typeface="Century Gothic"/>
                <a:cs typeface="Century Gothic"/>
              </a:rPr>
              <a:t> </a:t>
            </a:r>
            <a:r>
              <a:rPr sz="1200" b="1" spc="-120" dirty="0">
                <a:latin typeface="Century Gothic"/>
                <a:cs typeface="Century Gothic"/>
              </a:rPr>
              <a:t>de</a:t>
            </a:r>
            <a:r>
              <a:rPr sz="1200" b="1" spc="-75" dirty="0">
                <a:latin typeface="Century Gothic"/>
                <a:cs typeface="Century Gothic"/>
              </a:rPr>
              <a:t> </a:t>
            </a:r>
            <a:r>
              <a:rPr sz="1200" b="1" spc="-105" dirty="0">
                <a:latin typeface="Century Gothic"/>
                <a:cs typeface="Century Gothic"/>
              </a:rPr>
              <a:t>handicap</a:t>
            </a:r>
            <a:r>
              <a:rPr sz="1200" b="1" spc="-95" dirty="0">
                <a:latin typeface="Century Gothic"/>
                <a:cs typeface="Century Gothic"/>
              </a:rPr>
              <a:t> </a:t>
            </a:r>
            <a:r>
              <a:rPr sz="1200" spc="-395" dirty="0">
                <a:latin typeface="Verdana"/>
                <a:cs typeface="Verdana"/>
              </a:rPr>
              <a:t>:</a:t>
            </a:r>
            <a:endParaRPr sz="1200" dirty="0">
              <a:latin typeface="Verdana"/>
              <a:cs typeface="Verdana"/>
            </a:endParaRPr>
          </a:p>
        </p:txBody>
      </p:sp>
      <p:sp>
        <p:nvSpPr>
          <p:cNvPr id="15" name="object 10">
            <a:extLst>
              <a:ext uri="{FF2B5EF4-FFF2-40B4-BE49-F238E27FC236}">
                <a16:creationId xmlns:a16="http://schemas.microsoft.com/office/drawing/2014/main" id="{4C3BA5AB-BF1D-4305-0A59-8937B237CE7F}"/>
              </a:ext>
            </a:extLst>
          </p:cNvPr>
          <p:cNvSpPr txBox="1"/>
          <p:nvPr/>
        </p:nvSpPr>
        <p:spPr>
          <a:xfrm>
            <a:off x="521915" y="2211858"/>
            <a:ext cx="4050085" cy="1951625"/>
          </a:xfrm>
          <a:prstGeom prst="rect">
            <a:avLst/>
          </a:prstGeom>
        </p:spPr>
        <p:txBody>
          <a:bodyPr vert="horz" wrap="square" lIns="0" tIns="68580" rIns="0" bIns="0" rtlCol="0">
            <a:spAutoFit/>
          </a:bodyPr>
          <a:lstStyle/>
          <a:p>
            <a:pPr marL="295910" indent="-103505">
              <a:lnSpc>
                <a:spcPct val="100000"/>
              </a:lnSpc>
              <a:spcBef>
                <a:spcPts val="540"/>
              </a:spcBef>
              <a:buClr>
                <a:srgbClr val="31B5AA"/>
              </a:buClr>
              <a:buChar char="•"/>
              <a:tabLst>
                <a:tab pos="295910" algn="l"/>
              </a:tabLst>
            </a:pPr>
            <a:r>
              <a:rPr sz="1200" spc="-70" dirty="0">
                <a:latin typeface="Verdana"/>
                <a:cs typeface="Verdana"/>
              </a:rPr>
              <a:t>handicap</a:t>
            </a:r>
            <a:r>
              <a:rPr sz="1200" spc="-75" dirty="0">
                <a:latin typeface="Verdana"/>
                <a:cs typeface="Verdana"/>
              </a:rPr>
              <a:t> </a:t>
            </a:r>
            <a:r>
              <a:rPr sz="1200" spc="-10" dirty="0">
                <a:latin typeface="Verdana"/>
                <a:cs typeface="Verdana"/>
              </a:rPr>
              <a:t>visuel,</a:t>
            </a:r>
            <a:endParaRPr sz="1200" dirty="0">
              <a:latin typeface="Verdana"/>
              <a:cs typeface="Verdana"/>
            </a:endParaRPr>
          </a:p>
          <a:p>
            <a:pPr marL="295910" indent="-103505">
              <a:lnSpc>
                <a:spcPct val="100000"/>
              </a:lnSpc>
              <a:spcBef>
                <a:spcPts val="445"/>
              </a:spcBef>
              <a:buClr>
                <a:srgbClr val="31B5AA"/>
              </a:buClr>
              <a:buChar char="•"/>
              <a:tabLst>
                <a:tab pos="295910" algn="l"/>
              </a:tabLst>
            </a:pPr>
            <a:r>
              <a:rPr sz="1200" spc="-70" dirty="0">
                <a:latin typeface="Verdana"/>
                <a:cs typeface="Verdana"/>
              </a:rPr>
              <a:t>handicap</a:t>
            </a:r>
            <a:r>
              <a:rPr sz="1200" spc="-75" dirty="0">
                <a:latin typeface="Verdana"/>
                <a:cs typeface="Verdana"/>
              </a:rPr>
              <a:t> </a:t>
            </a:r>
            <a:r>
              <a:rPr sz="1200" spc="-10" dirty="0">
                <a:latin typeface="Verdana"/>
                <a:cs typeface="Verdana"/>
              </a:rPr>
              <a:t>auditif,</a:t>
            </a:r>
            <a:endParaRPr sz="1200" dirty="0">
              <a:latin typeface="Verdana"/>
              <a:cs typeface="Verdana"/>
            </a:endParaRPr>
          </a:p>
          <a:p>
            <a:pPr marL="295910" indent="-103505">
              <a:lnSpc>
                <a:spcPct val="100000"/>
              </a:lnSpc>
              <a:spcBef>
                <a:spcPts val="440"/>
              </a:spcBef>
              <a:buClr>
                <a:srgbClr val="31B5AA"/>
              </a:buClr>
              <a:buChar char="•"/>
              <a:tabLst>
                <a:tab pos="295910" algn="l"/>
              </a:tabLst>
            </a:pPr>
            <a:r>
              <a:rPr sz="1200" spc="-70" dirty="0">
                <a:latin typeface="Verdana"/>
                <a:cs typeface="Verdana"/>
              </a:rPr>
              <a:t>handicap</a:t>
            </a:r>
            <a:r>
              <a:rPr sz="1200" spc="-75" dirty="0">
                <a:latin typeface="Verdana"/>
                <a:cs typeface="Verdana"/>
              </a:rPr>
              <a:t> </a:t>
            </a:r>
            <a:r>
              <a:rPr sz="1200" spc="-10" dirty="0">
                <a:latin typeface="Verdana"/>
                <a:cs typeface="Verdana"/>
              </a:rPr>
              <a:t>psychique,</a:t>
            </a:r>
            <a:endParaRPr sz="1200" dirty="0">
              <a:latin typeface="Verdana"/>
              <a:cs typeface="Verdana"/>
            </a:endParaRPr>
          </a:p>
          <a:p>
            <a:pPr marL="295910" marR="187325" indent="-104139">
              <a:lnSpc>
                <a:spcPct val="111100"/>
              </a:lnSpc>
              <a:spcBef>
                <a:spcPts val="285"/>
              </a:spcBef>
              <a:buClr>
                <a:srgbClr val="31B5AA"/>
              </a:buClr>
              <a:buChar char="•"/>
              <a:tabLst>
                <a:tab pos="295910" algn="l"/>
              </a:tabLst>
            </a:pPr>
            <a:r>
              <a:rPr sz="1200" spc="-50" dirty="0">
                <a:latin typeface="Verdana"/>
                <a:cs typeface="Verdana"/>
              </a:rPr>
              <a:t>handicap</a:t>
            </a:r>
            <a:r>
              <a:rPr sz="1200" spc="-75" dirty="0">
                <a:latin typeface="Verdana"/>
                <a:cs typeface="Verdana"/>
              </a:rPr>
              <a:t> </a:t>
            </a:r>
            <a:r>
              <a:rPr sz="1200" spc="-60" dirty="0">
                <a:latin typeface="Verdana"/>
                <a:cs typeface="Verdana"/>
              </a:rPr>
              <a:t>moteur</a:t>
            </a:r>
            <a:r>
              <a:rPr sz="1200" spc="-70" dirty="0">
                <a:latin typeface="Verdana"/>
                <a:cs typeface="Verdana"/>
              </a:rPr>
              <a:t> </a:t>
            </a:r>
            <a:r>
              <a:rPr sz="1200" spc="-180" dirty="0">
                <a:latin typeface="Verdana"/>
                <a:cs typeface="Verdana"/>
              </a:rPr>
              <a:t>/</a:t>
            </a:r>
            <a:r>
              <a:rPr sz="1200" spc="-70" dirty="0">
                <a:latin typeface="Verdana"/>
                <a:cs typeface="Verdana"/>
              </a:rPr>
              <a:t> </a:t>
            </a:r>
            <a:r>
              <a:rPr sz="1200" spc="-40" dirty="0" err="1">
                <a:latin typeface="Verdana"/>
                <a:cs typeface="Verdana"/>
              </a:rPr>
              <a:t>maladie</a:t>
            </a:r>
            <a:r>
              <a:rPr sz="1200" spc="-70" dirty="0">
                <a:latin typeface="Verdana"/>
                <a:cs typeface="Verdana"/>
              </a:rPr>
              <a:t> </a:t>
            </a:r>
            <a:r>
              <a:rPr sz="1200" spc="-50" dirty="0">
                <a:latin typeface="Verdana"/>
                <a:cs typeface="Verdana"/>
              </a:rPr>
              <a:t>chro</a:t>
            </a:r>
            <a:r>
              <a:rPr sz="1200" spc="-80" dirty="0">
                <a:latin typeface="Verdana"/>
                <a:cs typeface="Verdana"/>
              </a:rPr>
              <a:t>nique</a:t>
            </a:r>
            <a:r>
              <a:rPr sz="1200" spc="-114" dirty="0">
                <a:latin typeface="Verdana"/>
                <a:cs typeface="Verdana"/>
              </a:rPr>
              <a:t> </a:t>
            </a:r>
            <a:r>
              <a:rPr sz="1200" spc="-10" dirty="0">
                <a:latin typeface="Verdana"/>
                <a:cs typeface="Verdana"/>
              </a:rPr>
              <a:t>invalidante,</a:t>
            </a:r>
            <a:endParaRPr sz="1200" dirty="0">
              <a:latin typeface="Verdana"/>
              <a:cs typeface="Verdana"/>
            </a:endParaRPr>
          </a:p>
          <a:p>
            <a:pPr marL="295910" marR="231140" indent="-104139">
              <a:lnSpc>
                <a:spcPct val="111100"/>
              </a:lnSpc>
              <a:spcBef>
                <a:spcPts val="284"/>
              </a:spcBef>
              <a:buClr>
                <a:srgbClr val="31B5AA"/>
              </a:buClr>
              <a:buChar char="•"/>
              <a:tabLst>
                <a:tab pos="295910" algn="l"/>
              </a:tabLst>
            </a:pPr>
            <a:r>
              <a:rPr sz="1200" spc="-70" dirty="0">
                <a:latin typeface="Verdana"/>
                <a:cs typeface="Verdana"/>
              </a:rPr>
              <a:t>troubles</a:t>
            </a:r>
            <a:r>
              <a:rPr sz="1200" spc="-120" dirty="0">
                <a:latin typeface="Verdana"/>
                <a:cs typeface="Verdana"/>
              </a:rPr>
              <a:t> </a:t>
            </a:r>
            <a:r>
              <a:rPr sz="1200" spc="-85" dirty="0">
                <a:latin typeface="Verdana"/>
                <a:cs typeface="Verdana"/>
              </a:rPr>
              <a:t>du</a:t>
            </a:r>
            <a:r>
              <a:rPr sz="1200" spc="-120" dirty="0">
                <a:latin typeface="Verdana"/>
                <a:cs typeface="Verdana"/>
              </a:rPr>
              <a:t> </a:t>
            </a:r>
            <a:r>
              <a:rPr sz="1200" spc="-70" dirty="0">
                <a:latin typeface="Verdana"/>
                <a:cs typeface="Verdana"/>
              </a:rPr>
              <a:t>neurodéveloppement </a:t>
            </a:r>
            <a:r>
              <a:rPr sz="1200" spc="-80" dirty="0">
                <a:latin typeface="Verdana"/>
                <a:cs typeface="Verdana"/>
              </a:rPr>
              <a:t>(incluant</a:t>
            </a:r>
            <a:r>
              <a:rPr sz="1200" spc="-100" dirty="0">
                <a:latin typeface="Verdana"/>
                <a:cs typeface="Verdana"/>
              </a:rPr>
              <a:t> </a:t>
            </a:r>
            <a:r>
              <a:rPr sz="1200" spc="-70" dirty="0">
                <a:latin typeface="Verdana"/>
                <a:cs typeface="Verdana"/>
              </a:rPr>
              <a:t>les</a:t>
            </a:r>
            <a:r>
              <a:rPr sz="1200" spc="-95" dirty="0">
                <a:latin typeface="Verdana"/>
                <a:cs typeface="Verdana"/>
              </a:rPr>
              <a:t> </a:t>
            </a:r>
            <a:r>
              <a:rPr sz="1200" spc="-70" dirty="0">
                <a:latin typeface="Verdana"/>
                <a:cs typeface="Verdana"/>
              </a:rPr>
              <a:t>troubles</a:t>
            </a:r>
            <a:r>
              <a:rPr sz="1200" spc="-100" dirty="0">
                <a:latin typeface="Verdana"/>
                <a:cs typeface="Verdana"/>
              </a:rPr>
              <a:t> </a:t>
            </a:r>
            <a:r>
              <a:rPr sz="1200" spc="-85" dirty="0">
                <a:latin typeface="Verdana"/>
                <a:cs typeface="Verdana"/>
              </a:rPr>
              <a:t>cognitifs,</a:t>
            </a:r>
            <a:r>
              <a:rPr sz="1200" spc="-95" dirty="0">
                <a:latin typeface="Verdana"/>
                <a:cs typeface="Verdana"/>
              </a:rPr>
              <a:t> </a:t>
            </a:r>
            <a:r>
              <a:rPr sz="1200" spc="-40" dirty="0">
                <a:latin typeface="Verdana"/>
                <a:cs typeface="Verdana"/>
              </a:rPr>
              <a:t>les </a:t>
            </a:r>
            <a:r>
              <a:rPr sz="1200" spc="-70" dirty="0">
                <a:latin typeface="Verdana"/>
                <a:cs typeface="Verdana"/>
              </a:rPr>
              <a:t>troubles</a:t>
            </a:r>
            <a:r>
              <a:rPr sz="1200" spc="-105" dirty="0">
                <a:latin typeface="Verdana"/>
                <a:cs typeface="Verdana"/>
              </a:rPr>
              <a:t> </a:t>
            </a:r>
            <a:r>
              <a:rPr sz="1200" spc="-85" dirty="0">
                <a:latin typeface="Verdana"/>
                <a:cs typeface="Verdana"/>
              </a:rPr>
              <a:t>du</a:t>
            </a:r>
            <a:r>
              <a:rPr sz="1200" spc="-100" dirty="0">
                <a:latin typeface="Verdana"/>
                <a:cs typeface="Verdana"/>
              </a:rPr>
              <a:t> </a:t>
            </a:r>
            <a:r>
              <a:rPr sz="1200" spc="-75" dirty="0">
                <a:latin typeface="Verdana"/>
                <a:cs typeface="Verdana"/>
              </a:rPr>
              <a:t>spectre</a:t>
            </a:r>
            <a:r>
              <a:rPr sz="1200" spc="-105" dirty="0">
                <a:latin typeface="Verdana"/>
                <a:cs typeface="Verdana"/>
              </a:rPr>
              <a:t> </a:t>
            </a:r>
            <a:r>
              <a:rPr sz="1200" spc="-90" dirty="0">
                <a:latin typeface="Verdana"/>
                <a:cs typeface="Verdana"/>
              </a:rPr>
              <a:t>autistique,</a:t>
            </a:r>
            <a:r>
              <a:rPr sz="1200" spc="-100" dirty="0">
                <a:latin typeface="Verdana"/>
                <a:cs typeface="Verdana"/>
              </a:rPr>
              <a:t> </a:t>
            </a:r>
            <a:r>
              <a:rPr sz="1200" spc="-25" dirty="0">
                <a:latin typeface="Verdana"/>
                <a:cs typeface="Verdana"/>
              </a:rPr>
              <a:t>le </a:t>
            </a:r>
            <a:r>
              <a:rPr sz="1200" spc="-70" dirty="0">
                <a:latin typeface="Verdana"/>
                <a:cs typeface="Verdana"/>
              </a:rPr>
              <a:t>handicap</a:t>
            </a:r>
            <a:r>
              <a:rPr sz="1200" spc="-105" dirty="0">
                <a:latin typeface="Verdana"/>
                <a:cs typeface="Verdana"/>
              </a:rPr>
              <a:t> </a:t>
            </a:r>
            <a:r>
              <a:rPr sz="1200" spc="-65" dirty="0">
                <a:latin typeface="Verdana"/>
                <a:cs typeface="Verdana"/>
              </a:rPr>
              <a:t>mental</a:t>
            </a:r>
            <a:r>
              <a:rPr sz="1200" spc="-105" dirty="0">
                <a:latin typeface="Verdana"/>
                <a:cs typeface="Verdana"/>
              </a:rPr>
              <a:t> </a:t>
            </a:r>
            <a:r>
              <a:rPr sz="1200" spc="-65" dirty="0">
                <a:latin typeface="Verdana"/>
                <a:cs typeface="Verdana"/>
              </a:rPr>
              <a:t>et</a:t>
            </a:r>
            <a:r>
              <a:rPr sz="1200" spc="-105" dirty="0">
                <a:latin typeface="Verdana"/>
                <a:cs typeface="Verdana"/>
              </a:rPr>
              <a:t> </a:t>
            </a:r>
            <a:r>
              <a:rPr sz="1200" spc="-20" dirty="0">
                <a:latin typeface="Verdana"/>
                <a:cs typeface="Verdana"/>
              </a:rPr>
              <a:t>l’épilepsie).</a:t>
            </a:r>
            <a:endParaRPr sz="1200" dirty="0">
              <a:latin typeface="Verdana"/>
              <a:cs typeface="Verdana"/>
            </a:endParaRPr>
          </a:p>
          <a:p>
            <a:pPr marL="12700" marR="5080">
              <a:lnSpc>
                <a:spcPct val="111100"/>
              </a:lnSpc>
              <a:spcBef>
                <a:spcPts val="1130"/>
              </a:spcBef>
            </a:pPr>
            <a:r>
              <a:rPr sz="1200" b="1" spc="-35" dirty="0">
                <a:solidFill>
                  <a:schemeClr val="bg1"/>
                </a:solidFill>
                <a:latin typeface="Century Gothic"/>
                <a:cs typeface="Century Gothic"/>
              </a:rPr>
              <a:t>Une</a:t>
            </a:r>
            <a:r>
              <a:rPr sz="1200" b="1" spc="-85" dirty="0">
                <a:solidFill>
                  <a:schemeClr val="bg1"/>
                </a:solidFill>
                <a:latin typeface="Century Gothic"/>
                <a:cs typeface="Century Gothic"/>
              </a:rPr>
              <a:t> </a:t>
            </a:r>
            <a:r>
              <a:rPr sz="1200" b="1" spc="-60" dirty="0">
                <a:solidFill>
                  <a:schemeClr val="bg1"/>
                </a:solidFill>
                <a:latin typeface="Century Gothic"/>
                <a:cs typeface="Century Gothic"/>
              </a:rPr>
              <a:t>expertise</a:t>
            </a:r>
            <a:r>
              <a:rPr sz="1200" b="1" spc="-85" dirty="0">
                <a:solidFill>
                  <a:schemeClr val="bg1"/>
                </a:solidFill>
                <a:latin typeface="Century Gothic"/>
                <a:cs typeface="Century Gothic"/>
              </a:rPr>
              <a:t> </a:t>
            </a:r>
            <a:r>
              <a:rPr sz="1200" b="1" spc="-110" dirty="0">
                <a:solidFill>
                  <a:schemeClr val="bg1"/>
                </a:solidFill>
                <a:latin typeface="Century Gothic"/>
                <a:cs typeface="Century Gothic"/>
              </a:rPr>
              <a:t>ciblée</a:t>
            </a:r>
            <a:r>
              <a:rPr sz="1200" b="1" spc="-85" dirty="0">
                <a:solidFill>
                  <a:schemeClr val="bg1"/>
                </a:solidFill>
                <a:latin typeface="Century Gothic"/>
                <a:cs typeface="Century Gothic"/>
              </a:rPr>
              <a:t> </a:t>
            </a:r>
            <a:r>
              <a:rPr sz="1200" b="1" spc="-25" dirty="0">
                <a:solidFill>
                  <a:schemeClr val="bg1"/>
                </a:solidFill>
                <a:latin typeface="Century Gothic"/>
                <a:cs typeface="Century Gothic"/>
              </a:rPr>
              <a:t>et</a:t>
            </a:r>
            <a:r>
              <a:rPr sz="1200" b="1" spc="-85" dirty="0">
                <a:solidFill>
                  <a:schemeClr val="bg1"/>
                </a:solidFill>
                <a:latin typeface="Century Gothic"/>
                <a:cs typeface="Century Gothic"/>
              </a:rPr>
              <a:t> des </a:t>
            </a:r>
            <a:r>
              <a:rPr sz="1200" b="1" spc="-55" dirty="0">
                <a:solidFill>
                  <a:schemeClr val="bg1"/>
                </a:solidFill>
                <a:latin typeface="Century Gothic"/>
                <a:cs typeface="Century Gothic"/>
              </a:rPr>
              <a:t>préconisations </a:t>
            </a:r>
            <a:r>
              <a:rPr sz="1200" b="1" spc="-10" dirty="0">
                <a:solidFill>
                  <a:schemeClr val="bg1"/>
                </a:solidFill>
                <a:latin typeface="Century Gothic"/>
                <a:cs typeface="Century Gothic"/>
              </a:rPr>
              <a:t>pratiques.</a:t>
            </a:r>
            <a:endParaRPr sz="1200" dirty="0">
              <a:solidFill>
                <a:schemeClr val="bg1"/>
              </a:solidFill>
              <a:latin typeface="Century Gothic"/>
              <a:cs typeface="Century Gothic"/>
            </a:endParaRPr>
          </a:p>
        </p:txBody>
      </p:sp>
      <p:sp>
        <p:nvSpPr>
          <p:cNvPr id="20" name="object 11">
            <a:extLst>
              <a:ext uri="{FF2B5EF4-FFF2-40B4-BE49-F238E27FC236}">
                <a16:creationId xmlns:a16="http://schemas.microsoft.com/office/drawing/2014/main" id="{851FE0FB-1E62-C8E3-324D-93E205A63EC0}"/>
              </a:ext>
            </a:extLst>
          </p:cNvPr>
          <p:cNvSpPr txBox="1"/>
          <p:nvPr/>
        </p:nvSpPr>
        <p:spPr>
          <a:xfrm>
            <a:off x="5638799" y="915131"/>
            <a:ext cx="3366655" cy="813492"/>
          </a:xfrm>
          <a:prstGeom prst="rect">
            <a:avLst/>
          </a:prstGeom>
        </p:spPr>
        <p:txBody>
          <a:bodyPr vert="horz" wrap="square" lIns="0" tIns="12700" rIns="0" bIns="0" rtlCol="0">
            <a:spAutoFit/>
          </a:bodyPr>
          <a:lstStyle/>
          <a:p>
            <a:pPr marL="12700" marR="5080">
              <a:lnSpc>
                <a:spcPct val="111100"/>
              </a:lnSpc>
              <a:spcBef>
                <a:spcPts val="100"/>
              </a:spcBef>
            </a:pPr>
            <a:r>
              <a:rPr sz="1200" b="1" u="sng" spc="-80" dirty="0">
                <a:latin typeface="Verdana"/>
                <a:cs typeface="Verdana"/>
              </a:rPr>
              <a:t>Selon</a:t>
            </a:r>
            <a:r>
              <a:rPr sz="1200" b="1" u="sng" spc="-110" dirty="0">
                <a:latin typeface="Verdana"/>
                <a:cs typeface="Verdana"/>
              </a:rPr>
              <a:t> </a:t>
            </a:r>
            <a:r>
              <a:rPr sz="1200" b="1" u="sng" spc="-90" dirty="0">
                <a:latin typeface="Verdana"/>
                <a:cs typeface="Verdana"/>
              </a:rPr>
              <a:t>votre</a:t>
            </a:r>
            <a:r>
              <a:rPr sz="1200" b="1" u="sng" spc="-110" dirty="0">
                <a:latin typeface="Verdana"/>
                <a:cs typeface="Verdana"/>
              </a:rPr>
              <a:t> </a:t>
            </a:r>
            <a:r>
              <a:rPr sz="1200" b="1" u="sng" spc="-95" dirty="0">
                <a:latin typeface="Verdana"/>
                <a:cs typeface="Verdana"/>
              </a:rPr>
              <a:t>expression</a:t>
            </a:r>
            <a:r>
              <a:rPr sz="1200" b="1" u="sng" spc="-110" dirty="0">
                <a:latin typeface="Verdana"/>
                <a:cs typeface="Verdana"/>
              </a:rPr>
              <a:t> </a:t>
            </a:r>
            <a:r>
              <a:rPr sz="1200" b="1" u="sng" spc="-75" dirty="0">
                <a:latin typeface="Verdana"/>
                <a:cs typeface="Verdana"/>
              </a:rPr>
              <a:t>de</a:t>
            </a:r>
            <a:r>
              <a:rPr sz="1200" b="1" u="sng" spc="-110" dirty="0">
                <a:latin typeface="Verdana"/>
                <a:cs typeface="Verdana"/>
              </a:rPr>
              <a:t> </a:t>
            </a:r>
            <a:r>
              <a:rPr sz="1200" b="1" u="sng" spc="-100" dirty="0">
                <a:latin typeface="Verdana"/>
                <a:cs typeface="Verdana"/>
              </a:rPr>
              <a:t>besoin</a:t>
            </a:r>
            <a:r>
              <a:rPr sz="1200" spc="-100" dirty="0">
                <a:latin typeface="Verdana"/>
                <a:cs typeface="Verdana"/>
              </a:rPr>
              <a:t>,</a:t>
            </a:r>
            <a:r>
              <a:rPr sz="1200" spc="-135" dirty="0">
                <a:latin typeface="Verdana"/>
                <a:cs typeface="Verdana"/>
              </a:rPr>
              <a:t> </a:t>
            </a:r>
            <a:r>
              <a:rPr sz="1200" spc="-60" dirty="0">
                <a:latin typeface="Verdana"/>
                <a:cs typeface="Verdana"/>
              </a:rPr>
              <a:t>le</a:t>
            </a:r>
            <a:r>
              <a:rPr sz="1200" spc="-140" dirty="0">
                <a:latin typeface="Verdana"/>
                <a:cs typeface="Verdana"/>
              </a:rPr>
              <a:t> </a:t>
            </a:r>
            <a:r>
              <a:rPr sz="1200" spc="-20" dirty="0" err="1">
                <a:latin typeface="Verdana"/>
                <a:cs typeface="Verdana"/>
              </a:rPr>
              <a:t>pres</a:t>
            </a:r>
            <a:r>
              <a:rPr sz="1200" spc="-75" dirty="0" err="1">
                <a:latin typeface="Verdana"/>
                <a:cs typeface="Verdana"/>
              </a:rPr>
              <a:t>tataire</a:t>
            </a:r>
            <a:r>
              <a:rPr sz="1200" spc="-165" dirty="0">
                <a:latin typeface="Verdana"/>
                <a:cs typeface="Verdana"/>
              </a:rPr>
              <a:t> </a:t>
            </a:r>
            <a:r>
              <a:rPr sz="1200" spc="-70" dirty="0">
                <a:latin typeface="Verdana"/>
                <a:cs typeface="Verdana"/>
              </a:rPr>
              <a:t>réalise</a:t>
            </a:r>
            <a:r>
              <a:rPr sz="1200" spc="-150" dirty="0">
                <a:latin typeface="Verdana"/>
                <a:cs typeface="Verdana"/>
              </a:rPr>
              <a:t> </a:t>
            </a:r>
            <a:r>
              <a:rPr sz="1200" spc="-90" dirty="0">
                <a:latin typeface="Verdana"/>
                <a:cs typeface="Verdana"/>
              </a:rPr>
              <a:t>une</a:t>
            </a:r>
            <a:r>
              <a:rPr sz="1200" spc="-150" dirty="0">
                <a:latin typeface="Verdana"/>
                <a:cs typeface="Verdana"/>
              </a:rPr>
              <a:t> </a:t>
            </a:r>
            <a:r>
              <a:rPr sz="1200" spc="-60" dirty="0">
                <a:latin typeface="Verdana"/>
                <a:cs typeface="Verdana"/>
              </a:rPr>
              <a:t>expertise</a:t>
            </a:r>
            <a:r>
              <a:rPr sz="1200" spc="100" dirty="0">
                <a:latin typeface="Verdana"/>
                <a:cs typeface="Verdana"/>
              </a:rPr>
              <a:t> </a:t>
            </a:r>
            <a:r>
              <a:rPr sz="1200" spc="-10" dirty="0">
                <a:latin typeface="Verdana"/>
                <a:cs typeface="Verdana"/>
              </a:rPr>
              <a:t>ponctuelle </a:t>
            </a:r>
            <a:r>
              <a:rPr sz="1200" spc="-90" dirty="0">
                <a:latin typeface="Verdana"/>
                <a:cs typeface="Verdana"/>
              </a:rPr>
              <a:t>sur</a:t>
            </a:r>
            <a:r>
              <a:rPr sz="1200" spc="-125" dirty="0">
                <a:latin typeface="Verdana"/>
                <a:cs typeface="Verdana"/>
              </a:rPr>
              <a:t> </a:t>
            </a:r>
            <a:r>
              <a:rPr sz="1200" spc="-55" dirty="0">
                <a:latin typeface="Verdana"/>
                <a:cs typeface="Verdana"/>
              </a:rPr>
              <a:t>le</a:t>
            </a:r>
            <a:r>
              <a:rPr sz="1200" spc="-120" dirty="0">
                <a:latin typeface="Verdana"/>
                <a:cs typeface="Verdana"/>
              </a:rPr>
              <a:t> </a:t>
            </a:r>
            <a:r>
              <a:rPr sz="1200" spc="-70" dirty="0">
                <a:latin typeface="Verdana"/>
                <a:cs typeface="Verdana"/>
              </a:rPr>
              <a:t>champ</a:t>
            </a:r>
            <a:r>
              <a:rPr sz="1200" spc="-125" dirty="0">
                <a:latin typeface="Verdana"/>
                <a:cs typeface="Verdana"/>
              </a:rPr>
              <a:t> </a:t>
            </a:r>
            <a:r>
              <a:rPr sz="1200" spc="-75" dirty="0">
                <a:latin typeface="Verdana"/>
                <a:cs typeface="Verdana"/>
              </a:rPr>
              <a:t>de</a:t>
            </a:r>
            <a:r>
              <a:rPr sz="1200" spc="-120" dirty="0">
                <a:latin typeface="Verdana"/>
                <a:cs typeface="Verdana"/>
              </a:rPr>
              <a:t> </a:t>
            </a:r>
            <a:r>
              <a:rPr sz="1200" spc="-35" dirty="0">
                <a:latin typeface="Verdana"/>
                <a:cs typeface="Verdana"/>
              </a:rPr>
              <a:t>la</a:t>
            </a:r>
            <a:r>
              <a:rPr sz="1200" spc="-125" dirty="0">
                <a:latin typeface="Verdana"/>
                <a:cs typeface="Verdana"/>
              </a:rPr>
              <a:t> </a:t>
            </a:r>
            <a:r>
              <a:rPr sz="1200" spc="-70" dirty="0">
                <a:latin typeface="Verdana"/>
                <a:cs typeface="Verdana"/>
              </a:rPr>
              <a:t>compensation</a:t>
            </a:r>
            <a:r>
              <a:rPr sz="1200" spc="-120" dirty="0">
                <a:latin typeface="Verdana"/>
                <a:cs typeface="Verdana"/>
              </a:rPr>
              <a:t> </a:t>
            </a:r>
            <a:r>
              <a:rPr sz="1200" spc="-85" dirty="0">
                <a:latin typeface="Verdana"/>
                <a:cs typeface="Verdana"/>
              </a:rPr>
              <a:t>du</a:t>
            </a:r>
            <a:r>
              <a:rPr sz="1200" spc="-125" dirty="0">
                <a:latin typeface="Verdana"/>
                <a:cs typeface="Verdana"/>
              </a:rPr>
              <a:t> </a:t>
            </a:r>
            <a:r>
              <a:rPr sz="1200" spc="-55" dirty="0">
                <a:latin typeface="Verdana"/>
                <a:cs typeface="Verdana"/>
              </a:rPr>
              <a:t>han</a:t>
            </a:r>
            <a:r>
              <a:rPr sz="1200" spc="-100" dirty="0">
                <a:latin typeface="Verdana"/>
                <a:cs typeface="Verdana"/>
              </a:rPr>
              <a:t>dicap,</a:t>
            </a:r>
            <a:r>
              <a:rPr sz="1200" spc="-114" dirty="0">
                <a:latin typeface="Verdana"/>
                <a:cs typeface="Verdana"/>
              </a:rPr>
              <a:t> </a:t>
            </a:r>
            <a:r>
              <a:rPr sz="1200" spc="-75" dirty="0">
                <a:latin typeface="Verdana"/>
                <a:cs typeface="Verdana"/>
              </a:rPr>
              <a:t>pour</a:t>
            </a:r>
            <a:r>
              <a:rPr sz="1200" spc="-114" dirty="0">
                <a:latin typeface="Verdana"/>
                <a:cs typeface="Verdana"/>
              </a:rPr>
              <a:t> </a:t>
            </a:r>
            <a:r>
              <a:rPr sz="1200" spc="-105" dirty="0">
                <a:latin typeface="Verdana"/>
                <a:cs typeface="Verdana"/>
              </a:rPr>
              <a:t>vous</a:t>
            </a:r>
            <a:r>
              <a:rPr sz="1200" spc="-114" dirty="0">
                <a:latin typeface="Verdana"/>
                <a:cs typeface="Verdana"/>
              </a:rPr>
              <a:t> </a:t>
            </a:r>
            <a:r>
              <a:rPr sz="1200" spc="-60" dirty="0">
                <a:latin typeface="Verdana"/>
                <a:cs typeface="Verdana"/>
              </a:rPr>
              <a:t>apporter</a:t>
            </a:r>
            <a:r>
              <a:rPr sz="1200" spc="-114" dirty="0">
                <a:latin typeface="Verdana"/>
                <a:cs typeface="Verdana"/>
              </a:rPr>
              <a:t> </a:t>
            </a:r>
            <a:r>
              <a:rPr sz="1200" spc="-395" dirty="0">
                <a:latin typeface="Verdana"/>
                <a:cs typeface="Verdana"/>
              </a:rPr>
              <a:t>:</a:t>
            </a:r>
            <a:endParaRPr sz="1200" dirty="0">
              <a:latin typeface="Verdana"/>
              <a:cs typeface="Verdana"/>
            </a:endParaRPr>
          </a:p>
        </p:txBody>
      </p:sp>
      <p:sp>
        <p:nvSpPr>
          <p:cNvPr id="21" name="object 12">
            <a:extLst>
              <a:ext uri="{FF2B5EF4-FFF2-40B4-BE49-F238E27FC236}">
                <a16:creationId xmlns:a16="http://schemas.microsoft.com/office/drawing/2014/main" id="{4DD20F28-FB63-5399-4A58-7F290172A520}"/>
              </a:ext>
            </a:extLst>
          </p:cNvPr>
          <p:cNvSpPr txBox="1"/>
          <p:nvPr/>
        </p:nvSpPr>
        <p:spPr>
          <a:xfrm>
            <a:off x="5556918" y="1677812"/>
            <a:ext cx="3220434" cy="608500"/>
          </a:xfrm>
          <a:prstGeom prst="rect">
            <a:avLst/>
          </a:prstGeom>
        </p:spPr>
        <p:txBody>
          <a:bodyPr vert="horz" wrap="square" lIns="0" tIns="12700" rIns="0" bIns="0" rtlCol="0">
            <a:spAutoFit/>
          </a:bodyPr>
          <a:lstStyle/>
          <a:p>
            <a:pPr marL="116205" marR="5080" indent="-104139">
              <a:lnSpc>
                <a:spcPct val="111100"/>
              </a:lnSpc>
              <a:spcBef>
                <a:spcPts val="100"/>
              </a:spcBef>
              <a:buClr>
                <a:srgbClr val="31B5AA"/>
              </a:buClr>
              <a:buChar char="•"/>
              <a:tabLst>
                <a:tab pos="116205" algn="l"/>
              </a:tabLst>
            </a:pPr>
            <a:r>
              <a:rPr sz="1200" spc="-85" dirty="0">
                <a:latin typeface="Verdana"/>
                <a:cs typeface="Verdana"/>
              </a:rPr>
              <a:t>une</a:t>
            </a:r>
            <a:r>
              <a:rPr sz="1200" spc="-120" dirty="0">
                <a:latin typeface="Verdana"/>
                <a:cs typeface="Verdana"/>
              </a:rPr>
              <a:t> </a:t>
            </a:r>
            <a:r>
              <a:rPr sz="1200" b="1" spc="-50" dirty="0">
                <a:solidFill>
                  <a:schemeClr val="bg2"/>
                </a:solidFill>
                <a:latin typeface="Verdana"/>
                <a:cs typeface="Verdana"/>
              </a:rPr>
              <a:t>analyse</a:t>
            </a:r>
            <a:r>
              <a:rPr sz="1200" b="1" spc="-105" dirty="0">
                <a:solidFill>
                  <a:schemeClr val="bg2"/>
                </a:solidFill>
                <a:latin typeface="Verdana"/>
                <a:cs typeface="Verdana"/>
              </a:rPr>
              <a:t> </a:t>
            </a:r>
            <a:r>
              <a:rPr sz="1200" b="1" spc="-70" dirty="0">
                <a:solidFill>
                  <a:schemeClr val="bg2"/>
                </a:solidFill>
                <a:latin typeface="Verdana"/>
                <a:cs typeface="Verdana"/>
              </a:rPr>
              <a:t>de</a:t>
            </a:r>
            <a:r>
              <a:rPr sz="1200" b="1" spc="-100" dirty="0">
                <a:solidFill>
                  <a:schemeClr val="bg2"/>
                </a:solidFill>
                <a:latin typeface="Verdana"/>
                <a:cs typeface="Verdana"/>
              </a:rPr>
              <a:t> </a:t>
            </a:r>
            <a:r>
              <a:rPr sz="1200" b="1" spc="-30" dirty="0">
                <a:solidFill>
                  <a:schemeClr val="bg2"/>
                </a:solidFill>
                <a:latin typeface="Verdana"/>
                <a:cs typeface="Verdana"/>
              </a:rPr>
              <a:t>la</a:t>
            </a:r>
            <a:r>
              <a:rPr sz="1200" b="1" spc="-100" dirty="0">
                <a:solidFill>
                  <a:schemeClr val="bg2"/>
                </a:solidFill>
                <a:latin typeface="Verdana"/>
                <a:cs typeface="Verdana"/>
              </a:rPr>
              <a:t> </a:t>
            </a:r>
            <a:r>
              <a:rPr sz="1200" b="1" spc="-50" dirty="0">
                <a:solidFill>
                  <a:schemeClr val="bg2"/>
                </a:solidFill>
                <a:latin typeface="Verdana"/>
                <a:cs typeface="Verdana"/>
              </a:rPr>
              <a:t>situation</a:t>
            </a:r>
            <a:r>
              <a:rPr sz="1200" b="1" spc="-105" dirty="0">
                <a:solidFill>
                  <a:schemeClr val="bg2"/>
                </a:solidFill>
                <a:latin typeface="Verdana"/>
                <a:cs typeface="Verdana"/>
              </a:rPr>
              <a:t> </a:t>
            </a:r>
            <a:r>
              <a:rPr sz="1200" spc="-20" dirty="0">
                <a:latin typeface="Verdana"/>
                <a:cs typeface="Verdana"/>
              </a:rPr>
              <a:t>pour </a:t>
            </a:r>
            <a:r>
              <a:rPr sz="1200" spc="-105" dirty="0">
                <a:latin typeface="Verdana"/>
                <a:cs typeface="Verdana"/>
              </a:rPr>
              <a:t>vous </a:t>
            </a:r>
            <a:r>
              <a:rPr sz="1200" spc="-70" dirty="0">
                <a:latin typeface="Verdana"/>
                <a:cs typeface="Verdana"/>
              </a:rPr>
              <a:t>accompagner</a:t>
            </a:r>
            <a:r>
              <a:rPr sz="1200" spc="-105" dirty="0">
                <a:latin typeface="Verdana"/>
                <a:cs typeface="Verdana"/>
              </a:rPr>
              <a:t> </a:t>
            </a:r>
            <a:r>
              <a:rPr sz="1200" spc="-70" dirty="0">
                <a:latin typeface="Verdana"/>
                <a:cs typeface="Verdana"/>
              </a:rPr>
              <a:t>dans</a:t>
            </a:r>
            <a:r>
              <a:rPr sz="1200" spc="-105" dirty="0">
                <a:latin typeface="Verdana"/>
                <a:cs typeface="Verdana"/>
              </a:rPr>
              <a:t> </a:t>
            </a:r>
            <a:r>
              <a:rPr sz="1200" spc="-35" dirty="0">
                <a:latin typeface="Verdana"/>
                <a:cs typeface="Verdana"/>
              </a:rPr>
              <a:t>la</a:t>
            </a:r>
            <a:r>
              <a:rPr sz="1200" spc="-105" dirty="0">
                <a:latin typeface="Verdana"/>
                <a:cs typeface="Verdana"/>
              </a:rPr>
              <a:t> </a:t>
            </a:r>
            <a:r>
              <a:rPr sz="1200" spc="-70" dirty="0">
                <a:latin typeface="Verdana"/>
                <a:cs typeface="Verdana"/>
              </a:rPr>
              <a:t>construc</a:t>
            </a:r>
            <a:r>
              <a:rPr sz="1200" spc="-65" dirty="0">
                <a:latin typeface="Verdana"/>
                <a:cs typeface="Verdana"/>
              </a:rPr>
              <a:t>tion</a:t>
            </a:r>
            <a:r>
              <a:rPr sz="1200" spc="-100" dirty="0">
                <a:latin typeface="Verdana"/>
                <a:cs typeface="Verdana"/>
              </a:rPr>
              <a:t> </a:t>
            </a:r>
            <a:r>
              <a:rPr sz="1200" spc="-75" dirty="0">
                <a:latin typeface="Verdana"/>
                <a:cs typeface="Verdana"/>
              </a:rPr>
              <a:t>d’un</a:t>
            </a:r>
            <a:r>
              <a:rPr sz="1200" spc="-70" dirty="0">
                <a:latin typeface="Verdana"/>
                <a:cs typeface="Verdana"/>
              </a:rPr>
              <a:t> </a:t>
            </a:r>
            <a:r>
              <a:rPr sz="1200" spc="-65" dirty="0">
                <a:latin typeface="Verdana"/>
                <a:cs typeface="Verdana"/>
              </a:rPr>
              <a:t>projet</a:t>
            </a:r>
            <a:r>
              <a:rPr sz="1200" spc="-75" dirty="0">
                <a:latin typeface="Verdana"/>
                <a:cs typeface="Verdana"/>
              </a:rPr>
              <a:t> </a:t>
            </a:r>
            <a:r>
              <a:rPr sz="1200" spc="-10" dirty="0">
                <a:latin typeface="Verdana"/>
                <a:cs typeface="Verdana"/>
              </a:rPr>
              <a:t>professionnel,</a:t>
            </a:r>
            <a:endParaRPr sz="1200" dirty="0">
              <a:latin typeface="Verdana"/>
              <a:cs typeface="Verdana"/>
            </a:endParaRPr>
          </a:p>
        </p:txBody>
      </p:sp>
      <p:sp>
        <p:nvSpPr>
          <p:cNvPr id="22" name="object 13">
            <a:extLst>
              <a:ext uri="{FF2B5EF4-FFF2-40B4-BE49-F238E27FC236}">
                <a16:creationId xmlns:a16="http://schemas.microsoft.com/office/drawing/2014/main" id="{EAC40170-7BD5-48B7-1D1A-6ED96E776663}"/>
              </a:ext>
            </a:extLst>
          </p:cNvPr>
          <p:cNvSpPr txBox="1"/>
          <p:nvPr/>
        </p:nvSpPr>
        <p:spPr>
          <a:xfrm>
            <a:off x="5578805" y="2440493"/>
            <a:ext cx="3214213" cy="608500"/>
          </a:xfrm>
          <a:prstGeom prst="rect">
            <a:avLst/>
          </a:prstGeom>
        </p:spPr>
        <p:txBody>
          <a:bodyPr vert="horz" wrap="square" lIns="0" tIns="12700" rIns="0" bIns="0" rtlCol="0">
            <a:spAutoFit/>
          </a:bodyPr>
          <a:lstStyle/>
          <a:p>
            <a:pPr marL="116205" marR="5080" indent="-104139">
              <a:lnSpc>
                <a:spcPct val="111100"/>
              </a:lnSpc>
              <a:spcBef>
                <a:spcPts val="100"/>
              </a:spcBef>
              <a:buClr>
                <a:srgbClr val="31B5AA"/>
              </a:buClr>
              <a:buChar char="•"/>
              <a:tabLst>
                <a:tab pos="116205" algn="l"/>
              </a:tabLst>
            </a:pPr>
            <a:r>
              <a:rPr sz="1200" spc="-90" dirty="0">
                <a:latin typeface="Verdana"/>
                <a:cs typeface="Verdana"/>
              </a:rPr>
              <a:t>une</a:t>
            </a:r>
            <a:r>
              <a:rPr sz="1200" spc="-110" dirty="0">
                <a:latin typeface="Verdana"/>
                <a:cs typeface="Verdana"/>
              </a:rPr>
              <a:t> </a:t>
            </a:r>
            <a:r>
              <a:rPr sz="1200" b="1" spc="-60" dirty="0">
                <a:solidFill>
                  <a:schemeClr val="bg2"/>
                </a:solidFill>
                <a:latin typeface="Verdana"/>
                <a:cs typeface="Verdana"/>
              </a:rPr>
              <a:t>analyse</a:t>
            </a:r>
            <a:r>
              <a:rPr sz="1200" b="1" spc="-110" dirty="0">
                <a:solidFill>
                  <a:schemeClr val="bg2"/>
                </a:solidFill>
                <a:latin typeface="Verdana"/>
                <a:cs typeface="Verdana"/>
              </a:rPr>
              <a:t> </a:t>
            </a:r>
            <a:r>
              <a:rPr sz="1200" b="1" spc="-75" dirty="0">
                <a:solidFill>
                  <a:schemeClr val="bg2"/>
                </a:solidFill>
                <a:latin typeface="Verdana"/>
                <a:cs typeface="Verdana"/>
              </a:rPr>
              <a:t>rapide</a:t>
            </a:r>
            <a:r>
              <a:rPr sz="1200" b="1" spc="-110" dirty="0">
                <a:solidFill>
                  <a:schemeClr val="bg2"/>
                </a:solidFill>
                <a:latin typeface="Verdana"/>
                <a:cs typeface="Verdana"/>
              </a:rPr>
              <a:t> </a:t>
            </a:r>
            <a:r>
              <a:rPr sz="1200" b="1" spc="-85" dirty="0">
                <a:solidFill>
                  <a:schemeClr val="bg2"/>
                </a:solidFill>
                <a:latin typeface="Verdana"/>
                <a:cs typeface="Verdana"/>
              </a:rPr>
              <a:t>des</a:t>
            </a:r>
            <a:r>
              <a:rPr sz="1200" b="1" spc="-105" dirty="0">
                <a:solidFill>
                  <a:schemeClr val="bg2"/>
                </a:solidFill>
                <a:latin typeface="Verdana"/>
                <a:cs typeface="Verdana"/>
              </a:rPr>
              <a:t> </a:t>
            </a:r>
            <a:r>
              <a:rPr sz="1200" b="1" spc="-65" dirty="0">
                <a:solidFill>
                  <a:schemeClr val="bg2"/>
                </a:solidFill>
                <a:latin typeface="Verdana"/>
                <a:cs typeface="Verdana"/>
              </a:rPr>
              <a:t>capacités</a:t>
            </a:r>
            <a:r>
              <a:rPr sz="1200" b="1" spc="-110" dirty="0">
                <a:solidFill>
                  <a:schemeClr val="bg2"/>
                </a:solidFill>
                <a:latin typeface="Verdana"/>
                <a:cs typeface="Verdana"/>
              </a:rPr>
              <a:t> </a:t>
            </a:r>
            <a:r>
              <a:rPr sz="1200" spc="-65" dirty="0">
                <a:latin typeface="Verdana"/>
                <a:cs typeface="Verdana"/>
              </a:rPr>
              <a:t>sur </a:t>
            </a:r>
            <a:r>
              <a:rPr sz="1200" spc="-90" dirty="0">
                <a:latin typeface="Verdana"/>
                <a:cs typeface="Verdana"/>
              </a:rPr>
              <a:t>un</a:t>
            </a:r>
            <a:r>
              <a:rPr sz="1200" spc="-120" dirty="0">
                <a:latin typeface="Verdana"/>
                <a:cs typeface="Verdana"/>
              </a:rPr>
              <a:t> </a:t>
            </a:r>
            <a:r>
              <a:rPr sz="1200" spc="-75" dirty="0">
                <a:latin typeface="Verdana"/>
                <a:cs typeface="Verdana"/>
              </a:rPr>
              <a:t>métier</a:t>
            </a:r>
            <a:r>
              <a:rPr sz="1200" spc="-120" dirty="0">
                <a:latin typeface="Verdana"/>
                <a:cs typeface="Verdana"/>
              </a:rPr>
              <a:t> </a:t>
            </a:r>
            <a:r>
              <a:rPr sz="1200" spc="-80" dirty="0">
                <a:latin typeface="Verdana"/>
                <a:cs typeface="Verdana"/>
              </a:rPr>
              <a:t>précis</a:t>
            </a:r>
            <a:r>
              <a:rPr sz="1200" spc="-120" dirty="0">
                <a:latin typeface="Verdana"/>
                <a:cs typeface="Verdana"/>
              </a:rPr>
              <a:t> </a:t>
            </a:r>
            <a:r>
              <a:rPr sz="1200" spc="-80" dirty="0">
                <a:latin typeface="Verdana"/>
                <a:cs typeface="Verdana"/>
              </a:rPr>
              <a:t>ou</a:t>
            </a:r>
            <a:r>
              <a:rPr sz="1200" spc="-114" dirty="0">
                <a:latin typeface="Verdana"/>
                <a:cs typeface="Verdana"/>
              </a:rPr>
              <a:t> </a:t>
            </a:r>
            <a:r>
              <a:rPr sz="1200" spc="-90" dirty="0">
                <a:latin typeface="Verdana"/>
                <a:cs typeface="Verdana"/>
              </a:rPr>
              <a:t>une</a:t>
            </a:r>
            <a:r>
              <a:rPr sz="1200" spc="-120" dirty="0">
                <a:latin typeface="Verdana"/>
                <a:cs typeface="Verdana"/>
              </a:rPr>
              <a:t> </a:t>
            </a:r>
            <a:r>
              <a:rPr sz="1200" spc="-65" dirty="0">
                <a:latin typeface="Verdana"/>
                <a:cs typeface="Verdana"/>
              </a:rPr>
              <a:t>catégorie</a:t>
            </a:r>
            <a:r>
              <a:rPr sz="1200" spc="-120" dirty="0">
                <a:latin typeface="Verdana"/>
                <a:cs typeface="Verdana"/>
              </a:rPr>
              <a:t> </a:t>
            </a:r>
            <a:r>
              <a:rPr sz="1200" spc="-25" dirty="0">
                <a:latin typeface="Verdana"/>
                <a:cs typeface="Verdana"/>
              </a:rPr>
              <a:t>de </a:t>
            </a:r>
            <a:r>
              <a:rPr sz="1200" spc="-80" dirty="0">
                <a:latin typeface="Verdana"/>
                <a:cs typeface="Verdana"/>
              </a:rPr>
              <a:t>métiers</a:t>
            </a:r>
            <a:r>
              <a:rPr sz="1200" spc="-120" dirty="0">
                <a:latin typeface="Verdana"/>
                <a:cs typeface="Verdana"/>
              </a:rPr>
              <a:t> </a:t>
            </a:r>
            <a:r>
              <a:rPr sz="1200" spc="-65" dirty="0">
                <a:latin typeface="Verdana"/>
                <a:cs typeface="Verdana"/>
              </a:rPr>
              <a:t>et</a:t>
            </a:r>
            <a:r>
              <a:rPr sz="1200" spc="-120" dirty="0">
                <a:latin typeface="Verdana"/>
                <a:cs typeface="Verdana"/>
              </a:rPr>
              <a:t> </a:t>
            </a:r>
            <a:r>
              <a:rPr sz="1200" spc="-75" dirty="0">
                <a:latin typeface="Verdana"/>
                <a:cs typeface="Verdana"/>
              </a:rPr>
              <a:t>indiquer</a:t>
            </a:r>
            <a:r>
              <a:rPr sz="1200" spc="-120" dirty="0">
                <a:latin typeface="Verdana"/>
                <a:cs typeface="Verdana"/>
              </a:rPr>
              <a:t> </a:t>
            </a:r>
            <a:r>
              <a:rPr sz="1200" spc="-55" dirty="0">
                <a:latin typeface="Verdana"/>
                <a:cs typeface="Verdana"/>
              </a:rPr>
              <a:t>le</a:t>
            </a:r>
            <a:r>
              <a:rPr sz="1200" spc="-120" dirty="0">
                <a:latin typeface="Verdana"/>
                <a:cs typeface="Verdana"/>
              </a:rPr>
              <a:t> </a:t>
            </a:r>
            <a:r>
              <a:rPr sz="1200" spc="-80" dirty="0">
                <a:latin typeface="Verdana"/>
                <a:cs typeface="Verdana"/>
              </a:rPr>
              <a:t>ou</a:t>
            </a:r>
            <a:r>
              <a:rPr sz="1200" spc="-120" dirty="0">
                <a:latin typeface="Verdana"/>
                <a:cs typeface="Verdana"/>
              </a:rPr>
              <a:t> </a:t>
            </a:r>
            <a:r>
              <a:rPr sz="1200" spc="-70" dirty="0">
                <a:latin typeface="Verdana"/>
                <a:cs typeface="Verdana"/>
              </a:rPr>
              <a:t>les</a:t>
            </a:r>
            <a:r>
              <a:rPr sz="1200" spc="-120" dirty="0">
                <a:latin typeface="Verdana"/>
                <a:cs typeface="Verdana"/>
              </a:rPr>
              <a:t> </a:t>
            </a:r>
            <a:r>
              <a:rPr sz="1200" spc="-10" dirty="0">
                <a:latin typeface="Verdana"/>
                <a:cs typeface="Verdana"/>
              </a:rPr>
              <a:t>métiers visés,</a:t>
            </a:r>
            <a:endParaRPr sz="1200" dirty="0">
              <a:latin typeface="Verdana"/>
              <a:cs typeface="Verdana"/>
            </a:endParaRPr>
          </a:p>
        </p:txBody>
      </p:sp>
      <p:sp>
        <p:nvSpPr>
          <p:cNvPr id="23" name="object 14">
            <a:extLst>
              <a:ext uri="{FF2B5EF4-FFF2-40B4-BE49-F238E27FC236}">
                <a16:creationId xmlns:a16="http://schemas.microsoft.com/office/drawing/2014/main" id="{6BE63742-D588-EE86-30E7-EFB18965A77D}"/>
              </a:ext>
            </a:extLst>
          </p:cNvPr>
          <p:cNvSpPr txBox="1"/>
          <p:nvPr/>
        </p:nvSpPr>
        <p:spPr>
          <a:xfrm>
            <a:off x="5556918" y="3290166"/>
            <a:ext cx="3068783" cy="813492"/>
          </a:xfrm>
          <a:prstGeom prst="rect">
            <a:avLst/>
          </a:prstGeom>
        </p:spPr>
        <p:txBody>
          <a:bodyPr vert="horz" wrap="square" lIns="0" tIns="12700" rIns="0" bIns="0" rtlCol="0">
            <a:spAutoFit/>
          </a:bodyPr>
          <a:lstStyle/>
          <a:p>
            <a:pPr marL="109220" marR="5080" indent="-97155">
              <a:lnSpc>
                <a:spcPct val="111100"/>
              </a:lnSpc>
              <a:spcBef>
                <a:spcPts val="100"/>
              </a:spcBef>
              <a:buClr>
                <a:srgbClr val="31B5AA"/>
              </a:buClr>
              <a:buSzPct val="91666"/>
              <a:buChar char="•"/>
              <a:tabLst>
                <a:tab pos="110489" algn="l"/>
              </a:tabLst>
            </a:pPr>
            <a:r>
              <a:rPr sz="1200" spc="-85" dirty="0">
                <a:latin typeface="Verdana"/>
                <a:cs typeface="Verdana"/>
              </a:rPr>
              <a:t>des</a:t>
            </a:r>
            <a:r>
              <a:rPr sz="1200" spc="-105" dirty="0">
                <a:latin typeface="Verdana"/>
                <a:cs typeface="Verdana"/>
              </a:rPr>
              <a:t> </a:t>
            </a:r>
            <a:r>
              <a:rPr sz="1200" b="1" spc="-85" dirty="0">
                <a:solidFill>
                  <a:schemeClr val="bg2"/>
                </a:solidFill>
                <a:latin typeface="Verdana"/>
                <a:cs typeface="Verdana"/>
              </a:rPr>
              <a:t>préconisations</a:t>
            </a:r>
            <a:r>
              <a:rPr sz="1200" spc="-85" dirty="0">
                <a:latin typeface="Verdana"/>
                <a:cs typeface="Verdana"/>
              </a:rPr>
              <a:t>,</a:t>
            </a:r>
            <a:r>
              <a:rPr sz="1200" spc="-100" dirty="0">
                <a:latin typeface="Verdana"/>
                <a:cs typeface="Verdana"/>
              </a:rPr>
              <a:t> </a:t>
            </a:r>
            <a:r>
              <a:rPr sz="1200" b="1" spc="-65" dirty="0">
                <a:solidFill>
                  <a:schemeClr val="bg2"/>
                </a:solidFill>
                <a:latin typeface="Verdana"/>
                <a:cs typeface="Verdana"/>
              </a:rPr>
              <a:t>conseil</a:t>
            </a:r>
            <a:r>
              <a:rPr sz="1200" b="1" spc="-105" dirty="0">
                <a:solidFill>
                  <a:schemeClr val="bg2"/>
                </a:solidFill>
                <a:latin typeface="Verdana"/>
                <a:cs typeface="Verdana"/>
              </a:rPr>
              <a:t> </a:t>
            </a:r>
            <a:r>
              <a:rPr sz="1200" b="1" spc="-65" dirty="0">
                <a:solidFill>
                  <a:schemeClr val="bg2"/>
                </a:solidFill>
                <a:latin typeface="Verdana"/>
                <a:cs typeface="Verdana"/>
              </a:rPr>
              <a:t>et</a:t>
            </a:r>
            <a:r>
              <a:rPr sz="1200" b="1" spc="-100" dirty="0">
                <a:solidFill>
                  <a:schemeClr val="bg2"/>
                </a:solidFill>
                <a:latin typeface="Verdana"/>
                <a:cs typeface="Verdana"/>
              </a:rPr>
              <a:t> </a:t>
            </a:r>
            <a:r>
              <a:rPr sz="1200" b="1" spc="-55" dirty="0" err="1">
                <a:solidFill>
                  <a:schemeClr val="bg2"/>
                </a:solidFill>
                <a:latin typeface="Verdana"/>
                <a:cs typeface="Verdana"/>
              </a:rPr>
              <a:t>appui</a:t>
            </a:r>
            <a:r>
              <a:rPr lang="fr-FR" sz="1200" b="1" spc="-55" dirty="0">
                <a:solidFill>
                  <a:schemeClr val="bg2"/>
                </a:solidFill>
                <a:latin typeface="Verdana"/>
                <a:cs typeface="Verdana"/>
              </a:rPr>
              <a:t> à la mise en œuvre</a:t>
            </a:r>
            <a:r>
              <a:rPr sz="1200" b="1" spc="-55" dirty="0">
                <a:solidFill>
                  <a:schemeClr val="bg2"/>
                </a:solidFill>
                <a:latin typeface="Verdana"/>
                <a:cs typeface="Verdana"/>
              </a:rPr>
              <a:t> </a:t>
            </a:r>
            <a:r>
              <a:rPr sz="1200" spc="-110" dirty="0">
                <a:latin typeface="Verdana"/>
                <a:cs typeface="Verdana"/>
              </a:rPr>
              <a:t>de</a:t>
            </a:r>
            <a:r>
              <a:rPr sz="1200" spc="-190" dirty="0">
                <a:latin typeface="Verdana"/>
                <a:cs typeface="Verdana"/>
              </a:rPr>
              <a:t> </a:t>
            </a:r>
            <a:r>
              <a:rPr sz="1200" spc="-105" dirty="0">
                <a:latin typeface="Verdana"/>
                <a:cs typeface="Verdana"/>
              </a:rPr>
              <a:t>solutions</a:t>
            </a:r>
            <a:r>
              <a:rPr sz="1200" spc="-190" dirty="0">
                <a:latin typeface="Verdana"/>
                <a:cs typeface="Verdana"/>
              </a:rPr>
              <a:t> </a:t>
            </a:r>
            <a:r>
              <a:rPr sz="1200" spc="-95" dirty="0">
                <a:latin typeface="Verdana"/>
                <a:cs typeface="Verdana"/>
              </a:rPr>
              <a:t>de</a:t>
            </a:r>
            <a:r>
              <a:rPr sz="1200" spc="-190" dirty="0">
                <a:latin typeface="Verdana"/>
                <a:cs typeface="Verdana"/>
              </a:rPr>
              <a:t> </a:t>
            </a:r>
            <a:r>
              <a:rPr sz="1200" spc="-45" dirty="0">
                <a:latin typeface="Verdana"/>
                <a:cs typeface="Verdana"/>
              </a:rPr>
              <a:t>compensation </a:t>
            </a:r>
            <a:r>
              <a:rPr sz="1200" spc="-70" dirty="0">
                <a:latin typeface="Verdana"/>
                <a:cs typeface="Verdana"/>
              </a:rPr>
              <a:t>dans</a:t>
            </a:r>
            <a:r>
              <a:rPr sz="1200" spc="-125" dirty="0">
                <a:latin typeface="Verdana"/>
                <a:cs typeface="Verdana"/>
              </a:rPr>
              <a:t> </a:t>
            </a:r>
            <a:r>
              <a:rPr sz="1200" spc="-90" dirty="0">
                <a:latin typeface="Verdana"/>
                <a:cs typeface="Verdana"/>
              </a:rPr>
              <a:t>un</a:t>
            </a:r>
            <a:r>
              <a:rPr sz="1200" spc="-125" dirty="0">
                <a:latin typeface="Verdana"/>
                <a:cs typeface="Verdana"/>
              </a:rPr>
              <a:t> </a:t>
            </a:r>
            <a:r>
              <a:rPr sz="1200" spc="-80" dirty="0">
                <a:latin typeface="Verdana"/>
                <a:cs typeface="Verdana"/>
              </a:rPr>
              <a:t>contexte</a:t>
            </a:r>
            <a:r>
              <a:rPr sz="1200" spc="-125" dirty="0">
                <a:latin typeface="Verdana"/>
                <a:cs typeface="Verdana"/>
              </a:rPr>
              <a:t> </a:t>
            </a:r>
            <a:r>
              <a:rPr sz="1200" spc="-10" dirty="0">
                <a:latin typeface="Verdana"/>
                <a:cs typeface="Verdana"/>
              </a:rPr>
              <a:t>professionnel.</a:t>
            </a:r>
            <a:endParaRPr sz="1200" dirty="0">
              <a:latin typeface="Verdana"/>
              <a:cs typeface="Verdana"/>
            </a:endParaRPr>
          </a:p>
        </p:txBody>
      </p:sp>
    </p:spTree>
    <p:extLst>
      <p:ext uri="{BB962C8B-B14F-4D97-AF65-F5344CB8AC3E}">
        <p14:creationId xmlns:p14="http://schemas.microsoft.com/office/powerpoint/2010/main" val="407086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E0069E3-20A7-AF22-B197-629E9CD6ABDF}"/>
              </a:ext>
            </a:extLst>
          </p:cNvPr>
          <p:cNvSpPr>
            <a:spLocks noGrp="1"/>
          </p:cNvSpPr>
          <p:nvPr>
            <p:ph type="sldNum" sz="quarter" idx="4294967295"/>
          </p:nvPr>
        </p:nvSpPr>
        <p:spPr>
          <a:xfrm>
            <a:off x="539999" y="4659430"/>
            <a:ext cx="4211043" cy="273844"/>
          </a:xfrm>
        </p:spPr>
        <p:txBody>
          <a:bodyPr/>
          <a:lstStyle/>
          <a:p>
            <a:pPr>
              <a:defRPr/>
            </a:pPr>
            <a:fld id="{C1E48367-6F54-424E-8344-F1406F2B8E02}" type="slidenum">
              <a:rPr lang="fr-FR" smtClean="0"/>
              <a:t>14</a:t>
            </a:fld>
            <a:r>
              <a:rPr lang="fr-FR"/>
              <a:t> | </a:t>
            </a:r>
          </a:p>
        </p:txBody>
      </p:sp>
      <p:sp>
        <p:nvSpPr>
          <p:cNvPr id="4" name="object 3">
            <a:extLst>
              <a:ext uri="{FF2B5EF4-FFF2-40B4-BE49-F238E27FC236}">
                <a16:creationId xmlns:a16="http://schemas.microsoft.com/office/drawing/2014/main" id="{3270FAE0-384B-2A53-60D5-D62EFD4666DA}"/>
              </a:ext>
            </a:extLst>
          </p:cNvPr>
          <p:cNvSpPr txBox="1"/>
          <p:nvPr/>
        </p:nvSpPr>
        <p:spPr>
          <a:xfrm>
            <a:off x="1183409" y="1146178"/>
            <a:ext cx="1707514"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chemeClr val="bg2"/>
                </a:solidFill>
                <a:latin typeface="Century Gothic"/>
                <a:cs typeface="Century Gothic"/>
              </a:rPr>
              <a:t>Une</a:t>
            </a:r>
            <a:r>
              <a:rPr sz="1200" b="1" spc="-40" dirty="0">
                <a:solidFill>
                  <a:schemeClr val="bg2"/>
                </a:solidFill>
                <a:latin typeface="Century Gothic"/>
                <a:cs typeface="Century Gothic"/>
              </a:rPr>
              <a:t> </a:t>
            </a:r>
            <a:r>
              <a:rPr sz="1200" b="1" spc="-65" dirty="0">
                <a:solidFill>
                  <a:schemeClr val="bg2"/>
                </a:solidFill>
                <a:latin typeface="Century Gothic"/>
                <a:cs typeface="Century Gothic"/>
              </a:rPr>
              <a:t>approche</a:t>
            </a:r>
            <a:r>
              <a:rPr sz="1200" b="1" spc="-35" dirty="0">
                <a:solidFill>
                  <a:schemeClr val="bg2"/>
                </a:solidFill>
                <a:latin typeface="Century Gothic"/>
                <a:cs typeface="Century Gothic"/>
              </a:rPr>
              <a:t> </a:t>
            </a:r>
            <a:r>
              <a:rPr sz="1200" b="1" spc="-55" dirty="0">
                <a:solidFill>
                  <a:schemeClr val="bg2"/>
                </a:solidFill>
                <a:latin typeface="Century Gothic"/>
                <a:cs typeface="Century Gothic"/>
              </a:rPr>
              <a:t>concrète.</a:t>
            </a:r>
            <a:endParaRPr sz="1200" dirty="0">
              <a:solidFill>
                <a:schemeClr val="bg2"/>
              </a:solidFill>
              <a:latin typeface="Century Gothic"/>
              <a:cs typeface="Century Gothic"/>
            </a:endParaRPr>
          </a:p>
        </p:txBody>
      </p:sp>
      <p:sp>
        <p:nvSpPr>
          <p:cNvPr id="5" name="object 4">
            <a:extLst>
              <a:ext uri="{FF2B5EF4-FFF2-40B4-BE49-F238E27FC236}">
                <a16:creationId xmlns:a16="http://schemas.microsoft.com/office/drawing/2014/main" id="{A664EAC4-F338-556D-A375-B20B3DFDD83F}"/>
              </a:ext>
            </a:extLst>
          </p:cNvPr>
          <p:cNvSpPr txBox="1"/>
          <p:nvPr/>
        </p:nvSpPr>
        <p:spPr>
          <a:xfrm>
            <a:off x="1183409" y="1676377"/>
            <a:ext cx="2840990" cy="1041400"/>
          </a:xfrm>
          <a:prstGeom prst="rect">
            <a:avLst/>
          </a:prstGeom>
        </p:spPr>
        <p:txBody>
          <a:bodyPr vert="horz" wrap="square" lIns="0" tIns="12700" rIns="0" bIns="0" rtlCol="0">
            <a:spAutoFit/>
          </a:bodyPr>
          <a:lstStyle/>
          <a:p>
            <a:pPr marL="12700" marR="5080">
              <a:lnSpc>
                <a:spcPct val="111100"/>
              </a:lnSpc>
              <a:spcBef>
                <a:spcPts val="100"/>
              </a:spcBef>
            </a:pPr>
            <a:r>
              <a:rPr sz="1200" spc="-75" dirty="0">
                <a:latin typeface="Verdana"/>
                <a:cs typeface="Verdana"/>
              </a:rPr>
              <a:t>Dès</a:t>
            </a:r>
            <a:r>
              <a:rPr sz="1200" spc="-125" dirty="0">
                <a:latin typeface="Verdana"/>
                <a:cs typeface="Verdana"/>
              </a:rPr>
              <a:t> </a:t>
            </a:r>
            <a:r>
              <a:rPr sz="1200" spc="-65" dirty="0">
                <a:latin typeface="Verdana"/>
                <a:cs typeface="Verdana"/>
              </a:rPr>
              <a:t>lors</a:t>
            </a:r>
            <a:r>
              <a:rPr sz="1200" spc="-125" dirty="0">
                <a:latin typeface="Verdana"/>
                <a:cs typeface="Verdana"/>
              </a:rPr>
              <a:t> </a:t>
            </a:r>
            <a:r>
              <a:rPr sz="1200" spc="-95" dirty="0">
                <a:latin typeface="Verdana"/>
                <a:cs typeface="Verdana"/>
              </a:rPr>
              <a:t>qu’un</a:t>
            </a:r>
            <a:r>
              <a:rPr sz="1200" spc="-125" dirty="0">
                <a:latin typeface="Verdana"/>
                <a:cs typeface="Verdana"/>
              </a:rPr>
              <a:t> </a:t>
            </a:r>
            <a:r>
              <a:rPr sz="1200" spc="-75" dirty="0">
                <a:latin typeface="Verdana"/>
                <a:cs typeface="Verdana"/>
              </a:rPr>
              <a:t>site</a:t>
            </a:r>
            <a:r>
              <a:rPr sz="1200" spc="-120" dirty="0">
                <a:latin typeface="Verdana"/>
                <a:cs typeface="Verdana"/>
              </a:rPr>
              <a:t> </a:t>
            </a:r>
            <a:r>
              <a:rPr sz="1200" spc="-75" dirty="0">
                <a:latin typeface="Verdana"/>
                <a:cs typeface="Verdana"/>
              </a:rPr>
              <a:t>d’emploi</a:t>
            </a:r>
            <a:r>
              <a:rPr sz="1200" spc="-125" dirty="0">
                <a:latin typeface="Verdana"/>
                <a:cs typeface="Verdana"/>
              </a:rPr>
              <a:t> </a:t>
            </a:r>
            <a:r>
              <a:rPr sz="1200" spc="-80" dirty="0">
                <a:latin typeface="Verdana"/>
                <a:cs typeface="Verdana"/>
              </a:rPr>
              <a:t>ou</a:t>
            </a:r>
            <a:r>
              <a:rPr sz="1200" spc="-125" dirty="0">
                <a:latin typeface="Verdana"/>
                <a:cs typeface="Verdana"/>
              </a:rPr>
              <a:t> </a:t>
            </a:r>
            <a:r>
              <a:rPr sz="1200" spc="-75" dirty="0">
                <a:latin typeface="Verdana"/>
                <a:cs typeface="Verdana"/>
              </a:rPr>
              <a:t>de</a:t>
            </a:r>
            <a:r>
              <a:rPr sz="1200" spc="-120" dirty="0">
                <a:latin typeface="Verdana"/>
                <a:cs typeface="Verdana"/>
              </a:rPr>
              <a:t> </a:t>
            </a:r>
            <a:r>
              <a:rPr sz="1200" spc="-10" dirty="0">
                <a:latin typeface="Verdana"/>
                <a:cs typeface="Verdana"/>
              </a:rPr>
              <a:t>forma- </a:t>
            </a:r>
            <a:r>
              <a:rPr sz="1200" spc="-65" dirty="0">
                <a:latin typeface="Verdana"/>
                <a:cs typeface="Verdana"/>
              </a:rPr>
              <a:t>tion</a:t>
            </a:r>
            <a:r>
              <a:rPr sz="1200" spc="-110" dirty="0">
                <a:latin typeface="Verdana"/>
                <a:cs typeface="Verdana"/>
              </a:rPr>
              <a:t> </a:t>
            </a:r>
            <a:r>
              <a:rPr sz="1200" spc="-80" dirty="0">
                <a:latin typeface="Verdana"/>
                <a:cs typeface="Verdana"/>
              </a:rPr>
              <a:t>est</a:t>
            </a:r>
            <a:r>
              <a:rPr sz="1200" spc="-110" dirty="0">
                <a:latin typeface="Verdana"/>
                <a:cs typeface="Verdana"/>
              </a:rPr>
              <a:t> </a:t>
            </a:r>
            <a:r>
              <a:rPr sz="1200" spc="-85" dirty="0">
                <a:latin typeface="Verdana"/>
                <a:cs typeface="Verdana"/>
              </a:rPr>
              <a:t>identifié,</a:t>
            </a:r>
            <a:r>
              <a:rPr sz="1200" spc="-110" dirty="0">
                <a:latin typeface="Verdana"/>
                <a:cs typeface="Verdana"/>
              </a:rPr>
              <a:t> </a:t>
            </a:r>
            <a:r>
              <a:rPr sz="1200" spc="-55" dirty="0">
                <a:latin typeface="Verdana"/>
                <a:cs typeface="Verdana"/>
              </a:rPr>
              <a:t>le</a:t>
            </a:r>
            <a:r>
              <a:rPr sz="1200" spc="-110" dirty="0">
                <a:latin typeface="Verdana"/>
                <a:cs typeface="Verdana"/>
              </a:rPr>
              <a:t> </a:t>
            </a:r>
            <a:r>
              <a:rPr sz="1200" spc="-75" dirty="0">
                <a:latin typeface="Verdana"/>
                <a:cs typeface="Verdana"/>
              </a:rPr>
              <a:t>prestataire</a:t>
            </a:r>
            <a:r>
              <a:rPr sz="1200" spc="-110" dirty="0">
                <a:latin typeface="Verdana"/>
                <a:cs typeface="Verdana"/>
              </a:rPr>
              <a:t> </a:t>
            </a:r>
            <a:r>
              <a:rPr sz="1200" spc="-90" dirty="0">
                <a:latin typeface="Verdana"/>
                <a:cs typeface="Verdana"/>
              </a:rPr>
              <a:t>se</a:t>
            </a:r>
            <a:r>
              <a:rPr sz="1200" spc="-105" dirty="0">
                <a:latin typeface="Verdana"/>
                <a:cs typeface="Verdana"/>
              </a:rPr>
              <a:t> </a:t>
            </a:r>
            <a:r>
              <a:rPr sz="1200" spc="-90" dirty="0">
                <a:latin typeface="Verdana"/>
                <a:cs typeface="Verdana"/>
              </a:rPr>
              <a:t>rend</a:t>
            </a:r>
            <a:r>
              <a:rPr sz="1200" spc="-110" dirty="0">
                <a:latin typeface="Verdana"/>
                <a:cs typeface="Verdana"/>
              </a:rPr>
              <a:t> </a:t>
            </a:r>
            <a:r>
              <a:rPr sz="1200" spc="-65" dirty="0">
                <a:latin typeface="Verdana"/>
                <a:cs typeface="Verdana"/>
              </a:rPr>
              <a:t>sur </a:t>
            </a:r>
            <a:r>
              <a:rPr sz="1200" spc="-70" dirty="0">
                <a:latin typeface="Verdana"/>
                <a:cs typeface="Verdana"/>
              </a:rPr>
              <a:t>les</a:t>
            </a:r>
            <a:r>
              <a:rPr sz="1200" spc="-110" dirty="0">
                <a:latin typeface="Verdana"/>
                <a:cs typeface="Verdana"/>
              </a:rPr>
              <a:t> </a:t>
            </a:r>
            <a:r>
              <a:rPr sz="1200" spc="-80" dirty="0">
                <a:latin typeface="Verdana"/>
                <a:cs typeface="Verdana"/>
              </a:rPr>
              <a:t>lieux</a:t>
            </a:r>
            <a:r>
              <a:rPr sz="1200" spc="-110" dirty="0">
                <a:latin typeface="Verdana"/>
                <a:cs typeface="Verdana"/>
              </a:rPr>
              <a:t> </a:t>
            </a:r>
            <a:r>
              <a:rPr sz="1200" spc="-75" dirty="0">
                <a:latin typeface="Verdana"/>
                <a:cs typeface="Verdana"/>
              </a:rPr>
              <a:t>pour</a:t>
            </a:r>
            <a:r>
              <a:rPr sz="1200" spc="-110" dirty="0">
                <a:latin typeface="Verdana"/>
                <a:cs typeface="Verdana"/>
              </a:rPr>
              <a:t> </a:t>
            </a:r>
            <a:r>
              <a:rPr sz="1200" spc="-70" dirty="0">
                <a:latin typeface="Verdana"/>
                <a:cs typeface="Verdana"/>
              </a:rPr>
              <a:t>identifier</a:t>
            </a:r>
            <a:r>
              <a:rPr sz="1200" spc="-110" dirty="0">
                <a:latin typeface="Verdana"/>
                <a:cs typeface="Verdana"/>
              </a:rPr>
              <a:t> </a:t>
            </a:r>
            <a:r>
              <a:rPr sz="1200" spc="-70" dirty="0">
                <a:latin typeface="Verdana"/>
                <a:cs typeface="Verdana"/>
              </a:rPr>
              <a:t>les</a:t>
            </a:r>
            <a:r>
              <a:rPr sz="1200" spc="-110" dirty="0">
                <a:latin typeface="Verdana"/>
                <a:cs typeface="Verdana"/>
              </a:rPr>
              <a:t> </a:t>
            </a:r>
            <a:r>
              <a:rPr sz="1200" spc="-70" dirty="0">
                <a:latin typeface="Verdana"/>
                <a:cs typeface="Verdana"/>
              </a:rPr>
              <a:t>solutions</a:t>
            </a:r>
            <a:r>
              <a:rPr sz="1200" spc="-110" dirty="0">
                <a:latin typeface="Verdana"/>
                <a:cs typeface="Verdana"/>
              </a:rPr>
              <a:t> </a:t>
            </a:r>
            <a:r>
              <a:rPr sz="1200" spc="-25" dirty="0">
                <a:latin typeface="Verdana"/>
                <a:cs typeface="Verdana"/>
              </a:rPr>
              <a:t>de </a:t>
            </a:r>
            <a:r>
              <a:rPr sz="1200" spc="-80" dirty="0">
                <a:latin typeface="Verdana"/>
                <a:cs typeface="Verdana"/>
              </a:rPr>
              <a:t>compensation,</a:t>
            </a:r>
            <a:r>
              <a:rPr sz="1200" spc="-114" dirty="0">
                <a:latin typeface="Verdana"/>
                <a:cs typeface="Verdana"/>
              </a:rPr>
              <a:t> </a:t>
            </a:r>
            <a:r>
              <a:rPr sz="1200" spc="-65" dirty="0">
                <a:latin typeface="Verdana"/>
                <a:cs typeface="Verdana"/>
              </a:rPr>
              <a:t>et</a:t>
            </a:r>
            <a:r>
              <a:rPr sz="1200" spc="-110" dirty="0">
                <a:latin typeface="Verdana"/>
                <a:cs typeface="Verdana"/>
              </a:rPr>
              <a:t> </a:t>
            </a:r>
            <a:r>
              <a:rPr sz="1200" spc="-80" dirty="0">
                <a:latin typeface="Verdana"/>
                <a:cs typeface="Verdana"/>
              </a:rPr>
              <a:t>si</a:t>
            </a:r>
            <a:r>
              <a:rPr sz="1200" spc="-114" dirty="0">
                <a:latin typeface="Verdana"/>
                <a:cs typeface="Verdana"/>
              </a:rPr>
              <a:t> </a:t>
            </a:r>
            <a:r>
              <a:rPr sz="1200" spc="-100" dirty="0">
                <a:latin typeface="Verdana"/>
                <a:cs typeface="Verdana"/>
              </a:rPr>
              <a:t>besoin,</a:t>
            </a:r>
            <a:r>
              <a:rPr sz="1200" spc="-110" dirty="0">
                <a:latin typeface="Verdana"/>
                <a:cs typeface="Verdana"/>
              </a:rPr>
              <a:t> </a:t>
            </a:r>
            <a:r>
              <a:rPr sz="1200" spc="-105" dirty="0">
                <a:latin typeface="Verdana"/>
                <a:cs typeface="Verdana"/>
              </a:rPr>
              <a:t>vous</a:t>
            </a:r>
            <a:r>
              <a:rPr sz="1200" spc="-114" dirty="0">
                <a:latin typeface="Verdana"/>
                <a:cs typeface="Verdana"/>
              </a:rPr>
              <a:t> </a:t>
            </a:r>
            <a:r>
              <a:rPr sz="1200" spc="-10" dirty="0">
                <a:latin typeface="Verdana"/>
                <a:cs typeface="Verdana"/>
              </a:rPr>
              <a:t>appuyer </a:t>
            </a:r>
            <a:r>
              <a:rPr sz="1200" spc="-45" dirty="0">
                <a:latin typeface="Verdana"/>
                <a:cs typeface="Verdana"/>
              </a:rPr>
              <a:t>à</a:t>
            </a:r>
            <a:r>
              <a:rPr sz="1200" spc="-135" dirty="0">
                <a:latin typeface="Verdana"/>
                <a:cs typeface="Verdana"/>
              </a:rPr>
              <a:t> </a:t>
            </a:r>
            <a:r>
              <a:rPr sz="1200" spc="-70" dirty="0">
                <a:latin typeface="Verdana"/>
                <a:cs typeface="Verdana"/>
              </a:rPr>
              <a:t>leur</a:t>
            </a:r>
            <a:r>
              <a:rPr sz="1200" spc="-130" dirty="0">
                <a:latin typeface="Verdana"/>
                <a:cs typeface="Verdana"/>
              </a:rPr>
              <a:t> </a:t>
            </a:r>
            <a:r>
              <a:rPr sz="1200" spc="-85" dirty="0">
                <a:latin typeface="Verdana"/>
                <a:cs typeface="Verdana"/>
              </a:rPr>
              <a:t>mise</a:t>
            </a:r>
            <a:r>
              <a:rPr sz="1200" spc="-130" dirty="0">
                <a:latin typeface="Verdana"/>
                <a:cs typeface="Verdana"/>
              </a:rPr>
              <a:t> </a:t>
            </a:r>
            <a:r>
              <a:rPr sz="1200" spc="-90" dirty="0">
                <a:latin typeface="Verdana"/>
                <a:cs typeface="Verdana"/>
              </a:rPr>
              <a:t>en</a:t>
            </a:r>
            <a:r>
              <a:rPr sz="1200" spc="-130" dirty="0">
                <a:latin typeface="Verdana"/>
                <a:cs typeface="Verdana"/>
              </a:rPr>
              <a:t> </a:t>
            </a:r>
            <a:r>
              <a:rPr sz="1200" spc="-10" dirty="0">
                <a:latin typeface="Verdana"/>
                <a:cs typeface="Verdana"/>
              </a:rPr>
              <a:t>œuvre.</a:t>
            </a:r>
            <a:endParaRPr sz="1200">
              <a:latin typeface="Verdana"/>
              <a:cs typeface="Verdana"/>
            </a:endParaRPr>
          </a:p>
        </p:txBody>
      </p:sp>
      <p:sp>
        <p:nvSpPr>
          <p:cNvPr id="6" name="object 15">
            <a:extLst>
              <a:ext uri="{FF2B5EF4-FFF2-40B4-BE49-F238E27FC236}">
                <a16:creationId xmlns:a16="http://schemas.microsoft.com/office/drawing/2014/main" id="{8596614F-C8D7-FEB4-E93D-3688C93D9119}"/>
              </a:ext>
            </a:extLst>
          </p:cNvPr>
          <p:cNvSpPr txBox="1"/>
          <p:nvPr/>
        </p:nvSpPr>
        <p:spPr>
          <a:xfrm>
            <a:off x="5346700" y="820533"/>
            <a:ext cx="3617565" cy="3502434"/>
          </a:xfrm>
          <a:prstGeom prst="rect">
            <a:avLst/>
          </a:prstGeom>
          <a:solidFill>
            <a:schemeClr val="tx2">
              <a:lumMod val="20000"/>
              <a:lumOff val="80000"/>
            </a:schemeClr>
          </a:solidFill>
          <a:ln w="9525">
            <a:solidFill>
              <a:srgbClr val="31B5AA"/>
            </a:solidFill>
          </a:ln>
        </p:spPr>
        <p:txBody>
          <a:bodyPr vert="horz" wrap="square" lIns="0" tIns="73660" rIns="0" bIns="0" rtlCol="0">
            <a:spAutoFit/>
          </a:bodyPr>
          <a:lstStyle/>
          <a:p>
            <a:pPr>
              <a:lnSpc>
                <a:spcPct val="100000"/>
              </a:lnSpc>
              <a:spcBef>
                <a:spcPts val="580"/>
              </a:spcBef>
            </a:pPr>
            <a:endParaRPr sz="1200" dirty="0">
              <a:solidFill>
                <a:schemeClr val="bg2"/>
              </a:solidFill>
              <a:latin typeface="Times New Roman"/>
              <a:cs typeface="Times New Roman"/>
            </a:endParaRPr>
          </a:p>
          <a:p>
            <a:pPr marL="112395">
              <a:lnSpc>
                <a:spcPct val="100000"/>
              </a:lnSpc>
            </a:pPr>
            <a:r>
              <a:rPr sz="1200" b="1" dirty="0">
                <a:solidFill>
                  <a:schemeClr val="bg2"/>
                </a:solidFill>
                <a:latin typeface="Century Gothic"/>
                <a:cs typeface="Century Gothic"/>
              </a:rPr>
              <a:t>BON</a:t>
            </a:r>
            <a:r>
              <a:rPr sz="1200" b="1" spc="-30" dirty="0">
                <a:solidFill>
                  <a:schemeClr val="bg2"/>
                </a:solidFill>
                <a:latin typeface="Century Gothic"/>
                <a:cs typeface="Century Gothic"/>
              </a:rPr>
              <a:t> </a:t>
            </a:r>
            <a:r>
              <a:rPr sz="1200" b="1" dirty="0">
                <a:solidFill>
                  <a:schemeClr val="bg2"/>
                </a:solidFill>
                <a:latin typeface="Century Gothic"/>
                <a:cs typeface="Century Gothic"/>
              </a:rPr>
              <a:t>À</a:t>
            </a:r>
            <a:r>
              <a:rPr sz="1200" b="1" spc="-25" dirty="0">
                <a:solidFill>
                  <a:schemeClr val="bg2"/>
                </a:solidFill>
                <a:latin typeface="Century Gothic"/>
                <a:cs typeface="Century Gothic"/>
              </a:rPr>
              <a:t> </a:t>
            </a:r>
            <a:r>
              <a:rPr sz="1200" b="1" spc="-10" dirty="0">
                <a:solidFill>
                  <a:schemeClr val="bg2"/>
                </a:solidFill>
                <a:latin typeface="Century Gothic"/>
                <a:cs typeface="Century Gothic"/>
              </a:rPr>
              <a:t>SAVOIR</a:t>
            </a:r>
            <a:endParaRPr sz="1200" dirty="0">
              <a:solidFill>
                <a:schemeClr val="bg2"/>
              </a:solidFill>
              <a:latin typeface="Century Gothic"/>
              <a:cs typeface="Century Gothic"/>
            </a:endParaRPr>
          </a:p>
          <a:p>
            <a:pPr marL="112395">
              <a:lnSpc>
                <a:spcPct val="100000"/>
              </a:lnSpc>
              <a:spcBef>
                <a:spcPts val="160"/>
              </a:spcBef>
            </a:pPr>
            <a:r>
              <a:rPr sz="1200" i="1" spc="-220" dirty="0">
                <a:solidFill>
                  <a:schemeClr val="bg2"/>
                </a:solidFill>
                <a:latin typeface="Verdana"/>
                <a:cs typeface="Verdana"/>
              </a:rPr>
              <a:t>................................................................................</a:t>
            </a:r>
            <a:endParaRPr sz="1200" dirty="0">
              <a:solidFill>
                <a:schemeClr val="bg2"/>
              </a:solidFill>
              <a:latin typeface="Verdana"/>
              <a:cs typeface="Verdana"/>
            </a:endParaRPr>
          </a:p>
          <a:p>
            <a:pPr>
              <a:lnSpc>
                <a:spcPct val="100000"/>
              </a:lnSpc>
              <a:spcBef>
                <a:spcPts val="140"/>
              </a:spcBef>
            </a:pPr>
            <a:endParaRPr sz="1200" dirty="0">
              <a:latin typeface="Verdana"/>
              <a:cs typeface="Verdana"/>
            </a:endParaRPr>
          </a:p>
          <a:p>
            <a:pPr marL="112395" marR="124460">
              <a:lnSpc>
                <a:spcPct val="111100"/>
              </a:lnSpc>
              <a:spcBef>
                <a:spcPts val="5"/>
              </a:spcBef>
            </a:pPr>
            <a:r>
              <a:rPr sz="1200" i="1" spc="-70" dirty="0">
                <a:latin typeface="Verdana"/>
                <a:cs typeface="Verdana"/>
              </a:rPr>
              <a:t>Dans</a:t>
            </a:r>
            <a:r>
              <a:rPr sz="1200" i="1" spc="-100" dirty="0">
                <a:latin typeface="Verdana"/>
                <a:cs typeface="Verdana"/>
              </a:rPr>
              <a:t> </a:t>
            </a:r>
            <a:r>
              <a:rPr sz="1200" i="1" spc="-90" dirty="0">
                <a:latin typeface="Verdana"/>
                <a:cs typeface="Verdana"/>
              </a:rPr>
              <a:t>une</a:t>
            </a:r>
            <a:r>
              <a:rPr sz="1200" i="1" spc="-100" dirty="0">
                <a:latin typeface="Verdana"/>
                <a:cs typeface="Verdana"/>
              </a:rPr>
              <a:t> </a:t>
            </a:r>
            <a:r>
              <a:rPr sz="1200" i="1" spc="-75" dirty="0">
                <a:latin typeface="Verdana"/>
                <a:cs typeface="Verdana"/>
              </a:rPr>
              <a:t>démarche</a:t>
            </a:r>
            <a:r>
              <a:rPr sz="1200" i="1" spc="-95" dirty="0">
                <a:latin typeface="Verdana"/>
                <a:cs typeface="Verdana"/>
              </a:rPr>
              <a:t> </a:t>
            </a:r>
            <a:r>
              <a:rPr sz="1200" i="1" spc="-85" dirty="0">
                <a:latin typeface="Verdana"/>
                <a:cs typeface="Verdana"/>
              </a:rPr>
              <a:t>d’inclusion,</a:t>
            </a:r>
            <a:r>
              <a:rPr sz="1200" i="1" spc="-100" dirty="0">
                <a:latin typeface="Verdana"/>
                <a:cs typeface="Verdana"/>
              </a:rPr>
              <a:t> </a:t>
            </a:r>
            <a:r>
              <a:rPr sz="1200" i="1" spc="-25" dirty="0">
                <a:latin typeface="Verdana"/>
                <a:cs typeface="Verdana"/>
              </a:rPr>
              <a:t>le </a:t>
            </a:r>
            <a:r>
              <a:rPr sz="1200" i="1" spc="-75" dirty="0">
                <a:latin typeface="Verdana"/>
                <a:cs typeface="Verdana"/>
              </a:rPr>
              <a:t>prestataire</a:t>
            </a:r>
            <a:r>
              <a:rPr sz="1200" i="1" spc="-85" dirty="0">
                <a:latin typeface="Verdana"/>
                <a:cs typeface="Verdana"/>
              </a:rPr>
              <a:t> </a:t>
            </a:r>
            <a:r>
              <a:rPr sz="1200" i="1" spc="-80" dirty="0">
                <a:latin typeface="Verdana"/>
                <a:cs typeface="Verdana"/>
              </a:rPr>
              <a:t>questionne</a:t>
            </a:r>
            <a:r>
              <a:rPr sz="1200" i="1" spc="-85" dirty="0">
                <a:latin typeface="Verdana"/>
                <a:cs typeface="Verdana"/>
              </a:rPr>
              <a:t> </a:t>
            </a:r>
            <a:r>
              <a:rPr sz="1200" i="1" spc="-70" dirty="0">
                <a:latin typeface="Verdana"/>
                <a:cs typeface="Verdana"/>
              </a:rPr>
              <a:t>les</a:t>
            </a:r>
            <a:r>
              <a:rPr sz="1200" i="1" spc="-80" dirty="0">
                <a:latin typeface="Verdana"/>
                <a:cs typeface="Verdana"/>
              </a:rPr>
              <a:t> </a:t>
            </a:r>
            <a:r>
              <a:rPr sz="1200" i="1" spc="-10" dirty="0">
                <a:latin typeface="Verdana"/>
                <a:cs typeface="Verdana"/>
              </a:rPr>
              <a:t>ressources </a:t>
            </a:r>
            <a:r>
              <a:rPr sz="1200" i="1" spc="-70" dirty="0">
                <a:latin typeface="Verdana"/>
                <a:cs typeface="Verdana"/>
              </a:rPr>
              <a:t>disponibles</a:t>
            </a:r>
            <a:r>
              <a:rPr sz="1200" i="1" spc="-114" dirty="0">
                <a:latin typeface="Verdana"/>
                <a:cs typeface="Verdana"/>
              </a:rPr>
              <a:t> </a:t>
            </a:r>
            <a:r>
              <a:rPr sz="1200" i="1" spc="-85" dirty="0">
                <a:latin typeface="Verdana"/>
                <a:cs typeface="Verdana"/>
              </a:rPr>
              <a:t>des</a:t>
            </a:r>
            <a:r>
              <a:rPr sz="1200" i="1" spc="-110" dirty="0">
                <a:latin typeface="Verdana"/>
                <a:cs typeface="Verdana"/>
              </a:rPr>
              <a:t> </a:t>
            </a:r>
            <a:r>
              <a:rPr sz="1200" i="1" spc="-80" dirty="0">
                <a:latin typeface="Verdana"/>
                <a:cs typeface="Verdana"/>
              </a:rPr>
              <a:t>lieux</a:t>
            </a:r>
            <a:r>
              <a:rPr sz="1200" i="1" spc="-114" dirty="0">
                <a:latin typeface="Verdana"/>
                <a:cs typeface="Verdana"/>
              </a:rPr>
              <a:t> </a:t>
            </a:r>
            <a:r>
              <a:rPr sz="1200" i="1" spc="-65" dirty="0">
                <a:latin typeface="Verdana"/>
                <a:cs typeface="Verdana"/>
              </a:rPr>
              <a:t>et</a:t>
            </a:r>
            <a:r>
              <a:rPr sz="1200" i="1" spc="-110" dirty="0">
                <a:latin typeface="Verdana"/>
                <a:cs typeface="Verdana"/>
              </a:rPr>
              <a:t> </a:t>
            </a:r>
            <a:r>
              <a:rPr sz="1200" i="1" spc="-85" dirty="0">
                <a:latin typeface="Verdana"/>
                <a:cs typeface="Verdana"/>
              </a:rPr>
              <a:t>explore</a:t>
            </a:r>
            <a:r>
              <a:rPr sz="1200" i="1" spc="-114" dirty="0">
                <a:latin typeface="Verdana"/>
                <a:cs typeface="Verdana"/>
              </a:rPr>
              <a:t> </a:t>
            </a:r>
            <a:r>
              <a:rPr sz="1200" i="1" spc="-20" dirty="0">
                <a:latin typeface="Verdana"/>
                <a:cs typeface="Verdana"/>
              </a:rPr>
              <a:t>avec </a:t>
            </a:r>
            <a:r>
              <a:rPr sz="1200" i="1" spc="-130" dirty="0">
                <a:latin typeface="Verdana"/>
                <a:cs typeface="Verdana"/>
              </a:rPr>
              <a:t>vous,</a:t>
            </a:r>
            <a:r>
              <a:rPr sz="1200" i="1" spc="-120" dirty="0">
                <a:latin typeface="Verdana"/>
                <a:cs typeface="Verdana"/>
              </a:rPr>
              <a:t> </a:t>
            </a:r>
            <a:r>
              <a:rPr sz="1200" i="1" spc="-35" dirty="0">
                <a:latin typeface="Verdana"/>
                <a:cs typeface="Verdana"/>
              </a:rPr>
              <a:t>la</a:t>
            </a:r>
            <a:r>
              <a:rPr sz="1200" i="1" spc="-120" dirty="0">
                <a:latin typeface="Verdana"/>
                <a:cs typeface="Verdana"/>
              </a:rPr>
              <a:t> </a:t>
            </a:r>
            <a:r>
              <a:rPr sz="1200" i="1" spc="-80" dirty="0">
                <a:latin typeface="Verdana"/>
                <a:cs typeface="Verdana"/>
              </a:rPr>
              <a:t>personne</a:t>
            </a:r>
            <a:r>
              <a:rPr sz="1200" i="1" spc="-114" dirty="0">
                <a:latin typeface="Verdana"/>
                <a:cs typeface="Verdana"/>
              </a:rPr>
              <a:t> </a:t>
            </a:r>
            <a:r>
              <a:rPr sz="1200" i="1" spc="-65" dirty="0">
                <a:latin typeface="Verdana"/>
                <a:cs typeface="Verdana"/>
              </a:rPr>
              <a:t>et</a:t>
            </a:r>
            <a:r>
              <a:rPr sz="1200" i="1" spc="-120" dirty="0">
                <a:latin typeface="Verdana"/>
                <a:cs typeface="Verdana"/>
              </a:rPr>
              <a:t> </a:t>
            </a:r>
            <a:r>
              <a:rPr sz="1200" i="1" spc="-70" dirty="0">
                <a:latin typeface="Verdana"/>
                <a:cs typeface="Verdana"/>
              </a:rPr>
              <a:t>les</a:t>
            </a:r>
            <a:r>
              <a:rPr sz="1200" i="1" spc="-114" dirty="0">
                <a:latin typeface="Verdana"/>
                <a:cs typeface="Verdana"/>
              </a:rPr>
              <a:t> </a:t>
            </a:r>
            <a:r>
              <a:rPr sz="1200" i="1" spc="-45" dirty="0">
                <a:latin typeface="Verdana"/>
                <a:cs typeface="Verdana"/>
              </a:rPr>
              <a:t>interlocuteurs </a:t>
            </a:r>
            <a:r>
              <a:rPr sz="1200" i="1" spc="-75" dirty="0">
                <a:latin typeface="Verdana"/>
                <a:cs typeface="Verdana"/>
              </a:rPr>
              <a:t>concernés</a:t>
            </a:r>
            <a:r>
              <a:rPr sz="1200" i="1" spc="-105" dirty="0">
                <a:latin typeface="Verdana"/>
                <a:cs typeface="Verdana"/>
              </a:rPr>
              <a:t> </a:t>
            </a:r>
            <a:r>
              <a:rPr sz="1200" i="1" spc="-70" dirty="0">
                <a:latin typeface="Verdana"/>
                <a:cs typeface="Verdana"/>
              </a:rPr>
              <a:t>les</a:t>
            </a:r>
            <a:r>
              <a:rPr sz="1200" i="1" spc="-105" dirty="0">
                <a:latin typeface="Verdana"/>
                <a:cs typeface="Verdana"/>
              </a:rPr>
              <a:t> </a:t>
            </a:r>
            <a:r>
              <a:rPr sz="1200" i="1" spc="-70" dirty="0">
                <a:latin typeface="Verdana"/>
                <a:cs typeface="Verdana"/>
              </a:rPr>
              <a:t>solutions</a:t>
            </a:r>
            <a:r>
              <a:rPr sz="1200" i="1" spc="-100" dirty="0">
                <a:latin typeface="Verdana"/>
                <a:cs typeface="Verdana"/>
              </a:rPr>
              <a:t> </a:t>
            </a:r>
            <a:r>
              <a:rPr sz="1200" i="1" spc="-70" dirty="0">
                <a:latin typeface="Verdana"/>
                <a:cs typeface="Verdana"/>
              </a:rPr>
              <a:t>possibles</a:t>
            </a:r>
            <a:r>
              <a:rPr sz="1200" i="1" spc="-105" dirty="0">
                <a:latin typeface="Verdana"/>
                <a:cs typeface="Verdana"/>
              </a:rPr>
              <a:t> </a:t>
            </a:r>
            <a:r>
              <a:rPr sz="1200" i="1" spc="-395" dirty="0">
                <a:latin typeface="Verdana"/>
                <a:cs typeface="Verdana"/>
              </a:rPr>
              <a:t>:</a:t>
            </a:r>
            <a:r>
              <a:rPr sz="1200" i="1" spc="-70" dirty="0">
                <a:latin typeface="Verdana"/>
                <a:cs typeface="Verdana"/>
              </a:rPr>
              <a:t> aménagement</a:t>
            </a:r>
            <a:r>
              <a:rPr sz="1200" i="1" spc="-90" dirty="0">
                <a:latin typeface="Verdana"/>
                <a:cs typeface="Verdana"/>
              </a:rPr>
              <a:t> </a:t>
            </a:r>
            <a:r>
              <a:rPr sz="1200" i="1" spc="-75" dirty="0">
                <a:latin typeface="Verdana"/>
                <a:cs typeface="Verdana"/>
              </a:rPr>
              <a:t>de</a:t>
            </a:r>
            <a:r>
              <a:rPr sz="1200" i="1" spc="-90" dirty="0">
                <a:latin typeface="Verdana"/>
                <a:cs typeface="Verdana"/>
              </a:rPr>
              <a:t> </a:t>
            </a:r>
            <a:r>
              <a:rPr sz="1200" i="1" spc="-100" dirty="0">
                <a:latin typeface="Verdana"/>
                <a:cs typeface="Verdana"/>
              </a:rPr>
              <a:t>l’espace,</a:t>
            </a:r>
            <a:r>
              <a:rPr sz="1200" i="1" spc="-90" dirty="0">
                <a:latin typeface="Verdana"/>
                <a:cs typeface="Verdana"/>
              </a:rPr>
              <a:t> </a:t>
            </a:r>
            <a:r>
              <a:rPr sz="1200" i="1" spc="-10" dirty="0">
                <a:latin typeface="Verdana"/>
                <a:cs typeface="Verdana"/>
              </a:rPr>
              <a:t>modifica</a:t>
            </a:r>
            <a:r>
              <a:rPr sz="1200" i="1" spc="-65" dirty="0">
                <a:latin typeface="Verdana"/>
                <a:cs typeface="Verdana"/>
              </a:rPr>
              <a:t>tion</a:t>
            </a:r>
            <a:r>
              <a:rPr sz="1200" i="1" spc="-110" dirty="0">
                <a:latin typeface="Verdana"/>
                <a:cs typeface="Verdana"/>
              </a:rPr>
              <a:t> </a:t>
            </a:r>
            <a:r>
              <a:rPr sz="1200" i="1" spc="-85" dirty="0">
                <a:latin typeface="Verdana"/>
                <a:cs typeface="Verdana"/>
              </a:rPr>
              <a:t>du</a:t>
            </a:r>
            <a:r>
              <a:rPr sz="1200" i="1" spc="-110" dirty="0">
                <a:latin typeface="Verdana"/>
                <a:cs typeface="Verdana"/>
              </a:rPr>
              <a:t> </a:t>
            </a:r>
            <a:r>
              <a:rPr sz="1200" i="1" spc="-100" dirty="0">
                <a:latin typeface="Verdana"/>
                <a:cs typeface="Verdana"/>
              </a:rPr>
              <a:t>rythme,</a:t>
            </a:r>
            <a:r>
              <a:rPr sz="1200" i="1" spc="-110" dirty="0">
                <a:latin typeface="Verdana"/>
                <a:cs typeface="Verdana"/>
              </a:rPr>
              <a:t> </a:t>
            </a:r>
            <a:r>
              <a:rPr sz="1200" i="1" spc="-65" dirty="0">
                <a:latin typeface="Verdana"/>
                <a:cs typeface="Verdana"/>
              </a:rPr>
              <a:t>organisation</a:t>
            </a:r>
            <a:r>
              <a:rPr sz="1200" i="1" spc="-105" dirty="0">
                <a:latin typeface="Verdana"/>
                <a:cs typeface="Verdana"/>
              </a:rPr>
              <a:t> </a:t>
            </a:r>
            <a:r>
              <a:rPr sz="1200" i="1" spc="-85" dirty="0">
                <a:latin typeface="Verdana"/>
                <a:cs typeface="Verdana"/>
              </a:rPr>
              <a:t>du</a:t>
            </a:r>
            <a:r>
              <a:rPr sz="1200" i="1" spc="-110" dirty="0">
                <a:latin typeface="Verdana"/>
                <a:cs typeface="Verdana"/>
              </a:rPr>
              <a:t> </a:t>
            </a:r>
            <a:r>
              <a:rPr sz="1200" i="1" spc="-20" dirty="0" err="1">
                <a:latin typeface="Verdana"/>
                <a:cs typeface="Verdana"/>
              </a:rPr>
              <a:t>col</a:t>
            </a:r>
            <a:r>
              <a:rPr sz="1200" i="1" spc="-80" dirty="0" err="1">
                <a:latin typeface="Verdana"/>
                <a:cs typeface="Verdana"/>
              </a:rPr>
              <a:t>lectif</a:t>
            </a:r>
            <a:r>
              <a:rPr sz="1200" i="1" spc="-80" dirty="0">
                <a:latin typeface="Verdana"/>
                <a:cs typeface="Verdana"/>
              </a:rPr>
              <a:t>,</a:t>
            </a:r>
            <a:r>
              <a:rPr sz="1200" i="1" spc="-95" dirty="0">
                <a:latin typeface="Verdana"/>
                <a:cs typeface="Verdana"/>
              </a:rPr>
              <a:t> </a:t>
            </a:r>
            <a:r>
              <a:rPr sz="1200" i="1" spc="-65" dirty="0">
                <a:latin typeface="Verdana"/>
                <a:cs typeface="Verdana"/>
              </a:rPr>
              <a:t>répartition</a:t>
            </a:r>
            <a:r>
              <a:rPr sz="1200" i="1" spc="-90" dirty="0">
                <a:latin typeface="Verdana"/>
                <a:cs typeface="Verdana"/>
              </a:rPr>
              <a:t> </a:t>
            </a:r>
            <a:r>
              <a:rPr sz="1200" i="1" spc="-85" dirty="0">
                <a:latin typeface="Verdana"/>
                <a:cs typeface="Verdana"/>
              </a:rPr>
              <a:t>des</a:t>
            </a:r>
            <a:r>
              <a:rPr sz="1200" i="1" spc="-90" dirty="0">
                <a:latin typeface="Verdana"/>
                <a:cs typeface="Verdana"/>
              </a:rPr>
              <a:t> </a:t>
            </a:r>
            <a:r>
              <a:rPr sz="1200" i="1" spc="-95" dirty="0">
                <a:latin typeface="Verdana"/>
                <a:cs typeface="Verdana"/>
              </a:rPr>
              <a:t>tâches, </a:t>
            </a:r>
            <a:r>
              <a:rPr sz="1200" i="1" spc="-60" dirty="0">
                <a:latin typeface="Verdana"/>
                <a:cs typeface="Verdana"/>
              </a:rPr>
              <a:t>approche </a:t>
            </a:r>
            <a:r>
              <a:rPr sz="1200" i="1" spc="-70" dirty="0">
                <a:latin typeface="Verdana"/>
                <a:cs typeface="Verdana"/>
              </a:rPr>
              <a:t>pédagogique</a:t>
            </a:r>
            <a:r>
              <a:rPr sz="1200" i="1" spc="-75" dirty="0">
                <a:latin typeface="Verdana"/>
                <a:cs typeface="Verdana"/>
              </a:rPr>
              <a:t> </a:t>
            </a:r>
            <a:r>
              <a:rPr sz="1200" i="1" spc="-465" dirty="0">
                <a:latin typeface="Verdana"/>
                <a:cs typeface="Verdana"/>
              </a:rPr>
              <a:t>…</a:t>
            </a:r>
            <a:endParaRPr sz="1200" dirty="0">
              <a:latin typeface="Verdana"/>
              <a:cs typeface="Verdana"/>
            </a:endParaRPr>
          </a:p>
          <a:p>
            <a:pPr>
              <a:lnSpc>
                <a:spcPct val="100000"/>
              </a:lnSpc>
              <a:spcBef>
                <a:spcPts val="240"/>
              </a:spcBef>
            </a:pPr>
            <a:endParaRPr sz="1200" dirty="0">
              <a:latin typeface="Verdana"/>
              <a:cs typeface="Verdana"/>
            </a:endParaRPr>
          </a:p>
          <a:p>
            <a:pPr marL="112395" marR="150495">
              <a:lnSpc>
                <a:spcPct val="111100"/>
              </a:lnSpc>
            </a:pPr>
            <a:r>
              <a:rPr sz="1200" i="1" spc="-110" dirty="0">
                <a:latin typeface="Verdana"/>
                <a:cs typeface="Verdana"/>
              </a:rPr>
              <a:t>Si</a:t>
            </a:r>
            <a:r>
              <a:rPr sz="1200" i="1" spc="-114" dirty="0">
                <a:latin typeface="Verdana"/>
                <a:cs typeface="Verdana"/>
              </a:rPr>
              <a:t> </a:t>
            </a:r>
            <a:r>
              <a:rPr sz="1200" i="1" spc="-100" dirty="0">
                <a:latin typeface="Verdana"/>
                <a:cs typeface="Verdana"/>
              </a:rPr>
              <a:t>besoin,</a:t>
            </a:r>
            <a:r>
              <a:rPr sz="1200" i="1" spc="-114" dirty="0">
                <a:latin typeface="Verdana"/>
                <a:cs typeface="Verdana"/>
              </a:rPr>
              <a:t> </a:t>
            </a:r>
            <a:r>
              <a:rPr sz="1200" i="1" spc="-55" dirty="0">
                <a:latin typeface="Verdana"/>
                <a:cs typeface="Verdana"/>
              </a:rPr>
              <a:t>le</a:t>
            </a:r>
            <a:r>
              <a:rPr sz="1200" i="1" spc="-110" dirty="0">
                <a:latin typeface="Verdana"/>
                <a:cs typeface="Verdana"/>
              </a:rPr>
              <a:t> </a:t>
            </a:r>
            <a:r>
              <a:rPr sz="1200" i="1" spc="-75" dirty="0">
                <a:latin typeface="Verdana"/>
                <a:cs typeface="Verdana"/>
              </a:rPr>
              <a:t>prestataire</a:t>
            </a:r>
            <a:r>
              <a:rPr sz="1200" i="1" spc="-114" dirty="0">
                <a:latin typeface="Verdana"/>
                <a:cs typeface="Verdana"/>
              </a:rPr>
              <a:t> </a:t>
            </a:r>
            <a:r>
              <a:rPr sz="1200" i="1" spc="-75" dirty="0" err="1">
                <a:latin typeface="Verdana"/>
                <a:cs typeface="Verdana"/>
              </a:rPr>
              <a:t>peut</a:t>
            </a:r>
            <a:r>
              <a:rPr sz="1200" i="1" spc="-110" dirty="0">
                <a:latin typeface="Verdana"/>
                <a:cs typeface="Verdana"/>
              </a:rPr>
              <a:t> </a:t>
            </a:r>
            <a:r>
              <a:rPr sz="1200" i="1" spc="-10" dirty="0" err="1">
                <a:latin typeface="Verdana"/>
                <a:cs typeface="Verdana"/>
              </a:rPr>
              <a:t>préconi</a:t>
            </a:r>
            <a:r>
              <a:rPr sz="1200" i="1" spc="-80" dirty="0" err="1">
                <a:latin typeface="Verdana"/>
                <a:cs typeface="Verdana"/>
              </a:rPr>
              <a:t>ser</a:t>
            </a:r>
            <a:r>
              <a:rPr sz="1200" i="1" spc="-120" dirty="0">
                <a:latin typeface="Verdana"/>
                <a:cs typeface="Verdana"/>
              </a:rPr>
              <a:t> </a:t>
            </a:r>
            <a:r>
              <a:rPr sz="1200" i="1" spc="-85" dirty="0">
                <a:latin typeface="Verdana"/>
                <a:cs typeface="Verdana"/>
              </a:rPr>
              <a:t>des</a:t>
            </a:r>
            <a:r>
              <a:rPr sz="1200" i="1" spc="-114" dirty="0">
                <a:latin typeface="Verdana"/>
                <a:cs typeface="Verdana"/>
              </a:rPr>
              <a:t> </a:t>
            </a:r>
            <a:r>
              <a:rPr sz="1200" i="1" spc="-70" dirty="0">
                <a:latin typeface="Verdana"/>
                <a:cs typeface="Verdana"/>
              </a:rPr>
              <a:t>aides</a:t>
            </a:r>
            <a:r>
              <a:rPr sz="1200" i="1" spc="-114" dirty="0">
                <a:latin typeface="Verdana"/>
                <a:cs typeface="Verdana"/>
              </a:rPr>
              <a:t> </a:t>
            </a:r>
            <a:r>
              <a:rPr sz="1200" i="1" spc="-80" dirty="0">
                <a:latin typeface="Verdana"/>
                <a:cs typeface="Verdana"/>
              </a:rPr>
              <a:t>techniques</a:t>
            </a:r>
            <a:r>
              <a:rPr sz="1200" i="1" spc="-114" dirty="0">
                <a:latin typeface="Verdana"/>
                <a:cs typeface="Verdana"/>
              </a:rPr>
              <a:t> </a:t>
            </a:r>
            <a:r>
              <a:rPr sz="1200" i="1" spc="-80" dirty="0">
                <a:latin typeface="Verdana"/>
                <a:cs typeface="Verdana"/>
              </a:rPr>
              <a:t>ou</a:t>
            </a:r>
            <a:r>
              <a:rPr sz="1200" i="1" spc="-114" dirty="0">
                <a:latin typeface="Verdana"/>
                <a:cs typeface="Verdana"/>
              </a:rPr>
              <a:t> </a:t>
            </a:r>
            <a:r>
              <a:rPr sz="1200" i="1" spc="-70" dirty="0">
                <a:latin typeface="Verdana"/>
                <a:cs typeface="Verdana"/>
              </a:rPr>
              <a:t>humaines </a:t>
            </a:r>
            <a:r>
              <a:rPr sz="1200" i="1" spc="-75" dirty="0">
                <a:latin typeface="Verdana"/>
                <a:cs typeface="Verdana"/>
              </a:rPr>
              <a:t>complémentaires</a:t>
            </a:r>
            <a:r>
              <a:rPr sz="1200" i="1" spc="-80" dirty="0">
                <a:latin typeface="Verdana"/>
                <a:cs typeface="Verdana"/>
              </a:rPr>
              <a:t> </a:t>
            </a:r>
            <a:r>
              <a:rPr sz="1200" i="1" spc="-95" dirty="0">
                <a:latin typeface="Verdana"/>
                <a:cs typeface="Verdana"/>
              </a:rPr>
              <a:t>aux</a:t>
            </a:r>
            <a:r>
              <a:rPr sz="1200" i="1" spc="-80" dirty="0">
                <a:latin typeface="Verdana"/>
                <a:cs typeface="Verdana"/>
              </a:rPr>
              <a:t> </a:t>
            </a:r>
            <a:r>
              <a:rPr sz="1200" i="1" spc="-10" dirty="0">
                <a:latin typeface="Verdana"/>
                <a:cs typeface="Verdana"/>
              </a:rPr>
              <a:t>compétences </a:t>
            </a:r>
            <a:r>
              <a:rPr sz="1200" i="1" spc="-65" dirty="0">
                <a:latin typeface="Verdana"/>
                <a:cs typeface="Verdana"/>
              </a:rPr>
              <a:t>et</a:t>
            </a:r>
            <a:r>
              <a:rPr sz="1200" i="1" spc="-114" dirty="0">
                <a:latin typeface="Verdana"/>
                <a:cs typeface="Verdana"/>
              </a:rPr>
              <a:t> </a:t>
            </a:r>
            <a:r>
              <a:rPr sz="1200" i="1" spc="-65" dirty="0">
                <a:latin typeface="Verdana"/>
                <a:cs typeface="Verdana"/>
              </a:rPr>
              <a:t>matériels</a:t>
            </a:r>
            <a:r>
              <a:rPr sz="1200" i="1" spc="-110" dirty="0">
                <a:latin typeface="Verdana"/>
                <a:cs typeface="Verdana"/>
              </a:rPr>
              <a:t> </a:t>
            </a:r>
            <a:r>
              <a:rPr sz="1200" i="1" spc="-70" dirty="0">
                <a:latin typeface="Verdana"/>
                <a:cs typeface="Verdana"/>
              </a:rPr>
              <a:t>disponibles</a:t>
            </a:r>
            <a:r>
              <a:rPr sz="1200" i="1" spc="-110" dirty="0">
                <a:latin typeface="Verdana"/>
                <a:cs typeface="Verdana"/>
              </a:rPr>
              <a:t> </a:t>
            </a:r>
            <a:r>
              <a:rPr sz="1200" i="1" spc="-80" dirty="0">
                <a:latin typeface="Verdana"/>
                <a:cs typeface="Verdana"/>
              </a:rPr>
              <a:t>chez</a:t>
            </a:r>
            <a:r>
              <a:rPr sz="1200" i="1" spc="-110" dirty="0">
                <a:latin typeface="Verdana"/>
                <a:cs typeface="Verdana"/>
              </a:rPr>
              <a:t> </a:t>
            </a:r>
            <a:r>
              <a:rPr sz="1200" i="1" spc="-20" dirty="0" err="1">
                <a:latin typeface="Verdana"/>
                <a:cs typeface="Verdana"/>
              </a:rPr>
              <a:t>l’em</a:t>
            </a:r>
            <a:r>
              <a:rPr sz="1200" i="1" spc="-65" dirty="0" err="1">
                <a:latin typeface="Verdana"/>
                <a:cs typeface="Verdana"/>
              </a:rPr>
              <a:t>ployeur</a:t>
            </a:r>
            <a:r>
              <a:rPr sz="1200" i="1" spc="-110" dirty="0">
                <a:latin typeface="Verdana"/>
                <a:cs typeface="Verdana"/>
              </a:rPr>
              <a:t> </a:t>
            </a:r>
            <a:r>
              <a:rPr sz="1200" i="1" spc="-80" dirty="0">
                <a:latin typeface="Verdana"/>
                <a:cs typeface="Verdana"/>
              </a:rPr>
              <a:t>ou</a:t>
            </a:r>
            <a:r>
              <a:rPr sz="1200" i="1" spc="-105" dirty="0">
                <a:latin typeface="Verdana"/>
                <a:cs typeface="Verdana"/>
              </a:rPr>
              <a:t> </a:t>
            </a:r>
            <a:r>
              <a:rPr sz="1200" i="1" spc="-70" dirty="0">
                <a:latin typeface="Verdana"/>
                <a:cs typeface="Verdana"/>
              </a:rPr>
              <a:t>dans</a:t>
            </a:r>
            <a:r>
              <a:rPr sz="1200" i="1" spc="-105" dirty="0">
                <a:latin typeface="Verdana"/>
                <a:cs typeface="Verdana"/>
              </a:rPr>
              <a:t> </a:t>
            </a:r>
            <a:r>
              <a:rPr sz="1200" i="1" spc="-80" dirty="0">
                <a:latin typeface="Verdana"/>
                <a:cs typeface="Verdana"/>
              </a:rPr>
              <a:t>l’organisme</a:t>
            </a:r>
            <a:r>
              <a:rPr sz="1200" i="1" spc="-105" dirty="0">
                <a:latin typeface="Verdana"/>
                <a:cs typeface="Verdana"/>
              </a:rPr>
              <a:t> </a:t>
            </a:r>
            <a:r>
              <a:rPr sz="1200" i="1" spc="-75" dirty="0">
                <a:latin typeface="Verdana"/>
                <a:cs typeface="Verdana"/>
              </a:rPr>
              <a:t>de</a:t>
            </a:r>
            <a:r>
              <a:rPr sz="1200" i="1" spc="-105" dirty="0">
                <a:latin typeface="Verdana"/>
                <a:cs typeface="Verdana"/>
              </a:rPr>
              <a:t> </a:t>
            </a:r>
            <a:r>
              <a:rPr sz="1200" i="1" spc="-20" dirty="0">
                <a:latin typeface="Verdana"/>
                <a:cs typeface="Verdana"/>
              </a:rPr>
              <a:t>for</a:t>
            </a:r>
            <a:r>
              <a:rPr sz="1200" i="1" spc="-65" dirty="0">
                <a:latin typeface="Verdana"/>
                <a:cs typeface="Verdana"/>
              </a:rPr>
              <a:t>mation</a:t>
            </a:r>
            <a:r>
              <a:rPr sz="1200" i="1" spc="-110" dirty="0">
                <a:latin typeface="Verdana"/>
                <a:cs typeface="Verdana"/>
              </a:rPr>
              <a:t> </a:t>
            </a:r>
            <a:r>
              <a:rPr sz="1200" i="1" spc="-75" dirty="0">
                <a:latin typeface="Verdana"/>
                <a:cs typeface="Verdana"/>
              </a:rPr>
              <a:t>pour</a:t>
            </a:r>
            <a:r>
              <a:rPr sz="1200" i="1" spc="-105" dirty="0">
                <a:latin typeface="Verdana"/>
                <a:cs typeface="Verdana"/>
              </a:rPr>
              <a:t> </a:t>
            </a:r>
            <a:r>
              <a:rPr sz="1200" i="1" spc="-80" dirty="0" err="1">
                <a:latin typeface="Verdana"/>
                <a:cs typeface="Verdana"/>
              </a:rPr>
              <a:t>favoriser</a:t>
            </a:r>
            <a:r>
              <a:rPr sz="1200" i="1" spc="-110" dirty="0">
                <a:latin typeface="Verdana"/>
                <a:cs typeface="Verdana"/>
              </a:rPr>
              <a:t> </a:t>
            </a:r>
            <a:r>
              <a:rPr sz="1200" i="1" spc="-10" dirty="0" err="1">
                <a:latin typeface="Verdana"/>
                <a:cs typeface="Verdana"/>
              </a:rPr>
              <a:t>l’autonomisa</a:t>
            </a:r>
            <a:r>
              <a:rPr sz="1200" i="1" spc="-65" dirty="0" err="1">
                <a:latin typeface="Verdana"/>
                <a:cs typeface="Verdana"/>
              </a:rPr>
              <a:t>tion</a:t>
            </a:r>
            <a:r>
              <a:rPr sz="1200" i="1" spc="-130" dirty="0">
                <a:latin typeface="Verdana"/>
                <a:cs typeface="Verdana"/>
              </a:rPr>
              <a:t> </a:t>
            </a:r>
            <a:r>
              <a:rPr sz="1200" i="1" spc="-75" dirty="0">
                <a:latin typeface="Verdana"/>
                <a:cs typeface="Verdana"/>
              </a:rPr>
              <a:t>de</a:t>
            </a:r>
            <a:r>
              <a:rPr sz="1200" i="1" spc="-130" dirty="0">
                <a:latin typeface="Verdana"/>
                <a:cs typeface="Verdana"/>
              </a:rPr>
              <a:t> </a:t>
            </a:r>
            <a:r>
              <a:rPr sz="1200" i="1" spc="-35" dirty="0">
                <a:latin typeface="Verdana"/>
                <a:cs typeface="Verdana"/>
              </a:rPr>
              <a:t>la</a:t>
            </a:r>
            <a:r>
              <a:rPr sz="1200" i="1" spc="-130" dirty="0">
                <a:latin typeface="Verdana"/>
                <a:cs typeface="Verdana"/>
              </a:rPr>
              <a:t> </a:t>
            </a:r>
            <a:r>
              <a:rPr sz="1200" i="1" spc="-10" dirty="0">
                <a:latin typeface="Verdana"/>
                <a:cs typeface="Verdana"/>
              </a:rPr>
              <a:t>personne.</a:t>
            </a:r>
            <a:endParaRPr sz="1200" dirty="0">
              <a:latin typeface="Verdana"/>
              <a:cs typeface="Verdana"/>
            </a:endParaRPr>
          </a:p>
        </p:txBody>
      </p:sp>
      <p:sp>
        <p:nvSpPr>
          <p:cNvPr id="7" name="Titre 1">
            <a:extLst>
              <a:ext uri="{FF2B5EF4-FFF2-40B4-BE49-F238E27FC236}">
                <a16:creationId xmlns:a16="http://schemas.microsoft.com/office/drawing/2014/main" id="{5B754FBE-D619-965B-CBFA-C9059CF95FDF}"/>
              </a:ext>
            </a:extLst>
          </p:cNvPr>
          <p:cNvSpPr>
            <a:spLocks noGrp="1"/>
          </p:cNvSpPr>
          <p:nvPr>
            <p:ph type="title"/>
          </p:nvPr>
        </p:nvSpPr>
        <p:spPr>
          <a:xfrm>
            <a:off x="189018" y="18937"/>
            <a:ext cx="5912804" cy="742013"/>
          </a:xfrm>
        </p:spPr>
        <p:txBody>
          <a:bodyPr>
            <a:normAutofit fontScale="90000"/>
          </a:bodyPr>
          <a:lstStyle/>
          <a:p>
            <a:r>
              <a:rPr lang="fr-FR" dirty="0"/>
              <a:t>LES APPUIS SPECIFIQUES</a:t>
            </a:r>
            <a:br>
              <a:rPr lang="fr-FR" dirty="0"/>
            </a:br>
            <a:r>
              <a:rPr lang="fr-FR" dirty="0"/>
              <a:t>Un service pour accompagner les bénéficiaires en situation de handicap</a:t>
            </a:r>
          </a:p>
        </p:txBody>
      </p:sp>
    </p:spTree>
    <p:extLst>
      <p:ext uri="{BB962C8B-B14F-4D97-AF65-F5344CB8AC3E}">
        <p14:creationId xmlns:p14="http://schemas.microsoft.com/office/powerpoint/2010/main" val="1932461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CA4D-4FF6-13B5-1815-8A371ABF08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00E370-BA69-0520-D2DD-FFA1C8F13111}"/>
              </a:ext>
            </a:extLst>
          </p:cNvPr>
          <p:cNvSpPr>
            <a:spLocks noGrp="1"/>
          </p:cNvSpPr>
          <p:nvPr>
            <p:ph type="title"/>
          </p:nvPr>
        </p:nvSpPr>
        <p:spPr>
          <a:xfrm>
            <a:off x="189018" y="18937"/>
            <a:ext cx="5912804" cy="742013"/>
          </a:xfrm>
        </p:spPr>
        <p:txBody>
          <a:bodyPr>
            <a:normAutofit fontScale="90000"/>
          </a:bodyPr>
          <a:lstStyle/>
          <a:p>
            <a:r>
              <a:rPr lang="fr-FR" dirty="0"/>
              <a:t>LES APPUIS SPECIFIQUES</a:t>
            </a:r>
            <a:br>
              <a:rPr lang="fr-FR" dirty="0"/>
            </a:br>
            <a:r>
              <a:rPr lang="fr-FR" dirty="0"/>
              <a:t>Un service pour accompagner les bénéficiaires en situation de handicap</a:t>
            </a:r>
          </a:p>
        </p:txBody>
      </p:sp>
      <p:sp>
        <p:nvSpPr>
          <p:cNvPr id="4" name="object 3">
            <a:extLst>
              <a:ext uri="{FF2B5EF4-FFF2-40B4-BE49-F238E27FC236}">
                <a16:creationId xmlns:a16="http://schemas.microsoft.com/office/drawing/2014/main" id="{42554E83-3C44-1437-4927-AC659382C4F6}"/>
              </a:ext>
            </a:extLst>
          </p:cNvPr>
          <p:cNvSpPr txBox="1"/>
          <p:nvPr/>
        </p:nvSpPr>
        <p:spPr>
          <a:xfrm>
            <a:off x="189018" y="989650"/>
            <a:ext cx="5231105" cy="3584828"/>
          </a:xfrm>
          <a:prstGeom prst="rect">
            <a:avLst/>
          </a:prstGeom>
        </p:spPr>
        <p:txBody>
          <a:bodyPr vert="horz" wrap="square" lIns="0" tIns="5080" rIns="0" bIns="0" rtlCol="0">
            <a:spAutoFit/>
          </a:bodyPr>
          <a:lstStyle/>
          <a:p>
            <a:pPr marL="295910" marR="400685" indent="-104139">
              <a:lnSpc>
                <a:spcPct val="104200"/>
              </a:lnSpc>
              <a:spcBef>
                <a:spcPts val="40"/>
              </a:spcBef>
              <a:buClr>
                <a:srgbClr val="31B5AA"/>
              </a:buClr>
              <a:buFont typeface="Verdana"/>
              <a:buChar char="•"/>
              <a:tabLst>
                <a:tab pos="295910" algn="l"/>
              </a:tabLst>
            </a:pPr>
            <a:r>
              <a:rPr sz="1200" b="1" spc="-20" dirty="0">
                <a:latin typeface="Century Gothic"/>
                <a:cs typeface="Century Gothic"/>
              </a:rPr>
              <a:t>Réalisez</a:t>
            </a:r>
            <a:r>
              <a:rPr sz="1200" b="1" spc="-35" dirty="0">
                <a:latin typeface="Century Gothic"/>
                <a:cs typeface="Century Gothic"/>
              </a:rPr>
              <a:t> </a:t>
            </a:r>
            <a:r>
              <a:rPr sz="1200" b="1" spc="-10" dirty="0">
                <a:latin typeface="Century Gothic"/>
                <a:cs typeface="Century Gothic"/>
              </a:rPr>
              <a:t>votre</a:t>
            </a:r>
            <a:r>
              <a:rPr sz="1200" b="1" spc="-35" dirty="0">
                <a:latin typeface="Century Gothic"/>
                <a:cs typeface="Century Gothic"/>
              </a:rPr>
              <a:t> </a:t>
            </a:r>
            <a:r>
              <a:rPr sz="1200" b="1" spc="-30" dirty="0">
                <a:latin typeface="Century Gothic"/>
                <a:cs typeface="Century Gothic"/>
              </a:rPr>
              <a:t>propre</a:t>
            </a:r>
            <a:r>
              <a:rPr sz="1200" b="1" spc="-35" dirty="0">
                <a:latin typeface="Century Gothic"/>
                <a:cs typeface="Century Gothic"/>
              </a:rPr>
              <a:t> </a:t>
            </a:r>
            <a:r>
              <a:rPr sz="1200" b="1" spc="-25" dirty="0">
                <a:latin typeface="Century Gothic"/>
                <a:cs typeface="Century Gothic"/>
              </a:rPr>
              <a:t>analyse</a:t>
            </a:r>
            <a:r>
              <a:rPr sz="1200" b="1" spc="-50" dirty="0">
                <a:latin typeface="Century Gothic"/>
                <a:cs typeface="Century Gothic"/>
              </a:rPr>
              <a:t> </a:t>
            </a:r>
            <a:r>
              <a:rPr sz="1200" spc="-55" dirty="0">
                <a:latin typeface="Verdana"/>
                <a:cs typeface="Verdana"/>
              </a:rPr>
              <a:t>de </a:t>
            </a:r>
            <a:r>
              <a:rPr sz="1200" spc="-35" dirty="0">
                <a:latin typeface="Verdana"/>
                <a:cs typeface="Verdana"/>
              </a:rPr>
              <a:t>la</a:t>
            </a:r>
            <a:r>
              <a:rPr sz="1200" spc="-120" dirty="0">
                <a:latin typeface="Verdana"/>
                <a:cs typeface="Verdana"/>
              </a:rPr>
              <a:t> </a:t>
            </a:r>
            <a:r>
              <a:rPr sz="1200" spc="-65" dirty="0">
                <a:latin typeface="Verdana"/>
                <a:cs typeface="Verdana"/>
              </a:rPr>
              <a:t>situation</a:t>
            </a:r>
            <a:r>
              <a:rPr sz="1200" spc="-120" dirty="0">
                <a:latin typeface="Verdana"/>
                <a:cs typeface="Verdana"/>
              </a:rPr>
              <a:t> </a:t>
            </a:r>
            <a:r>
              <a:rPr sz="1200" spc="-65" dirty="0">
                <a:latin typeface="Verdana"/>
                <a:cs typeface="Verdana"/>
              </a:rPr>
              <a:t>et</a:t>
            </a:r>
            <a:r>
              <a:rPr sz="1200" spc="-120" dirty="0">
                <a:latin typeface="Verdana"/>
                <a:cs typeface="Verdana"/>
              </a:rPr>
              <a:t> </a:t>
            </a:r>
            <a:r>
              <a:rPr sz="1200" spc="-85" dirty="0">
                <a:latin typeface="Verdana"/>
                <a:cs typeface="Verdana"/>
              </a:rPr>
              <a:t>des</a:t>
            </a:r>
            <a:r>
              <a:rPr sz="1200" spc="-120" dirty="0">
                <a:latin typeface="Verdana"/>
                <a:cs typeface="Verdana"/>
              </a:rPr>
              <a:t> </a:t>
            </a:r>
            <a:r>
              <a:rPr sz="1200" spc="-80" dirty="0">
                <a:latin typeface="Verdana"/>
                <a:cs typeface="Verdana"/>
              </a:rPr>
              <a:t>besoins</a:t>
            </a:r>
            <a:r>
              <a:rPr sz="1200" spc="-120" dirty="0">
                <a:latin typeface="Verdana"/>
                <a:cs typeface="Verdana"/>
              </a:rPr>
              <a:t> </a:t>
            </a:r>
            <a:r>
              <a:rPr sz="1200" spc="-80" dirty="0">
                <a:latin typeface="Verdana"/>
                <a:cs typeface="Verdana"/>
              </a:rPr>
              <a:t>qui</a:t>
            </a:r>
            <a:r>
              <a:rPr sz="1200" spc="-120" dirty="0">
                <a:latin typeface="Verdana"/>
                <a:cs typeface="Verdana"/>
              </a:rPr>
              <a:t> </a:t>
            </a:r>
            <a:r>
              <a:rPr sz="1200" spc="-25" dirty="0">
                <a:latin typeface="Verdana"/>
                <a:cs typeface="Verdana"/>
              </a:rPr>
              <a:t>en </a:t>
            </a:r>
            <a:r>
              <a:rPr sz="1200" spc="-10" dirty="0">
                <a:latin typeface="Verdana"/>
                <a:cs typeface="Verdana"/>
              </a:rPr>
              <a:t>découlent.</a:t>
            </a:r>
            <a:endParaRPr sz="1200" dirty="0">
              <a:latin typeface="Verdana"/>
              <a:cs typeface="Verdana"/>
            </a:endParaRPr>
          </a:p>
          <a:p>
            <a:pPr marL="295910" marR="75565" indent="-104139">
              <a:lnSpc>
                <a:spcPct val="104200"/>
              </a:lnSpc>
              <a:spcBef>
                <a:spcPts val="880"/>
              </a:spcBef>
              <a:buClr>
                <a:srgbClr val="31B5AA"/>
              </a:buClr>
              <a:buFont typeface="Verdana"/>
              <a:buChar char="•"/>
              <a:tabLst>
                <a:tab pos="295910" algn="l"/>
              </a:tabLst>
            </a:pPr>
            <a:r>
              <a:rPr sz="1200" b="1" spc="-25" dirty="0">
                <a:latin typeface="Century Gothic"/>
                <a:cs typeface="Century Gothic"/>
              </a:rPr>
              <a:t>Vérifiez</a:t>
            </a:r>
            <a:r>
              <a:rPr sz="1200" b="1" spc="-10" dirty="0">
                <a:latin typeface="Century Gothic"/>
                <a:cs typeface="Century Gothic"/>
              </a:rPr>
              <a:t> </a:t>
            </a:r>
            <a:r>
              <a:rPr sz="1200" b="1" dirty="0">
                <a:latin typeface="Century Gothic"/>
                <a:cs typeface="Century Gothic"/>
              </a:rPr>
              <a:t>si</a:t>
            </a:r>
            <a:r>
              <a:rPr sz="1200" b="1" spc="-10" dirty="0">
                <a:latin typeface="Century Gothic"/>
                <a:cs typeface="Century Gothic"/>
              </a:rPr>
              <a:t> </a:t>
            </a:r>
            <a:r>
              <a:rPr sz="1200" b="1" dirty="0">
                <a:latin typeface="Century Gothic"/>
                <a:cs typeface="Century Gothic"/>
              </a:rPr>
              <a:t>les</a:t>
            </a:r>
            <a:r>
              <a:rPr sz="1200" b="1" spc="-10" dirty="0">
                <a:latin typeface="Century Gothic"/>
                <a:cs typeface="Century Gothic"/>
              </a:rPr>
              <a:t> </a:t>
            </a:r>
            <a:r>
              <a:rPr sz="1200" b="1" dirty="0">
                <a:latin typeface="Century Gothic"/>
                <a:cs typeface="Century Gothic"/>
              </a:rPr>
              <a:t>solutions</a:t>
            </a:r>
            <a:r>
              <a:rPr sz="1200" b="1" spc="-10" dirty="0">
                <a:latin typeface="Century Gothic"/>
                <a:cs typeface="Century Gothic"/>
              </a:rPr>
              <a:t> </a:t>
            </a:r>
            <a:r>
              <a:rPr sz="1200" b="1" spc="-100" dirty="0">
                <a:latin typeface="Century Gothic"/>
                <a:cs typeface="Century Gothic"/>
              </a:rPr>
              <a:t>de</a:t>
            </a:r>
            <a:r>
              <a:rPr sz="1200" b="1" spc="-10" dirty="0">
                <a:latin typeface="Century Gothic"/>
                <a:cs typeface="Century Gothic"/>
              </a:rPr>
              <a:t> droit </a:t>
            </a:r>
            <a:r>
              <a:rPr sz="1200" b="1" spc="-55" dirty="0">
                <a:latin typeface="Century Gothic"/>
                <a:cs typeface="Century Gothic"/>
              </a:rPr>
              <a:t>commun</a:t>
            </a:r>
            <a:r>
              <a:rPr sz="1200" b="1" spc="-25" dirty="0">
                <a:latin typeface="Century Gothic"/>
                <a:cs typeface="Century Gothic"/>
              </a:rPr>
              <a:t> </a:t>
            </a:r>
            <a:r>
              <a:rPr sz="1200" spc="-90" dirty="0">
                <a:latin typeface="Verdana"/>
                <a:cs typeface="Verdana"/>
              </a:rPr>
              <a:t>peuvent</a:t>
            </a:r>
            <a:r>
              <a:rPr sz="1200" spc="-105" dirty="0">
                <a:latin typeface="Verdana"/>
                <a:cs typeface="Verdana"/>
              </a:rPr>
              <a:t> </a:t>
            </a:r>
            <a:r>
              <a:rPr sz="1200" spc="-100" dirty="0">
                <a:latin typeface="Verdana"/>
                <a:cs typeface="Verdana"/>
              </a:rPr>
              <a:t>répondre,</a:t>
            </a:r>
            <a:r>
              <a:rPr sz="1200" spc="-110" dirty="0">
                <a:latin typeface="Verdana"/>
                <a:cs typeface="Verdana"/>
              </a:rPr>
              <a:t> </a:t>
            </a:r>
            <a:r>
              <a:rPr sz="1200" spc="-90" dirty="0">
                <a:latin typeface="Verdana"/>
                <a:cs typeface="Verdana"/>
              </a:rPr>
              <a:t>en</a:t>
            </a:r>
            <a:r>
              <a:rPr sz="1200" spc="-105" dirty="0">
                <a:latin typeface="Verdana"/>
                <a:cs typeface="Verdana"/>
              </a:rPr>
              <a:t> </a:t>
            </a:r>
            <a:r>
              <a:rPr sz="1200" spc="-65" dirty="0">
                <a:latin typeface="Verdana"/>
                <a:cs typeface="Verdana"/>
              </a:rPr>
              <a:t>tout</a:t>
            </a:r>
            <a:r>
              <a:rPr sz="1200" spc="-105" dirty="0">
                <a:latin typeface="Verdana"/>
                <a:cs typeface="Verdana"/>
              </a:rPr>
              <a:t> </a:t>
            </a:r>
            <a:r>
              <a:rPr sz="1200" spc="-35" dirty="0">
                <a:latin typeface="Verdana"/>
                <a:cs typeface="Verdana"/>
              </a:rPr>
              <a:t>ou </a:t>
            </a:r>
            <a:r>
              <a:rPr sz="1200" spc="-90" dirty="0">
                <a:latin typeface="Verdana"/>
                <a:cs typeface="Verdana"/>
              </a:rPr>
              <a:t>en</a:t>
            </a:r>
            <a:r>
              <a:rPr sz="1200" spc="-125" dirty="0">
                <a:latin typeface="Verdana"/>
                <a:cs typeface="Verdana"/>
              </a:rPr>
              <a:t> </a:t>
            </a:r>
            <a:r>
              <a:rPr sz="1200" spc="-85" dirty="0">
                <a:latin typeface="Verdana"/>
                <a:cs typeface="Verdana"/>
              </a:rPr>
              <a:t>partie,</a:t>
            </a:r>
            <a:r>
              <a:rPr sz="1200" spc="-120" dirty="0">
                <a:latin typeface="Verdana"/>
                <a:cs typeface="Verdana"/>
              </a:rPr>
              <a:t> </a:t>
            </a:r>
            <a:r>
              <a:rPr sz="1200" spc="-45" dirty="0">
                <a:latin typeface="Verdana"/>
                <a:cs typeface="Verdana"/>
              </a:rPr>
              <a:t>à</a:t>
            </a:r>
            <a:r>
              <a:rPr sz="1200" spc="-120" dirty="0">
                <a:latin typeface="Verdana"/>
                <a:cs typeface="Verdana"/>
              </a:rPr>
              <a:t> </a:t>
            </a:r>
            <a:r>
              <a:rPr sz="1200" spc="-35" dirty="0">
                <a:latin typeface="Verdana"/>
                <a:cs typeface="Verdana"/>
              </a:rPr>
              <a:t>la</a:t>
            </a:r>
            <a:r>
              <a:rPr sz="1200" spc="-125" dirty="0">
                <a:latin typeface="Verdana"/>
                <a:cs typeface="Verdana"/>
              </a:rPr>
              <a:t> </a:t>
            </a:r>
            <a:r>
              <a:rPr sz="1200" spc="-70" dirty="0">
                <a:latin typeface="Verdana"/>
                <a:cs typeface="Verdana"/>
              </a:rPr>
              <a:t>demande</a:t>
            </a:r>
            <a:r>
              <a:rPr sz="1200" spc="-120" dirty="0">
                <a:latin typeface="Verdana"/>
                <a:cs typeface="Verdana"/>
              </a:rPr>
              <a:t> </a:t>
            </a:r>
            <a:r>
              <a:rPr sz="1200" spc="-75" dirty="0">
                <a:latin typeface="Verdana"/>
                <a:cs typeface="Verdana"/>
              </a:rPr>
              <a:t>avant</a:t>
            </a:r>
            <a:r>
              <a:rPr sz="1200" spc="-120" dirty="0">
                <a:latin typeface="Verdana"/>
                <a:cs typeface="Verdana"/>
              </a:rPr>
              <a:t> </a:t>
            </a:r>
            <a:r>
              <a:rPr sz="1200" spc="-75" dirty="0">
                <a:latin typeface="Verdana"/>
                <a:cs typeface="Verdana"/>
              </a:rPr>
              <a:t>de</a:t>
            </a:r>
            <a:r>
              <a:rPr sz="1200" spc="-125" dirty="0">
                <a:latin typeface="Verdana"/>
                <a:cs typeface="Verdana"/>
              </a:rPr>
              <a:t> </a:t>
            </a:r>
            <a:r>
              <a:rPr sz="1200" spc="-20" dirty="0">
                <a:latin typeface="Verdana"/>
                <a:cs typeface="Verdana"/>
              </a:rPr>
              <a:t>faire </a:t>
            </a:r>
            <a:r>
              <a:rPr sz="1200" spc="-60" dirty="0">
                <a:latin typeface="Verdana"/>
                <a:cs typeface="Verdana"/>
              </a:rPr>
              <a:t>appel</a:t>
            </a:r>
            <a:r>
              <a:rPr sz="1200" spc="-125" dirty="0">
                <a:latin typeface="Verdana"/>
                <a:cs typeface="Verdana"/>
              </a:rPr>
              <a:t> </a:t>
            </a:r>
            <a:r>
              <a:rPr sz="1200" spc="-45" dirty="0">
                <a:latin typeface="Verdana"/>
                <a:cs typeface="Verdana"/>
              </a:rPr>
              <a:t>à</a:t>
            </a:r>
            <a:r>
              <a:rPr sz="1200" spc="-125" dirty="0">
                <a:latin typeface="Verdana"/>
                <a:cs typeface="Verdana"/>
              </a:rPr>
              <a:t> </a:t>
            </a:r>
            <a:r>
              <a:rPr sz="1200" spc="-90" dirty="0">
                <a:latin typeface="Verdana"/>
                <a:cs typeface="Verdana"/>
              </a:rPr>
              <a:t>un</a:t>
            </a:r>
            <a:r>
              <a:rPr sz="1200" spc="-125" dirty="0">
                <a:latin typeface="Verdana"/>
                <a:cs typeface="Verdana"/>
              </a:rPr>
              <a:t> </a:t>
            </a:r>
            <a:r>
              <a:rPr sz="1200" spc="-75" dirty="0">
                <a:latin typeface="Verdana"/>
                <a:cs typeface="Verdana"/>
              </a:rPr>
              <a:t>appui</a:t>
            </a:r>
            <a:r>
              <a:rPr sz="1200" spc="-125" dirty="0">
                <a:latin typeface="Verdana"/>
                <a:cs typeface="Verdana"/>
              </a:rPr>
              <a:t> </a:t>
            </a:r>
            <a:r>
              <a:rPr sz="1200" spc="-10" dirty="0">
                <a:latin typeface="Verdana"/>
                <a:cs typeface="Verdana"/>
              </a:rPr>
              <a:t>spécifique.</a:t>
            </a:r>
            <a:endParaRPr sz="1200" dirty="0">
              <a:latin typeface="Verdana"/>
              <a:cs typeface="Verdana"/>
            </a:endParaRPr>
          </a:p>
          <a:p>
            <a:pPr marL="295910" marR="85725" indent="-104139">
              <a:lnSpc>
                <a:spcPct val="104200"/>
              </a:lnSpc>
              <a:spcBef>
                <a:spcPts val="885"/>
              </a:spcBef>
              <a:buClr>
                <a:srgbClr val="31B5AA"/>
              </a:buClr>
              <a:buFont typeface="Verdana"/>
              <a:buChar char="•"/>
              <a:tabLst>
                <a:tab pos="295910" algn="l"/>
              </a:tabLst>
            </a:pPr>
            <a:r>
              <a:rPr sz="1200" b="1" spc="-10" dirty="0">
                <a:latin typeface="Century Gothic"/>
                <a:cs typeface="Century Gothic"/>
              </a:rPr>
              <a:t>Identifiez</a:t>
            </a:r>
            <a:r>
              <a:rPr sz="1200" b="1" spc="-35" dirty="0">
                <a:latin typeface="Century Gothic"/>
                <a:cs typeface="Century Gothic"/>
              </a:rPr>
              <a:t> </a:t>
            </a:r>
            <a:r>
              <a:rPr sz="1200" b="1" dirty="0">
                <a:latin typeface="Century Gothic"/>
                <a:cs typeface="Century Gothic"/>
              </a:rPr>
              <a:t>la</a:t>
            </a:r>
            <a:r>
              <a:rPr sz="1200" b="1" spc="-30" dirty="0">
                <a:latin typeface="Century Gothic"/>
                <a:cs typeface="Century Gothic"/>
              </a:rPr>
              <a:t> </a:t>
            </a:r>
            <a:r>
              <a:rPr sz="1200" b="1" spc="-25" dirty="0">
                <a:latin typeface="Century Gothic"/>
                <a:cs typeface="Century Gothic"/>
              </a:rPr>
              <a:t>typologie</a:t>
            </a:r>
            <a:r>
              <a:rPr sz="1200" b="1" spc="-30" dirty="0">
                <a:latin typeface="Century Gothic"/>
                <a:cs typeface="Century Gothic"/>
              </a:rPr>
              <a:t> </a:t>
            </a:r>
            <a:r>
              <a:rPr sz="1200" b="1" spc="-100" dirty="0">
                <a:latin typeface="Century Gothic"/>
                <a:cs typeface="Century Gothic"/>
              </a:rPr>
              <a:t>de</a:t>
            </a:r>
            <a:r>
              <a:rPr sz="1200" b="1" spc="-35" dirty="0">
                <a:latin typeface="Century Gothic"/>
                <a:cs typeface="Century Gothic"/>
              </a:rPr>
              <a:t> </a:t>
            </a:r>
            <a:r>
              <a:rPr sz="1200" b="1" spc="-65" dirty="0">
                <a:latin typeface="Century Gothic"/>
                <a:cs typeface="Century Gothic"/>
              </a:rPr>
              <a:t>handicap</a:t>
            </a:r>
            <a:r>
              <a:rPr sz="1200" b="1" spc="-50" dirty="0">
                <a:latin typeface="Century Gothic"/>
                <a:cs typeface="Century Gothic"/>
              </a:rPr>
              <a:t> </a:t>
            </a:r>
            <a:r>
              <a:rPr sz="1200" spc="-25" dirty="0">
                <a:latin typeface="Verdana"/>
                <a:cs typeface="Verdana"/>
              </a:rPr>
              <a:t>la </a:t>
            </a:r>
            <a:r>
              <a:rPr sz="1200" spc="-75" dirty="0">
                <a:latin typeface="Verdana"/>
                <a:cs typeface="Verdana"/>
              </a:rPr>
              <a:t>plus</a:t>
            </a:r>
            <a:r>
              <a:rPr sz="1200" spc="-110" dirty="0">
                <a:latin typeface="Verdana"/>
                <a:cs typeface="Verdana"/>
              </a:rPr>
              <a:t> </a:t>
            </a:r>
            <a:r>
              <a:rPr sz="1200" spc="-65" dirty="0">
                <a:latin typeface="Verdana"/>
                <a:cs typeface="Verdana"/>
              </a:rPr>
              <a:t>adaptée</a:t>
            </a:r>
            <a:r>
              <a:rPr sz="1200" spc="-110" dirty="0">
                <a:latin typeface="Verdana"/>
                <a:cs typeface="Verdana"/>
              </a:rPr>
              <a:t> </a:t>
            </a:r>
            <a:r>
              <a:rPr sz="1200" spc="-75" dirty="0">
                <a:latin typeface="Verdana"/>
                <a:cs typeface="Verdana"/>
              </a:rPr>
              <a:t>pour</a:t>
            </a:r>
            <a:r>
              <a:rPr sz="1200" spc="-110" dirty="0">
                <a:latin typeface="Verdana"/>
                <a:cs typeface="Verdana"/>
              </a:rPr>
              <a:t> </a:t>
            </a:r>
            <a:r>
              <a:rPr sz="1200" spc="-80" dirty="0">
                <a:latin typeface="Verdana"/>
                <a:cs typeface="Verdana"/>
              </a:rPr>
              <a:t>bien</a:t>
            </a:r>
            <a:r>
              <a:rPr sz="1200" spc="-110" dirty="0">
                <a:latin typeface="Verdana"/>
                <a:cs typeface="Verdana"/>
              </a:rPr>
              <a:t> </a:t>
            </a:r>
            <a:r>
              <a:rPr sz="1200" spc="-70" dirty="0">
                <a:latin typeface="Verdana"/>
                <a:cs typeface="Verdana"/>
              </a:rPr>
              <a:t>orienter</a:t>
            </a:r>
            <a:r>
              <a:rPr sz="1200" spc="-110" dirty="0">
                <a:latin typeface="Verdana"/>
                <a:cs typeface="Verdana"/>
              </a:rPr>
              <a:t> </a:t>
            </a:r>
            <a:r>
              <a:rPr sz="1200" spc="-20" dirty="0">
                <a:latin typeface="Verdana"/>
                <a:cs typeface="Verdana"/>
              </a:rPr>
              <a:t>votre </a:t>
            </a:r>
            <a:r>
              <a:rPr sz="1200" spc="-10" dirty="0">
                <a:latin typeface="Verdana"/>
                <a:cs typeface="Verdana"/>
              </a:rPr>
              <a:t>demande.</a:t>
            </a:r>
            <a:endParaRPr sz="1200" dirty="0">
              <a:latin typeface="Verdana"/>
              <a:cs typeface="Verdana"/>
            </a:endParaRPr>
          </a:p>
          <a:p>
            <a:pPr marL="295910" marR="556260" indent="-104139">
              <a:lnSpc>
                <a:spcPct val="104200"/>
              </a:lnSpc>
              <a:spcBef>
                <a:spcPts val="880"/>
              </a:spcBef>
              <a:buClr>
                <a:srgbClr val="31B5AA"/>
              </a:buClr>
              <a:buFont typeface="Verdana"/>
              <a:buChar char="•"/>
              <a:tabLst>
                <a:tab pos="295910" algn="l"/>
              </a:tabLst>
            </a:pPr>
            <a:r>
              <a:rPr sz="1200" b="1" spc="-20" dirty="0">
                <a:latin typeface="Century Gothic"/>
                <a:cs typeface="Century Gothic"/>
              </a:rPr>
              <a:t>Assurez-</a:t>
            </a:r>
            <a:r>
              <a:rPr sz="1200" b="1" spc="-25" dirty="0">
                <a:latin typeface="Century Gothic"/>
                <a:cs typeface="Century Gothic"/>
              </a:rPr>
              <a:t>vous</a:t>
            </a:r>
            <a:r>
              <a:rPr sz="1200" b="1" spc="-10" dirty="0">
                <a:latin typeface="Century Gothic"/>
                <a:cs typeface="Century Gothic"/>
              </a:rPr>
              <a:t> </a:t>
            </a:r>
            <a:r>
              <a:rPr sz="1200" b="1" spc="-100" dirty="0">
                <a:latin typeface="Century Gothic"/>
                <a:cs typeface="Century Gothic"/>
              </a:rPr>
              <a:t>de</a:t>
            </a:r>
            <a:r>
              <a:rPr sz="1200" b="1" spc="-5" dirty="0">
                <a:latin typeface="Century Gothic"/>
                <a:cs typeface="Century Gothic"/>
              </a:rPr>
              <a:t> </a:t>
            </a:r>
            <a:r>
              <a:rPr sz="1200" b="1" spc="-35" dirty="0">
                <a:latin typeface="Century Gothic"/>
                <a:cs typeface="Century Gothic"/>
              </a:rPr>
              <a:t>l’adhésion</a:t>
            </a:r>
            <a:r>
              <a:rPr sz="1200" b="1" spc="-5" dirty="0">
                <a:latin typeface="Century Gothic"/>
                <a:cs typeface="Century Gothic"/>
              </a:rPr>
              <a:t> </a:t>
            </a:r>
            <a:r>
              <a:rPr sz="1200" b="1" spc="-25" dirty="0">
                <a:latin typeface="Century Gothic"/>
                <a:cs typeface="Century Gothic"/>
              </a:rPr>
              <a:t>de </a:t>
            </a:r>
            <a:r>
              <a:rPr sz="1200" b="1" dirty="0">
                <a:latin typeface="Century Gothic"/>
                <a:cs typeface="Century Gothic"/>
              </a:rPr>
              <a:t>la</a:t>
            </a:r>
            <a:r>
              <a:rPr sz="1200" b="1" spc="-15" dirty="0">
                <a:latin typeface="Century Gothic"/>
                <a:cs typeface="Century Gothic"/>
              </a:rPr>
              <a:t> </a:t>
            </a:r>
            <a:r>
              <a:rPr sz="1200" b="1" spc="-35" dirty="0">
                <a:latin typeface="Century Gothic"/>
                <a:cs typeface="Century Gothic"/>
              </a:rPr>
              <a:t>personne</a:t>
            </a:r>
            <a:r>
              <a:rPr sz="1200" b="1" spc="-40" dirty="0">
                <a:latin typeface="Century Gothic"/>
                <a:cs typeface="Century Gothic"/>
              </a:rPr>
              <a:t> </a:t>
            </a:r>
            <a:r>
              <a:rPr sz="1200" spc="-80" dirty="0">
                <a:latin typeface="Verdana"/>
                <a:cs typeface="Verdana"/>
              </a:rPr>
              <a:t>concernée</a:t>
            </a:r>
            <a:r>
              <a:rPr sz="1200" spc="-120" dirty="0">
                <a:latin typeface="Verdana"/>
                <a:cs typeface="Verdana"/>
              </a:rPr>
              <a:t> </a:t>
            </a:r>
            <a:r>
              <a:rPr sz="1200" spc="-65" dirty="0">
                <a:latin typeface="Verdana"/>
                <a:cs typeface="Verdana"/>
              </a:rPr>
              <a:t>et</a:t>
            </a:r>
            <a:r>
              <a:rPr sz="1200" spc="-125" dirty="0">
                <a:latin typeface="Verdana"/>
                <a:cs typeface="Verdana"/>
              </a:rPr>
              <a:t> </a:t>
            </a:r>
            <a:r>
              <a:rPr sz="1200" spc="-75" dirty="0">
                <a:latin typeface="Verdana"/>
                <a:cs typeface="Verdana"/>
              </a:rPr>
              <a:t>de</a:t>
            </a:r>
            <a:r>
              <a:rPr lang="fr-FR" sz="1200" spc="-75" dirty="0">
                <a:latin typeface="Verdana"/>
                <a:cs typeface="Verdana"/>
              </a:rPr>
              <a:t> </a:t>
            </a:r>
            <a:r>
              <a:rPr sz="1200" spc="-50" dirty="0" err="1">
                <a:latin typeface="Verdana"/>
                <a:cs typeface="Verdana"/>
              </a:rPr>
              <a:t>sa</a:t>
            </a:r>
            <a:r>
              <a:rPr lang="fr-FR" sz="1200" spc="-50" dirty="0">
                <a:latin typeface="Verdana"/>
                <a:cs typeface="Verdana"/>
              </a:rPr>
              <a:t> </a:t>
            </a:r>
            <a:r>
              <a:rPr sz="1200" spc="-70" dirty="0" err="1">
                <a:latin typeface="Verdana"/>
                <a:cs typeface="Verdana"/>
              </a:rPr>
              <a:t>disponibilité</a:t>
            </a:r>
            <a:r>
              <a:rPr sz="1200" spc="-100" dirty="0">
                <a:latin typeface="Verdana"/>
                <a:cs typeface="Verdana"/>
              </a:rPr>
              <a:t> </a:t>
            </a:r>
            <a:r>
              <a:rPr sz="1200" spc="-75" dirty="0">
                <a:latin typeface="Verdana"/>
                <a:cs typeface="Verdana"/>
              </a:rPr>
              <a:t>pour</a:t>
            </a:r>
            <a:r>
              <a:rPr sz="1200" spc="-95" dirty="0">
                <a:latin typeface="Verdana"/>
                <a:cs typeface="Verdana"/>
              </a:rPr>
              <a:t> </a:t>
            </a:r>
            <a:r>
              <a:rPr sz="1200" spc="-70" dirty="0">
                <a:latin typeface="Verdana"/>
                <a:cs typeface="Verdana"/>
              </a:rPr>
              <a:t>bénéficier</a:t>
            </a:r>
            <a:r>
              <a:rPr sz="1200" spc="-100" dirty="0">
                <a:latin typeface="Verdana"/>
                <a:cs typeface="Verdana"/>
              </a:rPr>
              <a:t> </a:t>
            </a:r>
            <a:r>
              <a:rPr sz="1200" spc="-75" dirty="0">
                <a:latin typeface="Verdana"/>
                <a:cs typeface="Verdana"/>
              </a:rPr>
              <a:t>de</a:t>
            </a:r>
            <a:r>
              <a:rPr sz="1200" spc="-95" dirty="0">
                <a:latin typeface="Verdana"/>
                <a:cs typeface="Verdana"/>
              </a:rPr>
              <a:t> </a:t>
            </a:r>
            <a:r>
              <a:rPr sz="1200" spc="-10" dirty="0">
                <a:latin typeface="Verdana"/>
                <a:cs typeface="Verdana"/>
              </a:rPr>
              <a:t>l’appui.</a:t>
            </a:r>
            <a:endParaRPr sz="1200" dirty="0">
              <a:latin typeface="Verdana"/>
              <a:cs typeface="Verdana"/>
            </a:endParaRPr>
          </a:p>
          <a:p>
            <a:pPr marL="295910" marR="15240" indent="-104139">
              <a:lnSpc>
                <a:spcPct val="104200"/>
              </a:lnSpc>
              <a:spcBef>
                <a:spcPts val="885"/>
              </a:spcBef>
              <a:buClr>
                <a:srgbClr val="31B5AA"/>
              </a:buClr>
              <a:buFont typeface="Verdana"/>
              <a:buChar char="•"/>
              <a:tabLst>
                <a:tab pos="295910" algn="l"/>
              </a:tabLst>
            </a:pPr>
            <a:r>
              <a:rPr sz="1200" b="1" spc="-30" dirty="0">
                <a:latin typeface="Century Gothic"/>
                <a:cs typeface="Century Gothic"/>
              </a:rPr>
              <a:t>Expliquez </a:t>
            </a:r>
            <a:r>
              <a:rPr sz="1200" b="1" dirty="0">
                <a:latin typeface="Century Gothic"/>
                <a:cs typeface="Century Gothic"/>
              </a:rPr>
              <a:t>les</a:t>
            </a:r>
            <a:r>
              <a:rPr sz="1200" b="1" spc="-25" dirty="0">
                <a:latin typeface="Century Gothic"/>
                <a:cs typeface="Century Gothic"/>
              </a:rPr>
              <a:t> </a:t>
            </a:r>
            <a:r>
              <a:rPr sz="1200" b="1" dirty="0">
                <a:latin typeface="Century Gothic"/>
                <a:cs typeface="Century Gothic"/>
              </a:rPr>
              <a:t>rôles</a:t>
            </a:r>
            <a:r>
              <a:rPr sz="1200" b="1" spc="-25" dirty="0">
                <a:latin typeface="Century Gothic"/>
                <a:cs typeface="Century Gothic"/>
              </a:rPr>
              <a:t> </a:t>
            </a:r>
            <a:r>
              <a:rPr sz="1200" b="1" spc="-20" dirty="0">
                <a:latin typeface="Century Gothic"/>
                <a:cs typeface="Century Gothic"/>
              </a:rPr>
              <a:t>respectifs</a:t>
            </a:r>
            <a:r>
              <a:rPr sz="1200" b="1" spc="-45" dirty="0">
                <a:latin typeface="Century Gothic"/>
                <a:cs typeface="Century Gothic"/>
              </a:rPr>
              <a:t> </a:t>
            </a:r>
            <a:r>
              <a:rPr sz="1200" spc="-20" dirty="0">
                <a:latin typeface="Verdana"/>
                <a:cs typeface="Verdana"/>
              </a:rPr>
              <a:t>entre </a:t>
            </a:r>
            <a:r>
              <a:rPr sz="1200" spc="-90" dirty="0">
                <a:latin typeface="Verdana"/>
                <a:cs typeface="Verdana"/>
              </a:rPr>
              <a:t>votre</a:t>
            </a:r>
            <a:r>
              <a:rPr sz="1200" spc="-110" dirty="0">
                <a:latin typeface="Verdana"/>
                <a:cs typeface="Verdana"/>
              </a:rPr>
              <a:t> </a:t>
            </a:r>
            <a:r>
              <a:rPr sz="1200" spc="-80" dirty="0">
                <a:latin typeface="Verdana"/>
                <a:cs typeface="Verdana"/>
              </a:rPr>
              <a:t>mission</a:t>
            </a:r>
            <a:r>
              <a:rPr sz="1200" spc="-110" dirty="0">
                <a:latin typeface="Verdana"/>
                <a:cs typeface="Verdana"/>
              </a:rPr>
              <a:t> </a:t>
            </a:r>
            <a:r>
              <a:rPr sz="1200" spc="-75" dirty="0">
                <a:latin typeface="Verdana"/>
                <a:cs typeface="Verdana"/>
              </a:rPr>
              <a:t>de</a:t>
            </a:r>
            <a:r>
              <a:rPr sz="1200" spc="-105" dirty="0">
                <a:latin typeface="Verdana"/>
                <a:cs typeface="Verdana"/>
              </a:rPr>
              <a:t> </a:t>
            </a:r>
            <a:r>
              <a:rPr sz="1200" spc="-85" dirty="0">
                <a:latin typeface="Verdana"/>
                <a:cs typeface="Verdana"/>
              </a:rPr>
              <a:t>référent</a:t>
            </a:r>
            <a:r>
              <a:rPr sz="1200" spc="-110" dirty="0">
                <a:latin typeface="Verdana"/>
                <a:cs typeface="Verdana"/>
              </a:rPr>
              <a:t> </a:t>
            </a:r>
            <a:r>
              <a:rPr sz="1200" spc="-75" dirty="0">
                <a:latin typeface="Verdana"/>
                <a:cs typeface="Verdana"/>
              </a:rPr>
              <a:t>de</a:t>
            </a:r>
            <a:r>
              <a:rPr sz="1200" spc="-105" dirty="0">
                <a:latin typeface="Verdana"/>
                <a:cs typeface="Verdana"/>
              </a:rPr>
              <a:t> </a:t>
            </a:r>
            <a:r>
              <a:rPr sz="1200" spc="-80" dirty="0">
                <a:latin typeface="Verdana"/>
                <a:cs typeface="Verdana"/>
              </a:rPr>
              <a:t>parcours</a:t>
            </a:r>
            <a:r>
              <a:rPr sz="1200" spc="-110" dirty="0">
                <a:latin typeface="Verdana"/>
                <a:cs typeface="Verdana"/>
              </a:rPr>
              <a:t> </a:t>
            </a:r>
            <a:r>
              <a:rPr sz="1200" spc="-25" dirty="0">
                <a:latin typeface="Verdana"/>
                <a:cs typeface="Verdana"/>
              </a:rPr>
              <a:t>et </a:t>
            </a:r>
            <a:r>
              <a:rPr sz="1200" spc="-70" dirty="0">
                <a:latin typeface="Verdana"/>
                <a:cs typeface="Verdana"/>
              </a:rPr>
              <a:t>celui</a:t>
            </a:r>
            <a:r>
              <a:rPr sz="1200" spc="-105" dirty="0">
                <a:latin typeface="Verdana"/>
                <a:cs typeface="Verdana"/>
              </a:rPr>
              <a:t> </a:t>
            </a:r>
            <a:r>
              <a:rPr sz="1200" spc="-85" dirty="0">
                <a:latin typeface="Verdana"/>
                <a:cs typeface="Verdana"/>
              </a:rPr>
              <a:t>du</a:t>
            </a:r>
            <a:r>
              <a:rPr sz="1200" spc="-105" dirty="0">
                <a:latin typeface="Verdana"/>
                <a:cs typeface="Verdana"/>
              </a:rPr>
              <a:t> </a:t>
            </a:r>
            <a:r>
              <a:rPr sz="1200" spc="-90" dirty="0">
                <a:latin typeface="Verdana"/>
                <a:cs typeface="Verdana"/>
              </a:rPr>
              <a:t>prestataire,</a:t>
            </a:r>
            <a:r>
              <a:rPr sz="1200" spc="-100" dirty="0">
                <a:latin typeface="Verdana"/>
                <a:cs typeface="Verdana"/>
              </a:rPr>
              <a:t> </a:t>
            </a:r>
            <a:r>
              <a:rPr sz="1200" spc="-65" dirty="0">
                <a:latin typeface="Verdana"/>
                <a:cs typeface="Verdana"/>
              </a:rPr>
              <a:t>afin</a:t>
            </a:r>
            <a:r>
              <a:rPr sz="1200" spc="-105" dirty="0">
                <a:latin typeface="Verdana"/>
                <a:cs typeface="Verdana"/>
              </a:rPr>
              <a:t> </a:t>
            </a:r>
            <a:r>
              <a:rPr sz="1200" spc="-90" dirty="0">
                <a:latin typeface="Verdana"/>
                <a:cs typeface="Verdana"/>
              </a:rPr>
              <a:t>d’éviter</a:t>
            </a:r>
            <a:r>
              <a:rPr sz="1200" spc="-100" dirty="0">
                <a:latin typeface="Verdana"/>
                <a:cs typeface="Verdana"/>
              </a:rPr>
              <a:t> </a:t>
            </a:r>
            <a:r>
              <a:rPr sz="1200" spc="-20" dirty="0">
                <a:latin typeface="Verdana"/>
                <a:cs typeface="Verdana"/>
              </a:rPr>
              <a:t>toute </a:t>
            </a:r>
            <a:r>
              <a:rPr sz="1200" spc="-10" dirty="0">
                <a:latin typeface="Verdana"/>
                <a:cs typeface="Verdana"/>
              </a:rPr>
              <a:t>confusion.</a:t>
            </a:r>
            <a:endParaRPr sz="1200" dirty="0">
              <a:latin typeface="Verdana"/>
              <a:cs typeface="Verdana"/>
            </a:endParaRPr>
          </a:p>
          <a:p>
            <a:pPr marL="295910" marR="5080" indent="-104139">
              <a:lnSpc>
                <a:spcPct val="104200"/>
              </a:lnSpc>
              <a:spcBef>
                <a:spcPts val="880"/>
              </a:spcBef>
              <a:buClr>
                <a:srgbClr val="31B5AA"/>
              </a:buClr>
              <a:buFont typeface="Verdana"/>
              <a:buChar char="•"/>
              <a:tabLst>
                <a:tab pos="295910" algn="l"/>
              </a:tabLst>
            </a:pPr>
            <a:r>
              <a:rPr sz="1200" b="1" dirty="0">
                <a:latin typeface="Century Gothic"/>
                <a:cs typeface="Century Gothic"/>
              </a:rPr>
              <a:t>Informez</a:t>
            </a:r>
            <a:r>
              <a:rPr sz="1200" b="1" spc="-35" dirty="0">
                <a:latin typeface="Century Gothic"/>
                <a:cs typeface="Century Gothic"/>
              </a:rPr>
              <a:t> </a:t>
            </a:r>
            <a:r>
              <a:rPr sz="1200" b="1" dirty="0">
                <a:latin typeface="Century Gothic"/>
                <a:cs typeface="Century Gothic"/>
              </a:rPr>
              <a:t>et</a:t>
            </a:r>
            <a:r>
              <a:rPr sz="1200" b="1" spc="-35" dirty="0">
                <a:latin typeface="Century Gothic"/>
                <a:cs typeface="Century Gothic"/>
              </a:rPr>
              <a:t> </a:t>
            </a:r>
            <a:r>
              <a:rPr sz="1200" b="1" spc="-40" dirty="0">
                <a:latin typeface="Century Gothic"/>
                <a:cs typeface="Century Gothic"/>
              </a:rPr>
              <a:t>obtenez </a:t>
            </a:r>
            <a:r>
              <a:rPr sz="1200" b="1" spc="-35" dirty="0">
                <a:latin typeface="Century Gothic"/>
                <a:cs typeface="Century Gothic"/>
              </a:rPr>
              <a:t>l’adhésion</a:t>
            </a:r>
            <a:r>
              <a:rPr sz="1200" b="1" spc="-55" dirty="0">
                <a:latin typeface="Century Gothic"/>
                <a:cs typeface="Century Gothic"/>
              </a:rPr>
              <a:t> </a:t>
            </a:r>
            <a:r>
              <a:rPr sz="1200" spc="-25" dirty="0">
                <a:latin typeface="Verdana"/>
                <a:cs typeface="Verdana"/>
              </a:rPr>
              <a:t>des </a:t>
            </a:r>
            <a:r>
              <a:rPr sz="1200" spc="-75" dirty="0">
                <a:latin typeface="Verdana"/>
                <a:cs typeface="Verdana"/>
              </a:rPr>
              <a:t>acteurs</a:t>
            </a:r>
            <a:r>
              <a:rPr sz="1200" spc="-95" dirty="0">
                <a:latin typeface="Verdana"/>
                <a:cs typeface="Verdana"/>
              </a:rPr>
              <a:t> </a:t>
            </a:r>
            <a:r>
              <a:rPr sz="1200" spc="-65" dirty="0">
                <a:latin typeface="Verdana"/>
                <a:cs typeface="Verdana"/>
              </a:rPr>
              <a:t>potentiellement</a:t>
            </a:r>
            <a:r>
              <a:rPr sz="1200" spc="-85" dirty="0">
                <a:latin typeface="Verdana"/>
                <a:cs typeface="Verdana"/>
              </a:rPr>
              <a:t> </a:t>
            </a:r>
            <a:r>
              <a:rPr sz="1200" spc="-70" dirty="0">
                <a:latin typeface="Verdana"/>
                <a:cs typeface="Verdana"/>
              </a:rPr>
              <a:t>impliqués</a:t>
            </a:r>
            <a:r>
              <a:rPr sz="1200" spc="-85" dirty="0">
                <a:latin typeface="Verdana"/>
                <a:cs typeface="Verdana"/>
              </a:rPr>
              <a:t> </a:t>
            </a:r>
            <a:r>
              <a:rPr sz="1200" spc="-50" dirty="0">
                <a:latin typeface="Verdana"/>
                <a:cs typeface="Verdana"/>
              </a:rPr>
              <a:t>dans </a:t>
            </a:r>
            <a:r>
              <a:rPr sz="1200" spc="-70" dirty="0">
                <a:latin typeface="Verdana"/>
                <a:cs typeface="Verdana"/>
              </a:rPr>
              <a:t>l’accompagnement</a:t>
            </a:r>
            <a:r>
              <a:rPr sz="1200" spc="-100" dirty="0">
                <a:latin typeface="Verdana"/>
                <a:cs typeface="Verdana"/>
              </a:rPr>
              <a:t> </a:t>
            </a:r>
            <a:r>
              <a:rPr sz="1200" spc="-90" dirty="0">
                <a:latin typeface="Verdana"/>
                <a:cs typeface="Verdana"/>
              </a:rPr>
              <a:t>(médecin</a:t>
            </a:r>
            <a:r>
              <a:rPr sz="1200" spc="-100" dirty="0">
                <a:latin typeface="Verdana"/>
                <a:cs typeface="Verdana"/>
              </a:rPr>
              <a:t> </a:t>
            </a:r>
            <a:r>
              <a:rPr sz="1200" spc="-85" dirty="0">
                <a:latin typeface="Verdana"/>
                <a:cs typeface="Verdana"/>
              </a:rPr>
              <a:t>du</a:t>
            </a:r>
            <a:r>
              <a:rPr sz="1200" spc="-100" dirty="0">
                <a:latin typeface="Verdana"/>
                <a:cs typeface="Verdana"/>
              </a:rPr>
              <a:t> </a:t>
            </a:r>
            <a:r>
              <a:rPr sz="1200" spc="-65" dirty="0">
                <a:latin typeface="Verdana"/>
                <a:cs typeface="Verdana"/>
              </a:rPr>
              <a:t>travail, </a:t>
            </a:r>
            <a:r>
              <a:rPr sz="1200" spc="-85" dirty="0">
                <a:latin typeface="Verdana"/>
                <a:cs typeface="Verdana"/>
              </a:rPr>
              <a:t>référent</a:t>
            </a:r>
            <a:r>
              <a:rPr sz="1200" spc="-100" dirty="0">
                <a:latin typeface="Verdana"/>
                <a:cs typeface="Verdana"/>
              </a:rPr>
              <a:t> </a:t>
            </a:r>
            <a:r>
              <a:rPr sz="1200" spc="-75" dirty="0">
                <a:latin typeface="Verdana"/>
                <a:cs typeface="Verdana"/>
              </a:rPr>
              <a:t>de</a:t>
            </a:r>
            <a:r>
              <a:rPr sz="1200" spc="-100" dirty="0">
                <a:latin typeface="Verdana"/>
                <a:cs typeface="Verdana"/>
              </a:rPr>
              <a:t> </a:t>
            </a:r>
            <a:r>
              <a:rPr sz="1200" spc="-85" dirty="0">
                <a:latin typeface="Verdana"/>
                <a:cs typeface="Verdana"/>
              </a:rPr>
              <a:t>formation,</a:t>
            </a:r>
            <a:r>
              <a:rPr sz="1200" spc="-95" dirty="0">
                <a:latin typeface="Verdana"/>
                <a:cs typeface="Verdana"/>
              </a:rPr>
              <a:t> </a:t>
            </a:r>
            <a:r>
              <a:rPr sz="1200" spc="-10" dirty="0">
                <a:latin typeface="Verdana"/>
                <a:cs typeface="Verdana"/>
              </a:rPr>
              <a:t>etc.).</a:t>
            </a:r>
            <a:endParaRPr sz="1200" dirty="0">
              <a:latin typeface="Verdana"/>
              <a:cs typeface="Verdana"/>
            </a:endParaRPr>
          </a:p>
          <a:p>
            <a:pPr marL="192405" marR="138430" indent="103505">
              <a:lnSpc>
                <a:spcPct val="111100"/>
              </a:lnSpc>
              <a:spcBef>
                <a:spcPts val="885"/>
              </a:spcBef>
              <a:buClr>
                <a:srgbClr val="31B5AA"/>
              </a:buClr>
              <a:buFont typeface="Verdana"/>
              <a:buChar char="•"/>
              <a:tabLst>
                <a:tab pos="295910" algn="l"/>
              </a:tabLst>
            </a:pPr>
            <a:r>
              <a:rPr sz="1200" b="1" spc="-25" dirty="0">
                <a:latin typeface="Century Gothic"/>
                <a:cs typeface="Century Gothic"/>
              </a:rPr>
              <a:t>Vérifiez</a:t>
            </a:r>
            <a:r>
              <a:rPr sz="1200" b="1" spc="-30" dirty="0">
                <a:latin typeface="Century Gothic"/>
                <a:cs typeface="Century Gothic"/>
              </a:rPr>
              <a:t> </a:t>
            </a:r>
            <a:r>
              <a:rPr sz="1200" b="1" spc="-85" dirty="0">
                <a:latin typeface="Century Gothic"/>
                <a:cs typeface="Century Gothic"/>
              </a:rPr>
              <a:t>l’accès</a:t>
            </a:r>
            <a:r>
              <a:rPr sz="1200" b="1" spc="-30" dirty="0">
                <a:latin typeface="Century Gothic"/>
                <a:cs typeface="Century Gothic"/>
              </a:rPr>
              <a:t> </a:t>
            </a:r>
            <a:r>
              <a:rPr sz="1200" b="1" spc="-65" dirty="0">
                <a:latin typeface="Century Gothic"/>
                <a:cs typeface="Century Gothic"/>
              </a:rPr>
              <a:t>aux</a:t>
            </a:r>
            <a:r>
              <a:rPr sz="1200" b="1" spc="-30" dirty="0">
                <a:latin typeface="Century Gothic"/>
                <a:cs typeface="Century Gothic"/>
              </a:rPr>
              <a:t> lieux</a:t>
            </a:r>
            <a:r>
              <a:rPr sz="1200" b="1" spc="-50" dirty="0">
                <a:latin typeface="Century Gothic"/>
                <a:cs typeface="Century Gothic"/>
              </a:rPr>
              <a:t> </a:t>
            </a:r>
            <a:r>
              <a:rPr sz="1200" spc="-75" dirty="0">
                <a:latin typeface="Verdana"/>
                <a:cs typeface="Verdana"/>
              </a:rPr>
              <a:t>de</a:t>
            </a:r>
            <a:r>
              <a:rPr sz="1200" spc="-135" dirty="0">
                <a:latin typeface="Verdana"/>
                <a:cs typeface="Verdana"/>
              </a:rPr>
              <a:t> </a:t>
            </a:r>
            <a:r>
              <a:rPr sz="1200" spc="-10" dirty="0">
                <a:latin typeface="Verdana"/>
                <a:cs typeface="Verdana"/>
              </a:rPr>
              <a:t>travail </a:t>
            </a:r>
            <a:r>
              <a:rPr sz="1200" spc="-80" dirty="0">
                <a:latin typeface="Verdana"/>
                <a:cs typeface="Verdana"/>
              </a:rPr>
              <a:t>ou</a:t>
            </a:r>
            <a:r>
              <a:rPr sz="1200" spc="-125" dirty="0">
                <a:latin typeface="Verdana"/>
                <a:cs typeface="Verdana"/>
              </a:rPr>
              <a:t> </a:t>
            </a:r>
            <a:r>
              <a:rPr sz="1200" spc="-75" dirty="0">
                <a:latin typeface="Verdana"/>
                <a:cs typeface="Verdana"/>
              </a:rPr>
              <a:t>de</a:t>
            </a:r>
            <a:r>
              <a:rPr sz="1200" spc="-120" dirty="0">
                <a:latin typeface="Verdana"/>
                <a:cs typeface="Verdana"/>
              </a:rPr>
              <a:t> </a:t>
            </a:r>
            <a:r>
              <a:rPr sz="1200" spc="-65" dirty="0">
                <a:latin typeface="Verdana"/>
                <a:cs typeface="Verdana"/>
              </a:rPr>
              <a:t>formation</a:t>
            </a:r>
            <a:r>
              <a:rPr sz="1200" spc="-120" dirty="0">
                <a:latin typeface="Verdana"/>
                <a:cs typeface="Verdana"/>
              </a:rPr>
              <a:t> </a:t>
            </a:r>
            <a:r>
              <a:rPr sz="1200" spc="-75" dirty="0">
                <a:latin typeface="Verdana"/>
                <a:cs typeface="Verdana"/>
              </a:rPr>
              <a:t>pour</a:t>
            </a:r>
            <a:r>
              <a:rPr sz="1200" spc="-120" dirty="0">
                <a:latin typeface="Verdana"/>
                <a:cs typeface="Verdana"/>
              </a:rPr>
              <a:t> </a:t>
            </a:r>
            <a:r>
              <a:rPr sz="1200" spc="-80" dirty="0">
                <a:latin typeface="Verdana"/>
                <a:cs typeface="Verdana"/>
              </a:rPr>
              <a:t>que</a:t>
            </a:r>
            <a:r>
              <a:rPr sz="1200" spc="-125" dirty="0">
                <a:latin typeface="Verdana"/>
                <a:cs typeface="Verdana"/>
              </a:rPr>
              <a:t> </a:t>
            </a:r>
            <a:r>
              <a:rPr sz="1200" spc="-55" dirty="0">
                <a:latin typeface="Verdana"/>
                <a:cs typeface="Verdana"/>
              </a:rPr>
              <a:t>le</a:t>
            </a:r>
            <a:r>
              <a:rPr sz="1200" spc="-120" dirty="0">
                <a:latin typeface="Verdana"/>
                <a:cs typeface="Verdana"/>
              </a:rPr>
              <a:t> </a:t>
            </a:r>
            <a:r>
              <a:rPr sz="1200" spc="-70" dirty="0">
                <a:latin typeface="Verdana"/>
                <a:cs typeface="Verdana"/>
              </a:rPr>
              <a:t>prestataire </a:t>
            </a:r>
            <a:r>
              <a:rPr sz="1200" spc="-85" dirty="0">
                <a:latin typeface="Verdana"/>
                <a:cs typeface="Verdana"/>
              </a:rPr>
              <a:t>puisse</a:t>
            </a:r>
            <a:r>
              <a:rPr sz="1200" spc="-95" dirty="0">
                <a:latin typeface="Verdana"/>
                <a:cs typeface="Verdana"/>
              </a:rPr>
              <a:t> </a:t>
            </a:r>
            <a:r>
              <a:rPr sz="1200" spc="-85" dirty="0">
                <a:latin typeface="Verdana"/>
                <a:cs typeface="Verdana"/>
              </a:rPr>
              <a:t>intervenir</a:t>
            </a:r>
            <a:r>
              <a:rPr sz="1200" spc="-90" dirty="0">
                <a:latin typeface="Verdana"/>
                <a:cs typeface="Verdana"/>
              </a:rPr>
              <a:t> sur</a:t>
            </a:r>
            <a:r>
              <a:rPr sz="1200" spc="-95" dirty="0">
                <a:latin typeface="Verdana"/>
                <a:cs typeface="Verdana"/>
              </a:rPr>
              <a:t> </a:t>
            </a:r>
            <a:r>
              <a:rPr sz="1200" spc="-10" dirty="0">
                <a:latin typeface="Verdana"/>
                <a:cs typeface="Verdana"/>
              </a:rPr>
              <a:t>site.</a:t>
            </a:r>
            <a:endParaRPr sz="1200" dirty="0">
              <a:latin typeface="Verdana"/>
              <a:cs typeface="Verdana"/>
            </a:endParaRPr>
          </a:p>
        </p:txBody>
      </p:sp>
      <p:sp>
        <p:nvSpPr>
          <p:cNvPr id="6" name="ZoneTexte 5">
            <a:extLst>
              <a:ext uri="{FF2B5EF4-FFF2-40B4-BE49-F238E27FC236}">
                <a16:creationId xmlns:a16="http://schemas.microsoft.com/office/drawing/2014/main" id="{4EB4CB9D-E0FA-8E61-BECD-7E6B06BDF5B0}"/>
              </a:ext>
            </a:extLst>
          </p:cNvPr>
          <p:cNvSpPr txBox="1"/>
          <p:nvPr/>
        </p:nvSpPr>
        <p:spPr>
          <a:xfrm>
            <a:off x="5768109" y="1238513"/>
            <a:ext cx="3375891" cy="2077364"/>
          </a:xfrm>
          <a:prstGeom prst="rect">
            <a:avLst/>
          </a:prstGeom>
          <a:noFill/>
        </p:spPr>
        <p:txBody>
          <a:bodyPr wrap="square">
            <a:spAutoFit/>
          </a:bodyPr>
          <a:lstStyle/>
          <a:p>
            <a:pPr marL="12700">
              <a:lnSpc>
                <a:spcPct val="100000"/>
              </a:lnSpc>
              <a:spcBef>
                <a:spcPts val="1185"/>
              </a:spcBef>
            </a:pPr>
            <a:r>
              <a:rPr lang="fr-FR" sz="1200" b="1" dirty="0">
                <a:solidFill>
                  <a:srgbClr val="601766"/>
                </a:solidFill>
                <a:latin typeface="Century Gothic"/>
                <a:cs typeface="Century Gothic"/>
              </a:rPr>
              <a:t>D</a:t>
            </a:r>
            <a:r>
              <a:rPr lang="fr-FR" sz="1200" b="1" spc="-40" dirty="0">
                <a:solidFill>
                  <a:srgbClr val="601766"/>
                </a:solidFill>
                <a:latin typeface="Century Gothic"/>
                <a:cs typeface="Century Gothic"/>
              </a:rPr>
              <a:t>épôt et suivi</a:t>
            </a:r>
            <a:r>
              <a:rPr lang="fr-FR" sz="1200" b="1" spc="-25" dirty="0">
                <a:solidFill>
                  <a:srgbClr val="601766"/>
                </a:solidFill>
                <a:latin typeface="Century Gothic"/>
                <a:cs typeface="Century Gothic"/>
              </a:rPr>
              <a:t> </a:t>
            </a:r>
            <a:r>
              <a:rPr lang="fr-FR" sz="1200" b="1" spc="-100" dirty="0">
                <a:solidFill>
                  <a:srgbClr val="601766"/>
                </a:solidFill>
                <a:latin typeface="Century Gothic"/>
                <a:cs typeface="Century Gothic"/>
              </a:rPr>
              <a:t>de</a:t>
            </a:r>
            <a:r>
              <a:rPr lang="fr-FR" sz="1200" b="1" spc="-20" dirty="0">
                <a:solidFill>
                  <a:srgbClr val="601766"/>
                </a:solidFill>
                <a:latin typeface="Century Gothic"/>
                <a:cs typeface="Century Gothic"/>
              </a:rPr>
              <a:t> </a:t>
            </a:r>
            <a:r>
              <a:rPr lang="fr-FR" sz="1200" b="1" dirty="0">
                <a:solidFill>
                  <a:srgbClr val="601766"/>
                </a:solidFill>
                <a:latin typeface="Century Gothic"/>
                <a:cs typeface="Century Gothic"/>
              </a:rPr>
              <a:t>la</a:t>
            </a:r>
            <a:r>
              <a:rPr lang="fr-FR" sz="1200" b="1" spc="-25" dirty="0">
                <a:solidFill>
                  <a:srgbClr val="601766"/>
                </a:solidFill>
                <a:latin typeface="Century Gothic"/>
                <a:cs typeface="Century Gothic"/>
              </a:rPr>
              <a:t> </a:t>
            </a:r>
            <a:r>
              <a:rPr lang="fr-FR" sz="1200" b="1" spc="-10" dirty="0">
                <a:solidFill>
                  <a:srgbClr val="601766"/>
                </a:solidFill>
                <a:latin typeface="Century Gothic"/>
                <a:cs typeface="Century Gothic"/>
              </a:rPr>
              <a:t>demande</a:t>
            </a:r>
            <a:endParaRPr lang="fr-FR" sz="1200" dirty="0">
              <a:latin typeface="Century Gothic"/>
              <a:cs typeface="Century Gothic"/>
            </a:endParaRPr>
          </a:p>
          <a:p>
            <a:pPr marL="12700" marR="220345">
              <a:lnSpc>
                <a:spcPct val="111100"/>
              </a:lnSpc>
              <a:spcBef>
                <a:spcPts val="1025"/>
              </a:spcBef>
            </a:pPr>
            <a:r>
              <a:rPr lang="fr-FR" sz="1200" spc="-60" dirty="0">
                <a:latin typeface="Verdana"/>
                <a:cs typeface="Verdana"/>
              </a:rPr>
              <a:t>Une</a:t>
            </a:r>
            <a:r>
              <a:rPr lang="fr-FR" sz="1200" spc="-114" dirty="0">
                <a:latin typeface="Verdana"/>
                <a:cs typeface="Verdana"/>
              </a:rPr>
              <a:t> </a:t>
            </a:r>
            <a:r>
              <a:rPr lang="fr-FR" sz="1200" spc="-75" dirty="0">
                <a:latin typeface="Verdana"/>
                <a:cs typeface="Verdana"/>
              </a:rPr>
              <a:t>fois</a:t>
            </a:r>
            <a:r>
              <a:rPr lang="fr-FR" sz="1200" spc="-114" dirty="0">
                <a:latin typeface="Verdana"/>
                <a:cs typeface="Verdana"/>
              </a:rPr>
              <a:t> </a:t>
            </a:r>
            <a:r>
              <a:rPr lang="fr-FR" sz="1200" spc="-90" dirty="0">
                <a:latin typeface="Verdana"/>
                <a:cs typeface="Verdana"/>
              </a:rPr>
              <a:t>votre</a:t>
            </a:r>
            <a:r>
              <a:rPr lang="fr-FR" sz="1200" spc="-114" dirty="0">
                <a:latin typeface="Verdana"/>
                <a:cs typeface="Verdana"/>
              </a:rPr>
              <a:t> </a:t>
            </a:r>
            <a:r>
              <a:rPr lang="fr-FR" sz="1200" spc="-60" dirty="0">
                <a:latin typeface="Verdana"/>
                <a:cs typeface="Verdana"/>
              </a:rPr>
              <a:t>analyse</a:t>
            </a:r>
            <a:r>
              <a:rPr lang="fr-FR" sz="1200" spc="-110" dirty="0">
                <a:latin typeface="Verdana"/>
                <a:cs typeface="Verdana"/>
              </a:rPr>
              <a:t> </a:t>
            </a:r>
            <a:r>
              <a:rPr lang="fr-FR" sz="1200" spc="-90" dirty="0">
                <a:latin typeface="Verdana"/>
                <a:cs typeface="Verdana"/>
              </a:rPr>
              <a:t>réalisée,</a:t>
            </a:r>
            <a:r>
              <a:rPr lang="fr-FR" sz="1200" spc="-114" dirty="0">
                <a:latin typeface="Verdana"/>
                <a:cs typeface="Verdana"/>
              </a:rPr>
              <a:t> </a:t>
            </a:r>
            <a:r>
              <a:rPr lang="fr-FR" sz="1200" spc="-105" dirty="0">
                <a:latin typeface="Verdana"/>
                <a:cs typeface="Verdana"/>
              </a:rPr>
              <a:t>vous</a:t>
            </a:r>
            <a:r>
              <a:rPr lang="fr-FR" sz="1200" spc="-114" dirty="0">
                <a:latin typeface="Verdana"/>
                <a:cs typeface="Verdana"/>
              </a:rPr>
              <a:t> </a:t>
            </a:r>
            <a:r>
              <a:rPr lang="fr-FR" sz="1200" spc="-55" dirty="0">
                <a:latin typeface="Verdana"/>
                <a:cs typeface="Verdana"/>
              </a:rPr>
              <a:t>êtes </a:t>
            </a:r>
            <a:r>
              <a:rPr lang="fr-FR" sz="1200" spc="-80" dirty="0">
                <a:latin typeface="Verdana"/>
                <a:cs typeface="Verdana"/>
              </a:rPr>
              <a:t>prêt</a:t>
            </a:r>
            <a:r>
              <a:rPr lang="fr-FR" sz="1200" spc="-120" dirty="0">
                <a:latin typeface="Verdana"/>
                <a:cs typeface="Verdana"/>
              </a:rPr>
              <a:t> </a:t>
            </a:r>
            <a:r>
              <a:rPr lang="fr-FR" sz="1200" spc="-45" dirty="0">
                <a:latin typeface="Verdana"/>
                <a:cs typeface="Verdana"/>
              </a:rPr>
              <a:t>à</a:t>
            </a:r>
            <a:r>
              <a:rPr lang="fr-FR" sz="1200" spc="-120" dirty="0">
                <a:latin typeface="Verdana"/>
                <a:cs typeface="Verdana"/>
              </a:rPr>
              <a:t> </a:t>
            </a:r>
            <a:r>
              <a:rPr lang="fr-FR" sz="1200" spc="-75" dirty="0">
                <a:latin typeface="Verdana"/>
                <a:cs typeface="Verdana"/>
              </a:rPr>
              <a:t>déposer</a:t>
            </a:r>
            <a:r>
              <a:rPr lang="fr-FR" sz="1200" spc="-120" dirty="0">
                <a:latin typeface="Verdana"/>
                <a:cs typeface="Verdana"/>
              </a:rPr>
              <a:t> </a:t>
            </a:r>
            <a:r>
              <a:rPr lang="fr-FR" sz="1200" spc="-90" dirty="0">
                <a:latin typeface="Verdana"/>
                <a:cs typeface="Verdana"/>
              </a:rPr>
              <a:t>votre</a:t>
            </a:r>
            <a:r>
              <a:rPr lang="fr-FR" sz="1200" spc="-114" dirty="0">
                <a:latin typeface="Verdana"/>
                <a:cs typeface="Verdana"/>
              </a:rPr>
              <a:t> </a:t>
            </a:r>
            <a:r>
              <a:rPr lang="fr-FR" sz="1200" spc="-70" dirty="0">
                <a:latin typeface="Verdana"/>
                <a:cs typeface="Verdana"/>
              </a:rPr>
              <a:t>demande</a:t>
            </a:r>
            <a:r>
              <a:rPr lang="fr-FR" sz="1200" spc="-120" dirty="0">
                <a:latin typeface="Verdana"/>
                <a:cs typeface="Verdana"/>
              </a:rPr>
              <a:t> </a:t>
            </a:r>
            <a:r>
              <a:rPr lang="fr-FR" sz="1200" spc="-90" dirty="0">
                <a:latin typeface="Verdana"/>
                <a:cs typeface="Verdana"/>
              </a:rPr>
              <a:t>sur</a:t>
            </a:r>
            <a:r>
              <a:rPr lang="fr-FR" sz="1200" spc="-120" dirty="0">
                <a:latin typeface="Verdana"/>
                <a:cs typeface="Verdana"/>
              </a:rPr>
              <a:t> </a:t>
            </a:r>
            <a:r>
              <a:rPr lang="fr-FR" sz="1200" spc="-25" dirty="0">
                <a:latin typeface="Verdana"/>
                <a:cs typeface="Verdana"/>
              </a:rPr>
              <a:t>la </a:t>
            </a:r>
            <a:r>
              <a:rPr lang="fr-FR" sz="1200" b="1" dirty="0">
                <a:latin typeface="Century Gothic"/>
                <a:cs typeface="Century Gothic"/>
                <a:hlinkClick r:id="rId3"/>
              </a:rPr>
              <a:t>Plateforme</a:t>
            </a:r>
            <a:r>
              <a:rPr lang="fr-FR" sz="1200" b="1" spc="55" dirty="0">
                <a:latin typeface="Century Gothic"/>
                <a:cs typeface="Century Gothic"/>
                <a:hlinkClick r:id="rId3"/>
              </a:rPr>
              <a:t> </a:t>
            </a:r>
            <a:r>
              <a:rPr lang="fr-FR" sz="1200" b="1" dirty="0">
                <a:latin typeface="Century Gothic"/>
                <a:cs typeface="Century Gothic"/>
                <a:hlinkClick r:id="rId3"/>
              </a:rPr>
              <a:t>digitale</a:t>
            </a:r>
            <a:r>
              <a:rPr lang="fr-FR" sz="1200" b="1" spc="60" dirty="0">
                <a:latin typeface="Century Gothic"/>
                <a:cs typeface="Century Gothic"/>
                <a:hlinkClick r:id="rId3"/>
              </a:rPr>
              <a:t> </a:t>
            </a:r>
            <a:r>
              <a:rPr lang="fr-FR" sz="1200" b="1" spc="-85" dirty="0">
                <a:latin typeface="Century Gothic"/>
                <a:cs typeface="Century Gothic"/>
                <a:hlinkClick r:id="rId3"/>
              </a:rPr>
              <a:t>de</a:t>
            </a:r>
            <a:r>
              <a:rPr lang="fr-FR" sz="1200" b="1" spc="60" dirty="0">
                <a:latin typeface="Century Gothic"/>
                <a:cs typeface="Century Gothic"/>
                <a:hlinkClick r:id="rId3"/>
              </a:rPr>
              <a:t> </a:t>
            </a:r>
            <a:r>
              <a:rPr lang="fr-FR" sz="1200" b="1" spc="-10" dirty="0">
                <a:latin typeface="Century Gothic"/>
                <a:cs typeface="Century Gothic"/>
                <a:hlinkClick r:id="rId3"/>
              </a:rPr>
              <a:t>l’Agefiph</a:t>
            </a:r>
            <a:r>
              <a:rPr lang="fr-FR" sz="1200" spc="-10" dirty="0">
                <a:latin typeface="Verdana"/>
                <a:cs typeface="Verdana"/>
              </a:rPr>
              <a:t>.</a:t>
            </a:r>
          </a:p>
          <a:p>
            <a:pPr marL="12700" marR="220345">
              <a:lnSpc>
                <a:spcPct val="111100"/>
              </a:lnSpc>
              <a:spcBef>
                <a:spcPts val="1025"/>
              </a:spcBef>
            </a:pPr>
            <a:endParaRPr lang="fr-FR" sz="1200" spc="-10" dirty="0">
              <a:latin typeface="Verdana"/>
              <a:cs typeface="Verdana"/>
            </a:endParaRPr>
          </a:p>
          <a:p>
            <a:pPr marL="12700" marR="220345">
              <a:lnSpc>
                <a:spcPct val="111100"/>
              </a:lnSpc>
              <a:spcBef>
                <a:spcPts val="1025"/>
              </a:spcBef>
            </a:pPr>
            <a:r>
              <a:rPr lang="fr-FR" sz="1200" i="1" spc="-10" dirty="0">
                <a:latin typeface="Verdana"/>
                <a:cs typeface="Verdana"/>
              </a:rPr>
              <a:t>Outil : guide dépôt et suivi des demandes d’AS sur </a:t>
            </a:r>
            <a:r>
              <a:rPr lang="fr-FR" sz="1200" i="1" spc="-10" dirty="0" err="1">
                <a:latin typeface="Verdana"/>
                <a:cs typeface="Verdana"/>
              </a:rPr>
              <a:t>Digit’Hall</a:t>
            </a:r>
            <a:r>
              <a:rPr lang="fr-FR" sz="1200" i="1" spc="-10" dirty="0">
                <a:latin typeface="Verdana"/>
                <a:cs typeface="Verdana"/>
              </a:rPr>
              <a:t> à destination des prescripteurs</a:t>
            </a:r>
            <a:endParaRPr lang="fr-FR" sz="1200" i="1" dirty="0">
              <a:latin typeface="Verdana"/>
              <a:cs typeface="Verdana"/>
            </a:endParaRPr>
          </a:p>
        </p:txBody>
      </p:sp>
      <p:sp>
        <p:nvSpPr>
          <p:cNvPr id="8" name="ZoneTexte 7">
            <a:extLst>
              <a:ext uri="{FF2B5EF4-FFF2-40B4-BE49-F238E27FC236}">
                <a16:creationId xmlns:a16="http://schemas.microsoft.com/office/drawing/2014/main" id="{B72A929C-16E2-F92F-2165-026B31E24D1F}"/>
              </a:ext>
            </a:extLst>
          </p:cNvPr>
          <p:cNvSpPr txBox="1"/>
          <p:nvPr/>
        </p:nvSpPr>
        <p:spPr>
          <a:xfrm>
            <a:off x="455700" y="681873"/>
            <a:ext cx="4572000" cy="307777"/>
          </a:xfrm>
          <a:prstGeom prst="rect">
            <a:avLst/>
          </a:prstGeom>
          <a:noFill/>
        </p:spPr>
        <p:txBody>
          <a:bodyPr wrap="square">
            <a:spAutoFit/>
          </a:bodyPr>
          <a:lstStyle/>
          <a:p>
            <a:pPr marL="12700">
              <a:lnSpc>
                <a:spcPct val="100000"/>
              </a:lnSpc>
              <a:spcBef>
                <a:spcPts val="940"/>
              </a:spcBef>
            </a:pPr>
            <a:r>
              <a:rPr lang="fr-FR" sz="1400" b="1" dirty="0">
                <a:solidFill>
                  <a:srgbClr val="601766"/>
                </a:solidFill>
                <a:latin typeface="Century Gothic"/>
                <a:cs typeface="Century Gothic"/>
              </a:rPr>
              <a:t>1.</a:t>
            </a:r>
            <a:r>
              <a:rPr lang="fr-FR" sz="1400" b="1" spc="260" dirty="0">
                <a:solidFill>
                  <a:srgbClr val="601766"/>
                </a:solidFill>
                <a:latin typeface="Century Gothic"/>
                <a:cs typeface="Century Gothic"/>
              </a:rPr>
              <a:t> </a:t>
            </a:r>
            <a:r>
              <a:rPr lang="fr-FR" sz="1400" b="1" spc="-20" dirty="0">
                <a:solidFill>
                  <a:srgbClr val="601766"/>
                </a:solidFill>
                <a:latin typeface="Century Gothic"/>
                <a:cs typeface="Century Gothic"/>
              </a:rPr>
              <a:t>Avant</a:t>
            </a:r>
            <a:r>
              <a:rPr lang="fr-FR" sz="1400" b="1" spc="-35" dirty="0">
                <a:solidFill>
                  <a:srgbClr val="601766"/>
                </a:solidFill>
                <a:latin typeface="Century Gothic"/>
                <a:cs typeface="Century Gothic"/>
              </a:rPr>
              <a:t> </a:t>
            </a:r>
            <a:r>
              <a:rPr lang="fr-FR" sz="1400" b="1" spc="-100" dirty="0">
                <a:solidFill>
                  <a:srgbClr val="601766"/>
                </a:solidFill>
                <a:latin typeface="Century Gothic"/>
                <a:cs typeface="Century Gothic"/>
              </a:rPr>
              <a:t>de</a:t>
            </a:r>
            <a:r>
              <a:rPr lang="fr-FR" sz="1400" b="1" spc="-35" dirty="0">
                <a:solidFill>
                  <a:srgbClr val="601766"/>
                </a:solidFill>
                <a:latin typeface="Century Gothic"/>
                <a:cs typeface="Century Gothic"/>
              </a:rPr>
              <a:t> </a:t>
            </a:r>
            <a:r>
              <a:rPr lang="fr-FR" sz="1400" b="1" spc="-45" dirty="0">
                <a:solidFill>
                  <a:srgbClr val="601766"/>
                </a:solidFill>
                <a:latin typeface="Century Gothic"/>
                <a:cs typeface="Century Gothic"/>
              </a:rPr>
              <a:t>déposer</a:t>
            </a:r>
            <a:r>
              <a:rPr lang="fr-FR" sz="1400" b="1" spc="-35" dirty="0">
                <a:solidFill>
                  <a:srgbClr val="601766"/>
                </a:solidFill>
                <a:latin typeface="Century Gothic"/>
                <a:cs typeface="Century Gothic"/>
              </a:rPr>
              <a:t> </a:t>
            </a:r>
            <a:r>
              <a:rPr lang="fr-FR" sz="1400" b="1" dirty="0">
                <a:solidFill>
                  <a:srgbClr val="601766"/>
                </a:solidFill>
                <a:latin typeface="Century Gothic"/>
                <a:cs typeface="Century Gothic"/>
              </a:rPr>
              <a:t>la</a:t>
            </a:r>
            <a:r>
              <a:rPr lang="fr-FR" sz="1400" b="1" spc="-35" dirty="0">
                <a:solidFill>
                  <a:srgbClr val="601766"/>
                </a:solidFill>
                <a:latin typeface="Century Gothic"/>
                <a:cs typeface="Century Gothic"/>
              </a:rPr>
              <a:t> </a:t>
            </a:r>
            <a:r>
              <a:rPr lang="fr-FR" sz="1400" b="1" spc="-75" dirty="0">
                <a:solidFill>
                  <a:srgbClr val="601766"/>
                </a:solidFill>
                <a:latin typeface="Century Gothic"/>
                <a:cs typeface="Century Gothic"/>
              </a:rPr>
              <a:t>demande</a:t>
            </a:r>
            <a:r>
              <a:rPr lang="fr-FR" sz="1400" b="1" spc="-35" dirty="0">
                <a:solidFill>
                  <a:srgbClr val="601766"/>
                </a:solidFill>
                <a:latin typeface="Century Gothic"/>
                <a:cs typeface="Century Gothic"/>
              </a:rPr>
              <a:t> </a:t>
            </a:r>
            <a:r>
              <a:rPr lang="fr-FR" sz="1400" b="1" spc="-50" dirty="0">
                <a:solidFill>
                  <a:srgbClr val="601766"/>
                </a:solidFill>
                <a:latin typeface="Century Gothic"/>
                <a:cs typeface="Century Gothic"/>
              </a:rPr>
              <a:t>:</a:t>
            </a:r>
            <a:endParaRPr lang="fr-FR" sz="1400" dirty="0">
              <a:latin typeface="Century Gothic"/>
              <a:cs typeface="Century Gothic"/>
            </a:endParaRPr>
          </a:p>
        </p:txBody>
      </p:sp>
    </p:spTree>
    <p:extLst>
      <p:ext uri="{BB962C8B-B14F-4D97-AF65-F5344CB8AC3E}">
        <p14:creationId xmlns:p14="http://schemas.microsoft.com/office/powerpoint/2010/main" val="328683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ACC8C25-A1A7-4EDB-A4A7-4118DAB998FA}"/>
              </a:ext>
            </a:extLst>
          </p:cNvPr>
          <p:cNvSpPr>
            <a:spLocks noGrp="1"/>
          </p:cNvSpPr>
          <p:nvPr>
            <p:ph type="sldNum" sz="quarter" idx="12"/>
          </p:nvPr>
        </p:nvSpPr>
        <p:spPr/>
        <p:txBody>
          <a:bodyPr/>
          <a:lstStyle/>
          <a:p>
            <a:pPr>
              <a:defRPr/>
            </a:pPr>
            <a:fld id="{C1E48367-6F54-424E-8344-F1406F2B8E02}" type="slidenum">
              <a:rPr lang="fr-FR" smtClean="0"/>
              <a:t>16</a:t>
            </a:fld>
            <a:r>
              <a:rPr lang="fr-FR"/>
              <a:t> |</a:t>
            </a:r>
          </a:p>
        </p:txBody>
      </p:sp>
      <p:sp>
        <p:nvSpPr>
          <p:cNvPr id="5" name="ZoneTexte 4">
            <a:extLst>
              <a:ext uri="{FF2B5EF4-FFF2-40B4-BE49-F238E27FC236}">
                <a16:creationId xmlns:a16="http://schemas.microsoft.com/office/drawing/2014/main" id="{0A989657-CD4B-5F46-32B9-EFD5F32AC4BE}"/>
              </a:ext>
            </a:extLst>
          </p:cNvPr>
          <p:cNvSpPr txBox="1"/>
          <p:nvPr/>
        </p:nvSpPr>
        <p:spPr>
          <a:xfrm>
            <a:off x="3394364" y="3402696"/>
            <a:ext cx="4572000" cy="646331"/>
          </a:xfrm>
          <a:prstGeom prst="rect">
            <a:avLst/>
          </a:prstGeom>
          <a:noFill/>
        </p:spPr>
        <p:txBody>
          <a:bodyPr wrap="square">
            <a:spAutoFit/>
          </a:bodyPr>
          <a:lstStyle/>
          <a:p>
            <a:r>
              <a:rPr lang="fr-FR" dirty="0">
                <a:hlinkClick r:id="rId3"/>
              </a:rPr>
              <a:t>S'inscrire au Module Mobiliser un appui spécifique</a:t>
            </a:r>
            <a:endParaRPr lang="fr-FR" dirty="0"/>
          </a:p>
        </p:txBody>
      </p:sp>
      <p:sp>
        <p:nvSpPr>
          <p:cNvPr id="7" name="ZoneTexte 6">
            <a:extLst>
              <a:ext uri="{FF2B5EF4-FFF2-40B4-BE49-F238E27FC236}">
                <a16:creationId xmlns:a16="http://schemas.microsoft.com/office/drawing/2014/main" id="{742B9945-B67A-E82F-2912-1FFA10400C01}"/>
              </a:ext>
            </a:extLst>
          </p:cNvPr>
          <p:cNvSpPr txBox="1"/>
          <p:nvPr/>
        </p:nvSpPr>
        <p:spPr>
          <a:xfrm>
            <a:off x="3394364" y="942429"/>
            <a:ext cx="4572000" cy="2403863"/>
          </a:xfrm>
          <a:prstGeom prst="rect">
            <a:avLst/>
          </a:prstGeom>
          <a:noFill/>
        </p:spPr>
        <p:txBody>
          <a:bodyPr wrap="square">
            <a:spAutoFit/>
          </a:bodyPr>
          <a:lstStyle/>
          <a:p>
            <a:pPr algn="l" fontAlgn="base">
              <a:lnSpc>
                <a:spcPts val="1800"/>
              </a:lnSpc>
              <a:buNone/>
            </a:pPr>
            <a:r>
              <a:rPr lang="fr-FR" b="1" i="0" dirty="0">
                <a:solidFill>
                  <a:srgbClr val="000000"/>
                </a:solidFill>
                <a:effectLst/>
                <a:latin typeface="var(--ui-typography-family)"/>
              </a:rPr>
              <a:t>Objectifs pédagogiques :</a:t>
            </a:r>
            <a:endParaRPr lang="fr-FR" b="0" i="0" dirty="0">
              <a:solidFill>
                <a:srgbClr val="000000"/>
              </a:solidFill>
              <a:effectLst/>
              <a:latin typeface="Open Sans" panose="020B0606030504020204" pitchFamily="34" charset="0"/>
            </a:endParaRPr>
          </a:p>
          <a:p>
            <a:pPr algn="l" fontAlgn="base">
              <a:lnSpc>
                <a:spcPts val="1800"/>
              </a:lnSpc>
              <a:buFont typeface="Arial" panose="020B0604020202020204" pitchFamily="34" charset="0"/>
              <a:buChar char="•"/>
            </a:pPr>
            <a:r>
              <a:rPr lang="fr-FR" sz="1800" b="0" i="0" dirty="0">
                <a:solidFill>
                  <a:srgbClr val="000000"/>
                </a:solidFill>
                <a:effectLst/>
                <a:latin typeface="var(--ui-typography-family)"/>
              </a:rPr>
              <a:t>Connaître les principes généraux et les spécificités du Service Appuis Spécifiques (SAS)</a:t>
            </a:r>
            <a:r>
              <a:rPr lang="fr-FR" sz="1800" b="0" i="0" dirty="0">
                <a:solidFill>
                  <a:srgbClr val="000000"/>
                </a:solidFill>
                <a:effectLst/>
                <a:latin typeface="WordVisiPilcrow_MSFontService"/>
              </a:rPr>
              <a:t> </a:t>
            </a:r>
            <a:endParaRPr lang="fr-FR" b="0" i="0" dirty="0">
              <a:solidFill>
                <a:srgbClr val="000000"/>
              </a:solidFill>
              <a:effectLst/>
              <a:latin typeface="var(--ui-typography-family)"/>
            </a:endParaRPr>
          </a:p>
          <a:p>
            <a:pPr algn="l" fontAlgn="base">
              <a:lnSpc>
                <a:spcPts val="1800"/>
              </a:lnSpc>
              <a:buFont typeface="Arial" panose="020B0604020202020204" pitchFamily="34" charset="0"/>
              <a:buChar char="•"/>
            </a:pPr>
            <a:r>
              <a:rPr lang="fr-FR" sz="1800" b="0" i="0" dirty="0">
                <a:solidFill>
                  <a:srgbClr val="000000"/>
                </a:solidFill>
                <a:effectLst/>
                <a:latin typeface="var(--ui-typography-family)"/>
              </a:rPr>
              <a:t>Comprendre le rôle et les apports du Service Appuis Spécifiques ainsi que les missions et engagements du prescripteur</a:t>
            </a:r>
            <a:endParaRPr lang="fr-FR" b="0" i="0" dirty="0">
              <a:solidFill>
                <a:srgbClr val="000000"/>
              </a:solidFill>
              <a:effectLst/>
              <a:latin typeface="var(--ui-typography-family)"/>
            </a:endParaRPr>
          </a:p>
          <a:p>
            <a:pPr algn="l" fontAlgn="base">
              <a:lnSpc>
                <a:spcPts val="1800"/>
              </a:lnSpc>
              <a:buFont typeface="Arial" panose="020B0604020202020204" pitchFamily="34" charset="0"/>
              <a:buChar char="•"/>
            </a:pPr>
            <a:r>
              <a:rPr lang="fr-FR" sz="1800" b="0" i="0" dirty="0">
                <a:solidFill>
                  <a:srgbClr val="000000"/>
                </a:solidFill>
                <a:effectLst/>
                <a:latin typeface="var(--ui-typography-family)"/>
              </a:rPr>
              <a:t>Mettre en œuvre les actions à réaliser à chaque étape de mobilisation du service</a:t>
            </a:r>
            <a:r>
              <a:rPr lang="fr-FR" sz="1800" b="0" i="0" dirty="0">
                <a:solidFill>
                  <a:srgbClr val="000000"/>
                </a:solidFill>
                <a:effectLst/>
                <a:latin typeface="Calibri" panose="020F0502020204030204" pitchFamily="34" charset="0"/>
              </a:rPr>
              <a:t> </a:t>
            </a:r>
            <a:endParaRPr lang="fr-FR" b="0" i="0" dirty="0">
              <a:solidFill>
                <a:srgbClr val="000000"/>
              </a:solidFill>
              <a:effectLst/>
              <a:latin typeface="var(--ui-typography-family)"/>
            </a:endParaRPr>
          </a:p>
        </p:txBody>
      </p:sp>
      <p:pic>
        <p:nvPicPr>
          <p:cNvPr id="9" name="Image 8">
            <a:extLst>
              <a:ext uri="{FF2B5EF4-FFF2-40B4-BE49-F238E27FC236}">
                <a16:creationId xmlns:a16="http://schemas.microsoft.com/office/drawing/2014/main" id="{8CA18A43-D7D2-6606-0EC6-3E0A5197111B}"/>
              </a:ext>
            </a:extLst>
          </p:cNvPr>
          <p:cNvPicPr>
            <a:picLocks noChangeAspect="1"/>
          </p:cNvPicPr>
          <p:nvPr/>
        </p:nvPicPr>
        <p:blipFill>
          <a:blip r:embed="rId4"/>
          <a:srcRect l="50898" t="42200" r="28114" b="11064"/>
          <a:stretch/>
        </p:blipFill>
        <p:spPr>
          <a:xfrm>
            <a:off x="988290" y="1321997"/>
            <a:ext cx="1727201" cy="2403864"/>
          </a:xfrm>
          <a:prstGeom prst="rect">
            <a:avLst/>
          </a:prstGeom>
        </p:spPr>
      </p:pic>
    </p:spTree>
    <p:extLst>
      <p:ext uri="{BB962C8B-B14F-4D97-AF65-F5344CB8AC3E}">
        <p14:creationId xmlns:p14="http://schemas.microsoft.com/office/powerpoint/2010/main" val="138351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4568FE-EA13-69D1-3053-2DEA34C9095A}"/>
              </a:ext>
            </a:extLst>
          </p:cNvPr>
          <p:cNvSpPr txBox="1"/>
          <p:nvPr/>
        </p:nvSpPr>
        <p:spPr>
          <a:xfrm>
            <a:off x="467544" y="1851670"/>
            <a:ext cx="8485015" cy="584775"/>
          </a:xfrm>
          <a:prstGeom prst="rect">
            <a:avLst/>
          </a:prstGeom>
          <a:noFill/>
        </p:spPr>
        <p:txBody>
          <a:bodyPr wrap="none" rtlCol="0">
            <a:spAutoFit/>
          </a:bodyPr>
          <a:lstStyle/>
          <a:p>
            <a:r>
              <a:rPr lang="fr-FR" sz="3200" b="1" dirty="0">
                <a:solidFill>
                  <a:schemeClr val="bg1"/>
                </a:solidFill>
              </a:rPr>
              <a:t>L’accompagnement des entreprises par l’Agefiph</a:t>
            </a:r>
          </a:p>
        </p:txBody>
      </p:sp>
    </p:spTree>
    <p:extLst>
      <p:ext uri="{BB962C8B-B14F-4D97-AF65-F5344CB8AC3E}">
        <p14:creationId xmlns:p14="http://schemas.microsoft.com/office/powerpoint/2010/main" val="257997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a:extLst>
              <a:ext uri="{FF2B5EF4-FFF2-40B4-BE49-F238E27FC236}">
                <a16:creationId xmlns:a16="http://schemas.microsoft.com/office/drawing/2014/main" id="{DD444A91-2518-442A-B551-9C7B40225555}"/>
              </a:ext>
            </a:extLst>
          </p:cNvPr>
          <p:cNvSpPr>
            <a:spLocks noGrp="1"/>
          </p:cNvSpPr>
          <p:nvPr>
            <p:ph type="sldNum" sz="quarter" idx="4294967295"/>
          </p:nvPr>
        </p:nvSpPr>
        <p:spPr>
          <a:xfrm>
            <a:off x="6071649" y="4767778"/>
            <a:ext cx="1636765" cy="273155"/>
          </a:xfrm>
        </p:spPr>
        <p:txBody>
          <a:bodyPr/>
          <a:lstStyle>
            <a:lvl1pPr>
              <a:defRPr/>
            </a:lvl1pPr>
          </a:lstStyle>
          <a:p>
            <a:pPr defTabSz="310942" rtl="0">
              <a:defRPr/>
            </a:pPr>
            <a:fld id="{057DD7DB-48A6-4FAD-AD68-07B9C6FD8D9F}" type="slidenum">
              <a:rPr lang="fr-FR" altLang="fr-FR" sz="900" b="0" kern="1200">
                <a:solidFill>
                  <a:prstClr val="black"/>
                </a:solidFill>
                <a:latin typeface="Calibri"/>
              </a:rPr>
              <a:pPr defTabSz="310942" rtl="0">
                <a:defRPr/>
              </a:pPr>
              <a:t>18</a:t>
            </a:fld>
            <a:endParaRPr lang="fr-FR" altLang="fr-FR" sz="900" b="0" kern="1200">
              <a:solidFill>
                <a:prstClr val="black"/>
              </a:solidFill>
              <a:latin typeface="Calibri"/>
            </a:endParaRPr>
          </a:p>
        </p:txBody>
      </p:sp>
      <p:sp>
        <p:nvSpPr>
          <p:cNvPr id="4" name="Rectangle 4"/>
          <p:cNvSpPr>
            <a:spLocks noChangeArrowheads="1"/>
          </p:cNvSpPr>
          <p:nvPr/>
        </p:nvSpPr>
        <p:spPr bwMode="gray">
          <a:xfrm>
            <a:off x="1951786" y="1073455"/>
            <a:ext cx="5261264" cy="7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110000"/>
              </a:lnSpc>
              <a:spcAft>
                <a:spcPts val="600"/>
              </a:spcAft>
              <a:buClr>
                <a:schemeClr val="accent1"/>
              </a:buClr>
              <a:buFont typeface="Arial" panose="020B0604020202020204" pitchFamily="34" charset="0"/>
              <a:buChar char="•"/>
              <a:defRPr sz="1500" b="1">
                <a:solidFill>
                  <a:schemeClr val="tx1"/>
                </a:solidFill>
                <a:latin typeface="Calibri" panose="020F0502020204030204" pitchFamily="34" charset="0"/>
              </a:defRPr>
            </a:lvl1pPr>
            <a:lvl2pPr marL="742950" indent="-285750">
              <a:lnSpc>
                <a:spcPct val="110000"/>
              </a:lnSpc>
              <a:spcAft>
                <a:spcPts val="600"/>
              </a:spcAft>
              <a:buClr>
                <a:schemeClr val="accent1"/>
              </a:buClr>
              <a:buFont typeface="Arial" panose="020B0604020202020204" pitchFamily="34" charset="0"/>
              <a:buChar char="•"/>
              <a:defRPr sz="1200" b="1">
                <a:solidFill>
                  <a:schemeClr val="accent1"/>
                </a:solidFill>
                <a:latin typeface="Calibri" panose="020F0502020204030204" pitchFamily="34" charset="0"/>
              </a:defRPr>
            </a:lvl2pPr>
            <a:lvl3pPr marL="11430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3pPr>
            <a:lvl4pPr marL="16002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4pPr>
            <a:lvl5pPr marL="20574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5pPr>
            <a:lvl6pPr marL="25146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6pPr>
            <a:lvl7pPr marL="29718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7pPr>
            <a:lvl8pPr marL="34290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8pPr>
            <a:lvl9pPr marL="38862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9pPr>
          </a:lstStyle>
          <a:p>
            <a:pPr algn="ctr" defTabSz="545454" rtl="0" fontAlgn="base">
              <a:lnSpc>
                <a:spcPct val="85000"/>
              </a:lnSpc>
              <a:spcBef>
                <a:spcPct val="0"/>
              </a:spcBef>
              <a:spcAft>
                <a:spcPct val="0"/>
              </a:spcAft>
              <a:buClrTx/>
              <a:buNone/>
              <a:defRPr/>
            </a:pPr>
            <a:endParaRPr lang="fr-FR" altLang="fr-FR" sz="1790" kern="1200">
              <a:solidFill>
                <a:srgbClr val="DF2448"/>
              </a:solidFill>
              <a:latin typeface="Arial" panose="020B0604020202020204" pitchFamily="34" charset="0"/>
              <a:cs typeface="Arial" panose="020B0604020202020204" pitchFamily="34" charset="0"/>
            </a:endParaRPr>
          </a:p>
        </p:txBody>
      </p:sp>
      <p:sp>
        <p:nvSpPr>
          <p:cNvPr id="11" name="Rectangle 4"/>
          <p:cNvSpPr>
            <a:spLocks noChangeArrowheads="1"/>
          </p:cNvSpPr>
          <p:nvPr/>
        </p:nvSpPr>
        <p:spPr bwMode="gray">
          <a:xfrm>
            <a:off x="1951786" y="1073455"/>
            <a:ext cx="5261264" cy="7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110000"/>
              </a:lnSpc>
              <a:spcAft>
                <a:spcPts val="600"/>
              </a:spcAft>
              <a:buClr>
                <a:schemeClr val="accent1"/>
              </a:buClr>
              <a:buFont typeface="Arial" panose="020B0604020202020204" pitchFamily="34" charset="0"/>
              <a:buChar char="•"/>
              <a:defRPr sz="1500" b="1">
                <a:solidFill>
                  <a:schemeClr val="tx1"/>
                </a:solidFill>
                <a:latin typeface="Calibri" panose="020F0502020204030204" pitchFamily="34" charset="0"/>
              </a:defRPr>
            </a:lvl1pPr>
            <a:lvl2pPr marL="742950" indent="-285750">
              <a:lnSpc>
                <a:spcPct val="110000"/>
              </a:lnSpc>
              <a:spcAft>
                <a:spcPts val="600"/>
              </a:spcAft>
              <a:buClr>
                <a:schemeClr val="accent1"/>
              </a:buClr>
              <a:buFont typeface="Arial" panose="020B0604020202020204" pitchFamily="34" charset="0"/>
              <a:buChar char="•"/>
              <a:defRPr sz="1200" b="1">
                <a:solidFill>
                  <a:schemeClr val="accent1"/>
                </a:solidFill>
                <a:latin typeface="Calibri" panose="020F0502020204030204" pitchFamily="34" charset="0"/>
              </a:defRPr>
            </a:lvl2pPr>
            <a:lvl3pPr marL="11430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3pPr>
            <a:lvl4pPr marL="16002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4pPr>
            <a:lvl5pPr marL="20574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5pPr>
            <a:lvl6pPr marL="25146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6pPr>
            <a:lvl7pPr marL="29718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7pPr>
            <a:lvl8pPr marL="34290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8pPr>
            <a:lvl9pPr marL="38862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9pPr>
          </a:lstStyle>
          <a:p>
            <a:pPr algn="ctr" defTabSz="545454" rtl="0" fontAlgn="base">
              <a:lnSpc>
                <a:spcPct val="85000"/>
              </a:lnSpc>
              <a:spcBef>
                <a:spcPct val="0"/>
              </a:spcBef>
              <a:spcAft>
                <a:spcPct val="0"/>
              </a:spcAft>
              <a:buClrTx/>
              <a:buNone/>
              <a:defRPr/>
            </a:pPr>
            <a:endParaRPr lang="fr-FR" altLang="fr-FR" sz="1790" kern="1200">
              <a:solidFill>
                <a:srgbClr val="DF2448"/>
              </a:solidFill>
              <a:latin typeface="Arial" panose="020B0604020202020204" pitchFamily="34" charset="0"/>
              <a:cs typeface="Arial" panose="020B0604020202020204" pitchFamily="34" charset="0"/>
            </a:endParaRPr>
          </a:p>
        </p:txBody>
      </p:sp>
      <p:sp>
        <p:nvSpPr>
          <p:cNvPr id="14" name="Titre 1">
            <a:extLst>
              <a:ext uri="{FF2B5EF4-FFF2-40B4-BE49-F238E27FC236}">
                <a16:creationId xmlns:a16="http://schemas.microsoft.com/office/drawing/2014/main" id="{22F32318-C9E7-45C6-AE7E-BCD318FFB077}"/>
              </a:ext>
            </a:extLst>
          </p:cNvPr>
          <p:cNvSpPr txBox="1">
            <a:spLocks/>
          </p:cNvSpPr>
          <p:nvPr/>
        </p:nvSpPr>
        <p:spPr>
          <a:xfrm>
            <a:off x="845120" y="327414"/>
            <a:ext cx="7565231" cy="479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6412">
              <a:lnSpc>
                <a:spcPct val="80000"/>
              </a:lnSpc>
              <a:spcBef>
                <a:spcPts val="0"/>
              </a:spcBef>
              <a:defRPr/>
            </a:pPr>
            <a:r>
              <a:rPr lang="fr-FR" sz="3000" b="1" dirty="0">
                <a:solidFill>
                  <a:srgbClr val="622F72"/>
                </a:solidFill>
                <a:latin typeface="Calibri"/>
              </a:rPr>
              <a:t>L’Offre de Conseil et d’Accompagnement Entreprises AGEFIPH</a:t>
            </a:r>
          </a:p>
        </p:txBody>
      </p:sp>
      <p:sp>
        <p:nvSpPr>
          <p:cNvPr id="16" name="Rectangle 15"/>
          <p:cNvSpPr/>
          <p:nvPr/>
        </p:nvSpPr>
        <p:spPr>
          <a:xfrm>
            <a:off x="1415643" y="1341655"/>
            <a:ext cx="841782" cy="280718"/>
          </a:xfrm>
          <a:prstGeom prst="rect">
            <a:avLst/>
          </a:prstGeom>
        </p:spPr>
        <p:txBody>
          <a:bodyPr wrap="square">
            <a:spAutoFit/>
          </a:bodyPr>
          <a:lstStyle/>
          <a:p>
            <a:pPr defTabSz="621884" rtl="0">
              <a:defRPr/>
            </a:pPr>
            <a:r>
              <a:rPr lang="fr-FR" sz="1224" b="1" kern="1200" dirty="0">
                <a:solidFill>
                  <a:prstClr val="black"/>
                </a:solidFill>
                <a:latin typeface="Calibri"/>
                <a:cs typeface="Calibri" panose="020F0502020204030204" pitchFamily="34" charset="0"/>
              </a:rPr>
              <a:t>Objectif</a:t>
            </a:r>
            <a:r>
              <a:rPr lang="fr-FR" sz="1224" kern="1200" dirty="0">
                <a:solidFill>
                  <a:prstClr val="black"/>
                </a:solidFill>
                <a:latin typeface="Calibri"/>
                <a:cs typeface="Calibri" panose="020F0502020204030204" pitchFamily="34" charset="0"/>
              </a:rPr>
              <a:t> </a:t>
            </a:r>
          </a:p>
        </p:txBody>
      </p:sp>
      <p:grpSp>
        <p:nvGrpSpPr>
          <p:cNvPr id="17" name="Group 838"/>
          <p:cNvGrpSpPr/>
          <p:nvPr/>
        </p:nvGrpSpPr>
        <p:grpSpPr>
          <a:xfrm>
            <a:off x="1207928" y="1380031"/>
            <a:ext cx="186997" cy="186997"/>
            <a:chOff x="0" y="0"/>
            <a:chExt cx="275298" cy="275311"/>
          </a:xfrm>
        </p:grpSpPr>
        <p:sp>
          <p:nvSpPr>
            <p:cNvPr id="18" name="Shape 16"/>
            <p:cNvSpPr/>
            <p:nvPr/>
          </p:nvSpPr>
          <p:spPr>
            <a:xfrm>
              <a:off x="0" y="0"/>
              <a:ext cx="275298" cy="275311"/>
            </a:xfrm>
            <a:custGeom>
              <a:avLst/>
              <a:gdLst/>
              <a:ahLst/>
              <a:cxnLst/>
              <a:rect l="0" t="0" r="0" b="0"/>
              <a:pathLst>
                <a:path w="275298" h="275311">
                  <a:moveTo>
                    <a:pt x="0" y="137655"/>
                  </a:moveTo>
                  <a:cubicBezTo>
                    <a:pt x="0" y="61620"/>
                    <a:pt x="61620" y="0"/>
                    <a:pt x="137655" y="0"/>
                  </a:cubicBezTo>
                  <a:cubicBezTo>
                    <a:pt x="213678" y="0"/>
                    <a:pt x="275298" y="61620"/>
                    <a:pt x="275298" y="137655"/>
                  </a:cubicBezTo>
                  <a:cubicBezTo>
                    <a:pt x="275298" y="213665"/>
                    <a:pt x="213678" y="275311"/>
                    <a:pt x="137655" y="275311"/>
                  </a:cubicBezTo>
                  <a:cubicBezTo>
                    <a:pt x="61620" y="275311"/>
                    <a:pt x="0" y="213665"/>
                    <a:pt x="0" y="137655"/>
                  </a:cubicBez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sp>
          <p:nvSpPr>
            <p:cNvPr id="19" name="Shape 17"/>
            <p:cNvSpPr/>
            <p:nvPr/>
          </p:nvSpPr>
          <p:spPr>
            <a:xfrm>
              <a:off x="46355" y="46355"/>
              <a:ext cx="182601" cy="182600"/>
            </a:xfrm>
            <a:custGeom>
              <a:avLst/>
              <a:gdLst/>
              <a:ahLst/>
              <a:cxnLst/>
              <a:rect l="0" t="0" r="0" b="0"/>
              <a:pathLst>
                <a:path w="182601" h="182600">
                  <a:moveTo>
                    <a:pt x="0" y="91300"/>
                  </a:moveTo>
                  <a:cubicBezTo>
                    <a:pt x="0" y="40869"/>
                    <a:pt x="40869" y="0"/>
                    <a:pt x="91300" y="0"/>
                  </a:cubicBezTo>
                  <a:cubicBezTo>
                    <a:pt x="141719" y="0"/>
                    <a:pt x="182601" y="40869"/>
                    <a:pt x="182601" y="91300"/>
                  </a:cubicBezTo>
                  <a:cubicBezTo>
                    <a:pt x="182601" y="141719"/>
                    <a:pt x="141719" y="182600"/>
                    <a:pt x="91300" y="182600"/>
                  </a:cubicBezTo>
                  <a:cubicBezTo>
                    <a:pt x="40869" y="182600"/>
                    <a:pt x="0" y="141719"/>
                    <a:pt x="0" y="91300"/>
                  </a:cubicBez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sp>
          <p:nvSpPr>
            <p:cNvPr id="20" name="Shape 18"/>
            <p:cNvSpPr/>
            <p:nvPr/>
          </p:nvSpPr>
          <p:spPr>
            <a:xfrm>
              <a:off x="99873" y="99873"/>
              <a:ext cx="75552" cy="75565"/>
            </a:xfrm>
            <a:custGeom>
              <a:avLst/>
              <a:gdLst/>
              <a:ahLst/>
              <a:cxnLst/>
              <a:rect l="0" t="0" r="0" b="0"/>
              <a:pathLst>
                <a:path w="75552" h="75565">
                  <a:moveTo>
                    <a:pt x="0" y="37783"/>
                  </a:moveTo>
                  <a:cubicBezTo>
                    <a:pt x="0" y="16916"/>
                    <a:pt x="16916" y="0"/>
                    <a:pt x="37783" y="0"/>
                  </a:cubicBezTo>
                  <a:cubicBezTo>
                    <a:pt x="58649" y="0"/>
                    <a:pt x="75552" y="16916"/>
                    <a:pt x="75552" y="37783"/>
                  </a:cubicBezTo>
                  <a:cubicBezTo>
                    <a:pt x="75552" y="58649"/>
                    <a:pt x="58649" y="75565"/>
                    <a:pt x="37783" y="75565"/>
                  </a:cubicBezTo>
                  <a:cubicBezTo>
                    <a:pt x="16916" y="75565"/>
                    <a:pt x="0" y="58649"/>
                    <a:pt x="0" y="37783"/>
                  </a:cubicBez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sp>
          <p:nvSpPr>
            <p:cNvPr id="21" name="Shape 19"/>
            <p:cNvSpPr/>
            <p:nvPr/>
          </p:nvSpPr>
          <p:spPr>
            <a:xfrm>
              <a:off x="154081" y="156876"/>
              <a:ext cx="96241" cy="96774"/>
            </a:xfrm>
            <a:custGeom>
              <a:avLst/>
              <a:gdLst/>
              <a:ahLst/>
              <a:cxnLst/>
              <a:rect l="0" t="0" r="0" b="0"/>
              <a:pathLst>
                <a:path w="96241" h="96774">
                  <a:moveTo>
                    <a:pt x="0" y="0"/>
                  </a:moveTo>
                  <a:lnTo>
                    <a:pt x="96241" y="37249"/>
                  </a:lnTo>
                  <a:lnTo>
                    <a:pt x="46990" y="45695"/>
                  </a:lnTo>
                  <a:lnTo>
                    <a:pt x="37046" y="96774"/>
                  </a:lnTo>
                  <a:lnTo>
                    <a:pt x="0" y="0"/>
                  </a:lnTo>
                  <a:close/>
                </a:path>
              </a:pathLst>
            </a:custGeom>
            <a:solidFill>
              <a:srgbClr val="FFFFFF"/>
            </a:solidFill>
            <a:ln w="0" cap="flat">
              <a:noFill/>
              <a:miter lim="127000"/>
            </a:ln>
            <a:effectLst/>
          </p:spPr>
          <p:txBody>
            <a:bodyPr/>
            <a:lstStyle/>
            <a:p>
              <a:pPr defTabSz="621884" rtl="0">
                <a:defRPr/>
              </a:pPr>
              <a:endParaRPr lang="fr-FR" sz="1224" kern="1200">
                <a:solidFill>
                  <a:prstClr val="black"/>
                </a:solidFill>
                <a:latin typeface="Calibri"/>
              </a:endParaRPr>
            </a:p>
          </p:txBody>
        </p:sp>
        <p:sp>
          <p:nvSpPr>
            <p:cNvPr id="22" name="Shape 20"/>
            <p:cNvSpPr/>
            <p:nvPr/>
          </p:nvSpPr>
          <p:spPr>
            <a:xfrm>
              <a:off x="154081" y="156876"/>
              <a:ext cx="96241" cy="96774"/>
            </a:xfrm>
            <a:custGeom>
              <a:avLst/>
              <a:gdLst/>
              <a:ahLst/>
              <a:cxnLst/>
              <a:rect l="0" t="0" r="0" b="0"/>
              <a:pathLst>
                <a:path w="96241" h="96774">
                  <a:moveTo>
                    <a:pt x="0" y="0"/>
                  </a:moveTo>
                  <a:lnTo>
                    <a:pt x="37046" y="96774"/>
                  </a:lnTo>
                  <a:lnTo>
                    <a:pt x="46990" y="45695"/>
                  </a:lnTo>
                  <a:lnTo>
                    <a:pt x="96241" y="37249"/>
                  </a:lnTo>
                  <a:lnTo>
                    <a:pt x="0" y="0"/>
                  </a:ln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grpSp>
      <p:sp>
        <p:nvSpPr>
          <p:cNvPr id="23" name="Rectangle 22"/>
          <p:cNvSpPr/>
          <p:nvPr/>
        </p:nvSpPr>
        <p:spPr>
          <a:xfrm>
            <a:off x="1185638" y="1620494"/>
            <a:ext cx="2664843" cy="1034257"/>
          </a:xfrm>
          <a:prstGeom prst="rect">
            <a:avLst/>
          </a:prstGeom>
        </p:spPr>
        <p:txBody>
          <a:bodyPr wrap="square">
            <a:spAutoFit/>
          </a:bodyPr>
          <a:lstStyle/>
          <a:p>
            <a:pPr defTabSz="621884" rtl="0">
              <a:defRPr/>
            </a:pPr>
            <a:r>
              <a:rPr lang="fr-FR" sz="1224" kern="1200" dirty="0">
                <a:solidFill>
                  <a:prstClr val="black"/>
                </a:solidFill>
                <a:latin typeface="Calibri"/>
                <a:cs typeface="Calibri" panose="020F0502020204030204" pitchFamily="34" charset="0"/>
              </a:rPr>
              <a:t>Aider les entreprises à passer à l’action et créer les conditions pour qu’elles intègrent durablement le sujet du handicap dans leurs pratiques et leurs process.</a:t>
            </a:r>
            <a:endParaRPr lang="fr-FR" sz="1224" kern="1200" dirty="0">
              <a:solidFill>
                <a:prstClr val="black"/>
              </a:solidFill>
              <a:latin typeface="Calibri"/>
            </a:endParaRPr>
          </a:p>
        </p:txBody>
      </p:sp>
      <p:grpSp>
        <p:nvGrpSpPr>
          <p:cNvPr id="24" name="Group 839"/>
          <p:cNvGrpSpPr/>
          <p:nvPr/>
        </p:nvGrpSpPr>
        <p:grpSpPr>
          <a:xfrm>
            <a:off x="1211295" y="3049321"/>
            <a:ext cx="186997" cy="188294"/>
            <a:chOff x="0" y="0"/>
            <a:chExt cx="275298" cy="277267"/>
          </a:xfrm>
        </p:grpSpPr>
        <p:sp>
          <p:nvSpPr>
            <p:cNvPr id="25" name="Shape 37"/>
            <p:cNvSpPr/>
            <p:nvPr/>
          </p:nvSpPr>
          <p:spPr>
            <a:xfrm>
              <a:off x="64795" y="179518"/>
              <a:ext cx="144247" cy="75691"/>
            </a:xfrm>
            <a:custGeom>
              <a:avLst/>
              <a:gdLst/>
              <a:ahLst/>
              <a:cxnLst/>
              <a:rect l="0" t="0" r="0" b="0"/>
              <a:pathLst>
                <a:path w="144247" h="75691">
                  <a:moveTo>
                    <a:pt x="0" y="74318"/>
                  </a:moveTo>
                  <a:lnTo>
                    <a:pt x="0" y="39865"/>
                  </a:lnTo>
                  <a:cubicBezTo>
                    <a:pt x="0" y="17882"/>
                    <a:pt x="15913" y="0"/>
                    <a:pt x="35484" y="0"/>
                  </a:cubicBezTo>
                  <a:lnTo>
                    <a:pt x="108776" y="0"/>
                  </a:lnTo>
                  <a:cubicBezTo>
                    <a:pt x="128333" y="0"/>
                    <a:pt x="144247" y="17882"/>
                    <a:pt x="144247" y="39865"/>
                  </a:cubicBezTo>
                  <a:lnTo>
                    <a:pt x="144247" y="75691"/>
                  </a:lnTo>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sp>
          <p:nvSpPr>
            <p:cNvPr id="26" name="Shape 38"/>
            <p:cNvSpPr/>
            <p:nvPr/>
          </p:nvSpPr>
          <p:spPr>
            <a:xfrm>
              <a:off x="86855" y="58665"/>
              <a:ext cx="100127" cy="102819"/>
            </a:xfrm>
            <a:custGeom>
              <a:avLst/>
              <a:gdLst/>
              <a:ahLst/>
              <a:cxnLst/>
              <a:rect l="0" t="0" r="0" b="0"/>
              <a:pathLst>
                <a:path w="100127" h="102819">
                  <a:moveTo>
                    <a:pt x="50063" y="0"/>
                  </a:moveTo>
                  <a:cubicBezTo>
                    <a:pt x="77661" y="0"/>
                    <a:pt x="100127" y="23063"/>
                    <a:pt x="100127" y="51410"/>
                  </a:cubicBezTo>
                  <a:cubicBezTo>
                    <a:pt x="100127" y="79756"/>
                    <a:pt x="77661" y="102819"/>
                    <a:pt x="50063" y="102819"/>
                  </a:cubicBezTo>
                  <a:cubicBezTo>
                    <a:pt x="22466" y="102819"/>
                    <a:pt x="0" y="79756"/>
                    <a:pt x="0" y="51410"/>
                  </a:cubicBezTo>
                  <a:cubicBezTo>
                    <a:pt x="0" y="23063"/>
                    <a:pt x="22466" y="0"/>
                    <a:pt x="50063" y="0"/>
                  </a:cubicBez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sp>
          <p:nvSpPr>
            <p:cNvPr id="27" name="Shape 39"/>
            <p:cNvSpPr/>
            <p:nvPr/>
          </p:nvSpPr>
          <p:spPr>
            <a:xfrm>
              <a:off x="0" y="0"/>
              <a:ext cx="275298" cy="277267"/>
            </a:xfrm>
            <a:custGeom>
              <a:avLst/>
              <a:gdLst/>
              <a:ahLst/>
              <a:cxnLst/>
              <a:rect l="0" t="0" r="0" b="0"/>
              <a:pathLst>
                <a:path w="275298" h="277267">
                  <a:moveTo>
                    <a:pt x="275298" y="138633"/>
                  </a:moveTo>
                  <a:cubicBezTo>
                    <a:pt x="275298" y="60528"/>
                    <a:pt x="214770" y="0"/>
                    <a:pt x="138621" y="0"/>
                  </a:cubicBezTo>
                  <a:cubicBezTo>
                    <a:pt x="60528" y="0"/>
                    <a:pt x="0" y="60528"/>
                    <a:pt x="0" y="138633"/>
                  </a:cubicBezTo>
                  <a:cubicBezTo>
                    <a:pt x="0" y="216738"/>
                    <a:pt x="60528" y="277267"/>
                    <a:pt x="138621" y="277267"/>
                  </a:cubicBezTo>
                  <a:cubicBezTo>
                    <a:pt x="214770" y="277267"/>
                    <a:pt x="275298" y="216738"/>
                    <a:pt x="275298" y="138633"/>
                  </a:cubicBezTo>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grpSp>
      <p:sp>
        <p:nvSpPr>
          <p:cNvPr id="28" name="Rectangle 27"/>
          <p:cNvSpPr/>
          <p:nvPr/>
        </p:nvSpPr>
        <p:spPr>
          <a:xfrm>
            <a:off x="1397302" y="3017873"/>
            <a:ext cx="1654670" cy="280718"/>
          </a:xfrm>
          <a:prstGeom prst="rect">
            <a:avLst/>
          </a:prstGeom>
        </p:spPr>
        <p:txBody>
          <a:bodyPr wrap="square">
            <a:spAutoFit/>
          </a:bodyPr>
          <a:lstStyle/>
          <a:p>
            <a:pPr defTabSz="621884" rtl="0">
              <a:defRPr/>
            </a:pPr>
            <a:r>
              <a:rPr lang="fr-FR" sz="1224" b="1" kern="1200" dirty="0">
                <a:solidFill>
                  <a:prstClr val="black"/>
                </a:solidFill>
                <a:latin typeface="Calibri"/>
                <a:cs typeface="Calibri" panose="020F0502020204030204" pitchFamily="34" charset="0"/>
              </a:rPr>
              <a:t>Qui peut en bénéficier</a:t>
            </a:r>
            <a:endParaRPr lang="fr-FR" sz="1224" kern="1200" dirty="0">
              <a:solidFill>
                <a:prstClr val="black"/>
              </a:solidFill>
              <a:latin typeface="Calibri"/>
              <a:cs typeface="Calibri" panose="020F0502020204030204" pitchFamily="34" charset="0"/>
            </a:endParaRPr>
          </a:p>
        </p:txBody>
      </p:sp>
      <p:sp>
        <p:nvSpPr>
          <p:cNvPr id="29" name="Rectangle 28"/>
          <p:cNvSpPr/>
          <p:nvPr/>
        </p:nvSpPr>
        <p:spPr>
          <a:xfrm>
            <a:off x="1217122" y="3344547"/>
            <a:ext cx="2211878" cy="657488"/>
          </a:xfrm>
          <a:prstGeom prst="rect">
            <a:avLst/>
          </a:prstGeom>
        </p:spPr>
        <p:txBody>
          <a:bodyPr wrap="square">
            <a:spAutoFit/>
          </a:bodyPr>
          <a:lstStyle/>
          <a:p>
            <a:pPr defTabSz="621884" rtl="0">
              <a:defRPr/>
            </a:pPr>
            <a:r>
              <a:rPr lang="fr-FR" sz="1224" kern="1200" dirty="0">
                <a:solidFill>
                  <a:prstClr val="black"/>
                </a:solidFill>
                <a:latin typeface="Calibri"/>
                <a:cs typeface="Calibri" panose="020F0502020204030204" pitchFamily="34" charset="0"/>
              </a:rPr>
              <a:t>Toute entreprise privée, y compris sous accord agréé, quel que soit son effectif.</a:t>
            </a:r>
          </a:p>
        </p:txBody>
      </p:sp>
      <p:grpSp>
        <p:nvGrpSpPr>
          <p:cNvPr id="30" name="Group 842"/>
          <p:cNvGrpSpPr/>
          <p:nvPr/>
        </p:nvGrpSpPr>
        <p:grpSpPr>
          <a:xfrm>
            <a:off x="4133382" y="1402146"/>
            <a:ext cx="186997" cy="186997"/>
            <a:chOff x="0" y="0"/>
            <a:chExt cx="275298" cy="275311"/>
          </a:xfrm>
        </p:grpSpPr>
        <p:sp>
          <p:nvSpPr>
            <p:cNvPr id="31" name="Shape 75"/>
            <p:cNvSpPr/>
            <p:nvPr/>
          </p:nvSpPr>
          <p:spPr>
            <a:xfrm>
              <a:off x="40329" y="40325"/>
              <a:ext cx="194653" cy="194653"/>
            </a:xfrm>
            <a:custGeom>
              <a:avLst/>
              <a:gdLst/>
              <a:ahLst/>
              <a:cxnLst/>
              <a:rect l="0" t="0" r="0" b="0"/>
              <a:pathLst>
                <a:path w="194653" h="194653">
                  <a:moveTo>
                    <a:pt x="163830" y="54216"/>
                  </a:moveTo>
                  <a:cubicBezTo>
                    <a:pt x="157658" y="44666"/>
                    <a:pt x="149619" y="36767"/>
                    <a:pt x="140436" y="30823"/>
                  </a:cubicBezTo>
                  <a:lnTo>
                    <a:pt x="146177" y="8547"/>
                  </a:lnTo>
                  <a:lnTo>
                    <a:pt x="125552" y="0"/>
                  </a:lnTo>
                  <a:lnTo>
                    <a:pt x="113868" y="19812"/>
                  </a:lnTo>
                  <a:cubicBezTo>
                    <a:pt x="103162" y="17526"/>
                    <a:pt x="91897" y="17424"/>
                    <a:pt x="80772" y="19812"/>
                  </a:cubicBezTo>
                  <a:lnTo>
                    <a:pt x="69088" y="0"/>
                  </a:lnTo>
                  <a:lnTo>
                    <a:pt x="48463" y="8547"/>
                  </a:lnTo>
                  <a:lnTo>
                    <a:pt x="54204" y="30823"/>
                  </a:lnTo>
                  <a:cubicBezTo>
                    <a:pt x="44653" y="36995"/>
                    <a:pt x="36766" y="45021"/>
                    <a:pt x="30810" y="54216"/>
                  </a:cubicBezTo>
                  <a:lnTo>
                    <a:pt x="8534" y="48476"/>
                  </a:lnTo>
                  <a:lnTo>
                    <a:pt x="0" y="69101"/>
                  </a:lnTo>
                  <a:lnTo>
                    <a:pt x="19799" y="80785"/>
                  </a:lnTo>
                  <a:cubicBezTo>
                    <a:pt x="17500" y="91491"/>
                    <a:pt x="17425" y="102756"/>
                    <a:pt x="19799" y="113881"/>
                  </a:cubicBezTo>
                  <a:lnTo>
                    <a:pt x="0" y="125565"/>
                  </a:lnTo>
                  <a:lnTo>
                    <a:pt x="4267" y="135877"/>
                  </a:lnTo>
                  <a:lnTo>
                    <a:pt x="8547" y="146190"/>
                  </a:lnTo>
                  <a:lnTo>
                    <a:pt x="30810" y="140449"/>
                  </a:lnTo>
                  <a:cubicBezTo>
                    <a:pt x="36995" y="150000"/>
                    <a:pt x="45009" y="157899"/>
                    <a:pt x="54216" y="163843"/>
                  </a:cubicBezTo>
                  <a:lnTo>
                    <a:pt x="48451" y="186118"/>
                  </a:lnTo>
                  <a:lnTo>
                    <a:pt x="69088" y="194653"/>
                  </a:lnTo>
                  <a:lnTo>
                    <a:pt x="80772" y="174841"/>
                  </a:lnTo>
                  <a:cubicBezTo>
                    <a:pt x="91478" y="177140"/>
                    <a:pt x="102743" y="177241"/>
                    <a:pt x="113868" y="174841"/>
                  </a:cubicBezTo>
                  <a:lnTo>
                    <a:pt x="125552" y="194653"/>
                  </a:lnTo>
                  <a:lnTo>
                    <a:pt x="146177" y="186118"/>
                  </a:lnTo>
                  <a:lnTo>
                    <a:pt x="140436" y="163843"/>
                  </a:lnTo>
                  <a:cubicBezTo>
                    <a:pt x="149987" y="157670"/>
                    <a:pt x="157886" y="149631"/>
                    <a:pt x="163843" y="140437"/>
                  </a:cubicBezTo>
                  <a:lnTo>
                    <a:pt x="186106" y="146190"/>
                  </a:lnTo>
                  <a:lnTo>
                    <a:pt x="194653" y="125565"/>
                  </a:lnTo>
                  <a:lnTo>
                    <a:pt x="174841" y="113881"/>
                  </a:lnTo>
                  <a:cubicBezTo>
                    <a:pt x="177127" y="103175"/>
                    <a:pt x="177216" y="91922"/>
                    <a:pt x="174828" y="80785"/>
                  </a:cubicBezTo>
                  <a:lnTo>
                    <a:pt x="194653" y="69101"/>
                  </a:lnTo>
                  <a:lnTo>
                    <a:pt x="190373" y="58788"/>
                  </a:lnTo>
                  <a:lnTo>
                    <a:pt x="186106" y="48476"/>
                  </a:lnTo>
                  <a:lnTo>
                    <a:pt x="163830" y="54216"/>
                  </a:ln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sp>
          <p:nvSpPr>
            <p:cNvPr id="32" name="Shape 76"/>
            <p:cNvSpPr/>
            <p:nvPr/>
          </p:nvSpPr>
          <p:spPr>
            <a:xfrm>
              <a:off x="0" y="0"/>
              <a:ext cx="275298" cy="275311"/>
            </a:xfrm>
            <a:custGeom>
              <a:avLst/>
              <a:gdLst/>
              <a:ahLst/>
              <a:cxnLst/>
              <a:rect l="0" t="0" r="0" b="0"/>
              <a:pathLst>
                <a:path w="275298" h="275311">
                  <a:moveTo>
                    <a:pt x="0" y="137655"/>
                  </a:moveTo>
                  <a:cubicBezTo>
                    <a:pt x="0" y="61620"/>
                    <a:pt x="61620" y="0"/>
                    <a:pt x="137655" y="0"/>
                  </a:cubicBezTo>
                  <a:cubicBezTo>
                    <a:pt x="213678" y="0"/>
                    <a:pt x="275298" y="61620"/>
                    <a:pt x="275298" y="137655"/>
                  </a:cubicBezTo>
                  <a:cubicBezTo>
                    <a:pt x="275298" y="213665"/>
                    <a:pt x="213678" y="275311"/>
                    <a:pt x="137655" y="275311"/>
                  </a:cubicBezTo>
                  <a:cubicBezTo>
                    <a:pt x="61620" y="275311"/>
                    <a:pt x="0" y="213665"/>
                    <a:pt x="0" y="137655"/>
                  </a:cubicBez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sp>
          <p:nvSpPr>
            <p:cNvPr id="33" name="Shape 77"/>
            <p:cNvSpPr/>
            <p:nvPr/>
          </p:nvSpPr>
          <p:spPr>
            <a:xfrm>
              <a:off x="101333" y="101333"/>
              <a:ext cx="72631" cy="72631"/>
            </a:xfrm>
            <a:custGeom>
              <a:avLst/>
              <a:gdLst/>
              <a:ahLst/>
              <a:cxnLst/>
              <a:rect l="0" t="0" r="0" b="0"/>
              <a:pathLst>
                <a:path w="72631" h="72631">
                  <a:moveTo>
                    <a:pt x="48552" y="65875"/>
                  </a:moveTo>
                  <a:cubicBezTo>
                    <a:pt x="32233" y="72631"/>
                    <a:pt x="13526" y="64884"/>
                    <a:pt x="6756" y="48565"/>
                  </a:cubicBezTo>
                  <a:cubicBezTo>
                    <a:pt x="0" y="32245"/>
                    <a:pt x="7760" y="13526"/>
                    <a:pt x="24079" y="6769"/>
                  </a:cubicBezTo>
                  <a:cubicBezTo>
                    <a:pt x="40399" y="0"/>
                    <a:pt x="59106" y="7760"/>
                    <a:pt x="65875" y="24079"/>
                  </a:cubicBezTo>
                  <a:cubicBezTo>
                    <a:pt x="72631" y="40399"/>
                    <a:pt x="64884" y="59118"/>
                    <a:pt x="48552" y="65875"/>
                  </a:cubicBezTo>
                  <a:close/>
                </a:path>
              </a:pathLst>
            </a:custGeom>
            <a:noFill/>
            <a:ln w="12700" cap="flat" cmpd="sng" algn="ctr">
              <a:solidFill>
                <a:srgbClr val="BAC801"/>
              </a:solidFill>
              <a:prstDash val="solid"/>
              <a:miter lim="127000"/>
            </a:ln>
            <a:effectLst/>
          </p:spPr>
          <p:txBody>
            <a:bodyPr/>
            <a:lstStyle/>
            <a:p>
              <a:pPr defTabSz="621884" rtl="0">
                <a:defRPr/>
              </a:pPr>
              <a:endParaRPr lang="fr-FR" sz="1224" kern="1200">
                <a:solidFill>
                  <a:prstClr val="black"/>
                </a:solidFill>
                <a:latin typeface="Calibri"/>
              </a:endParaRPr>
            </a:p>
          </p:txBody>
        </p:sp>
      </p:grpSp>
      <p:sp>
        <p:nvSpPr>
          <p:cNvPr id="34" name="Rectangle 33"/>
          <p:cNvSpPr/>
          <p:nvPr/>
        </p:nvSpPr>
        <p:spPr>
          <a:xfrm>
            <a:off x="4361815" y="1383105"/>
            <a:ext cx="1637900" cy="280718"/>
          </a:xfrm>
          <a:prstGeom prst="rect">
            <a:avLst/>
          </a:prstGeom>
        </p:spPr>
        <p:txBody>
          <a:bodyPr wrap="square">
            <a:spAutoFit/>
          </a:bodyPr>
          <a:lstStyle/>
          <a:p>
            <a:pPr defTabSz="621884" rtl="0">
              <a:defRPr/>
            </a:pPr>
            <a:r>
              <a:rPr lang="fr-FR" sz="1224" b="1" kern="1200" dirty="0">
                <a:solidFill>
                  <a:prstClr val="black"/>
                </a:solidFill>
                <a:latin typeface="Calibri"/>
                <a:cs typeface="Calibri" panose="020F0502020204030204" pitchFamily="34" charset="0"/>
              </a:rPr>
              <a:t>Modalités et contenu</a:t>
            </a:r>
            <a:r>
              <a:rPr lang="fr-FR" sz="1224" kern="1200" dirty="0">
                <a:solidFill>
                  <a:prstClr val="black"/>
                </a:solidFill>
                <a:latin typeface="Calibri"/>
                <a:cs typeface="Calibri" panose="020F0502020204030204" pitchFamily="34" charset="0"/>
              </a:rPr>
              <a:t> </a:t>
            </a:r>
          </a:p>
        </p:txBody>
      </p:sp>
      <p:sp>
        <p:nvSpPr>
          <p:cNvPr id="35" name="Rectangle 34"/>
          <p:cNvSpPr/>
          <p:nvPr/>
        </p:nvSpPr>
        <p:spPr>
          <a:xfrm>
            <a:off x="4158637" y="1640725"/>
            <a:ext cx="4563882" cy="2352952"/>
          </a:xfrm>
          <a:prstGeom prst="rect">
            <a:avLst/>
          </a:prstGeom>
        </p:spPr>
        <p:txBody>
          <a:bodyPr wrap="square">
            <a:spAutoFit/>
          </a:bodyPr>
          <a:lstStyle/>
          <a:p>
            <a:pPr defTabSz="621884" rtl="0">
              <a:defRPr/>
            </a:pPr>
            <a:r>
              <a:rPr lang="fr-FR" sz="1224" kern="1200" dirty="0">
                <a:solidFill>
                  <a:prstClr val="black"/>
                </a:solidFill>
                <a:latin typeface="Calibri"/>
                <a:cs typeface="Calibri" panose="020F0502020204030204" pitchFamily="34" charset="0"/>
              </a:rPr>
              <a:t>Une offre délivrée directement par les collaborateurs de l’Agefiph</a:t>
            </a:r>
          </a:p>
          <a:p>
            <a:pPr defTabSz="621884" rtl="0">
              <a:defRPr/>
            </a:pPr>
            <a:endParaRPr lang="fr-FR" sz="1224" kern="1200" dirty="0">
              <a:solidFill>
                <a:prstClr val="black"/>
              </a:solidFill>
              <a:latin typeface="Calibri"/>
              <a:cs typeface="Calibri" panose="020F0502020204030204" pitchFamily="34" charset="0"/>
            </a:endParaRPr>
          </a:p>
          <a:p>
            <a:pPr defTabSz="621884" rtl="0">
              <a:defRPr/>
            </a:pPr>
            <a:r>
              <a:rPr lang="fr-FR" sz="1224" kern="1200" dirty="0">
                <a:solidFill>
                  <a:prstClr val="black"/>
                </a:solidFill>
                <a:latin typeface="Calibri"/>
                <a:cs typeface="Calibri" panose="020F0502020204030204" pitchFamily="34" charset="0"/>
              </a:rPr>
              <a:t>Un interlocuteur dédié et un accompagnement personnalisé qui comprend, en fonction des besoins : </a:t>
            </a:r>
          </a:p>
          <a:p>
            <a:pPr marL="194339" indent="-194339" defTabSz="621884" rtl="0">
              <a:defRPr/>
            </a:pPr>
            <a:endParaRPr lang="fr-FR" sz="1224" kern="1200" dirty="0">
              <a:solidFill>
                <a:prstClr val="black"/>
              </a:solidFill>
              <a:latin typeface="Calibri"/>
              <a:cs typeface="Calibri" panose="020F0502020204030204" pitchFamily="34" charset="0"/>
            </a:endParaRPr>
          </a:p>
          <a:p>
            <a:pPr marL="120922" defTabSz="621884" rtl="0">
              <a:defRPr/>
            </a:pPr>
            <a:r>
              <a:rPr lang="fr-FR" sz="1224" kern="1200" dirty="0">
                <a:solidFill>
                  <a:prstClr val="black"/>
                </a:solidFill>
                <a:latin typeface="Calibri"/>
              </a:rPr>
              <a:t>→ Une information sur la réglementation, les obligations et les modalités permettant d’y satisfaire</a:t>
            </a:r>
          </a:p>
          <a:p>
            <a:pPr marL="120922" defTabSz="621884" rtl="0">
              <a:defRPr/>
            </a:pPr>
            <a:r>
              <a:rPr lang="fr-FR" sz="1224" kern="1200" dirty="0">
                <a:solidFill>
                  <a:prstClr val="black"/>
                </a:solidFill>
                <a:latin typeface="Calibri"/>
              </a:rPr>
              <a:t>→ Un diagnostic de la situation de l’entreprise complété par un plan d’action co-construit</a:t>
            </a:r>
          </a:p>
          <a:p>
            <a:pPr marL="120922" defTabSz="621884" rtl="0">
              <a:defRPr/>
            </a:pPr>
            <a:r>
              <a:rPr lang="fr-FR" sz="1224" kern="1200" dirty="0">
                <a:solidFill>
                  <a:prstClr val="black"/>
                </a:solidFill>
                <a:latin typeface="Calibri"/>
              </a:rPr>
              <a:t>→ La mise en relation avec des partenaires locaux</a:t>
            </a:r>
          </a:p>
          <a:p>
            <a:pPr marL="120922" defTabSz="621884" rtl="0">
              <a:defRPr/>
            </a:pPr>
            <a:r>
              <a:rPr lang="fr-FR" sz="1224" kern="1200" dirty="0">
                <a:solidFill>
                  <a:prstClr val="black"/>
                </a:solidFill>
                <a:latin typeface="Calibri"/>
              </a:rPr>
              <a:t>→ La mise à disposition d’outils et de ressources (affiches, flyers…)</a:t>
            </a:r>
          </a:p>
          <a:p>
            <a:pPr marL="120922" defTabSz="621884" rtl="0">
              <a:defRPr/>
            </a:pPr>
            <a:r>
              <a:rPr lang="fr-FR" sz="1224" kern="1200" dirty="0">
                <a:solidFill>
                  <a:prstClr val="black"/>
                </a:solidFill>
                <a:latin typeface="Calibri"/>
              </a:rPr>
              <a:t>→ Un suivi personnalisé des actions engagées</a:t>
            </a:r>
          </a:p>
        </p:txBody>
      </p:sp>
      <p:sp>
        <p:nvSpPr>
          <p:cNvPr id="36" name="Rectangle 35"/>
          <p:cNvSpPr/>
          <p:nvPr/>
        </p:nvSpPr>
        <p:spPr>
          <a:xfrm>
            <a:off x="526602" y="4477532"/>
            <a:ext cx="4563882" cy="338554"/>
          </a:xfrm>
          <a:prstGeom prst="rect">
            <a:avLst/>
          </a:prstGeom>
          <a:solidFill>
            <a:srgbClr val="5B9BD5">
              <a:lumMod val="20000"/>
              <a:lumOff val="80000"/>
            </a:srgbClr>
          </a:solidFill>
        </p:spPr>
        <p:txBody>
          <a:bodyPr wrap="square">
            <a:spAutoFit/>
          </a:bodyPr>
          <a:lstStyle/>
          <a:p>
            <a:pPr marL="145754" indent="-145754" defTabSz="621884" rtl="0">
              <a:defRPr/>
            </a:pPr>
            <a:r>
              <a:rPr lang="fr-FR" sz="1600" b="1" kern="1200" dirty="0">
                <a:solidFill>
                  <a:srgbClr val="622F72"/>
                </a:solidFill>
                <a:latin typeface="Calibri"/>
              </a:rPr>
              <a:t>Contact : </a:t>
            </a:r>
            <a:r>
              <a:rPr lang="fr-FR" sz="1600" b="1" kern="1200" dirty="0">
                <a:solidFill>
                  <a:srgbClr val="622F72"/>
                </a:solidFill>
                <a:latin typeface="Calibri"/>
                <a:hlinkClick r:id="rId3"/>
              </a:rPr>
              <a:t>entreprises.grand-est@agefiph.asso.fr</a:t>
            </a:r>
            <a:endParaRPr lang="fr-FR" sz="1600" b="1" kern="1200" dirty="0">
              <a:solidFill>
                <a:prstClr val="black"/>
              </a:solidFill>
              <a:latin typeface="Calibri"/>
              <a:cs typeface="Calibri" panose="020F0502020204030204" pitchFamily="34" charset="0"/>
            </a:endParaRPr>
          </a:p>
        </p:txBody>
      </p:sp>
    </p:spTree>
    <p:extLst>
      <p:ext uri="{BB962C8B-B14F-4D97-AF65-F5344CB8AC3E}">
        <p14:creationId xmlns:p14="http://schemas.microsoft.com/office/powerpoint/2010/main" val="330733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re 4"/>
          <p:cNvSpPr>
            <a:spLocks noGrp="1"/>
          </p:cNvSpPr>
          <p:nvPr>
            <p:ph type="title"/>
          </p:nvPr>
        </p:nvSpPr>
        <p:spPr bwMode="auto">
          <a:xfrm>
            <a:off x="539997" y="0"/>
            <a:ext cx="5912801" cy="742010"/>
          </a:xfrm>
        </p:spPr>
        <p:txBody>
          <a:bodyPr lIns="68551" tIns="34274" rIns="68551" bIns="34274"/>
          <a:lstStyle/>
          <a:p>
            <a:pPr lvl="0">
              <a:lnSpc>
                <a:spcPct val="90000"/>
              </a:lnSpc>
              <a:buNone/>
              <a:defRPr/>
            </a:pPr>
            <a:r>
              <a:rPr lang="fr-FR"/>
              <a:t>L’</a:t>
            </a:r>
            <a:r>
              <a:rPr lang="fr-FR" err="1"/>
              <a:t>Agefiph</a:t>
            </a:r>
            <a:r>
              <a:rPr lang="fr-FR"/>
              <a:t> en image</a:t>
            </a:r>
          </a:p>
        </p:txBody>
      </p:sp>
      <p:sp>
        <p:nvSpPr>
          <p:cNvPr id="3" name="Espace réservé du numéro de diapositive 2"/>
          <p:cNvSpPr>
            <a:spLocks noGrp="1"/>
          </p:cNvSpPr>
          <p:nvPr>
            <p:ph type="sldNum" sz="quarter" idx="12"/>
          </p:nvPr>
        </p:nvSpPr>
        <p:spPr bwMode="auto">
          <a:xfrm>
            <a:off x="539996" y="4659427"/>
            <a:ext cx="4211040" cy="273841"/>
          </a:xfrm>
        </p:spPr>
        <p:txBody>
          <a:bodyPr lIns="91437" tIns="45717" rIns="91437" bIns="45717"/>
          <a:lstStyle/>
          <a:p>
            <a:pPr marL="0" lvl="0">
              <a:lnSpc>
                <a:spcPct val="100000"/>
              </a:lnSpc>
              <a:buNone/>
              <a:defRPr/>
            </a:pPr>
            <a:fld id="{C1E48367-6F54-424E-8344-F1406F2B8E02}" type="slidenum">
              <a:rPr lang="fr-FR"/>
              <a:t>1</a:t>
            </a:fld>
            <a:r>
              <a:rPr lang="fr-FR"/>
              <a:t> | L’Agefiph : pourquoi ? Comment ?</a:t>
            </a:r>
          </a:p>
        </p:txBody>
      </p:sp>
      <p:sp>
        <p:nvSpPr>
          <p:cNvPr id="8" name="ZoneTexte 7"/>
          <p:cNvSpPr txBox="1"/>
          <p:nvPr/>
        </p:nvSpPr>
        <p:spPr bwMode="auto">
          <a:xfrm>
            <a:off x="4211957" y="4656211"/>
            <a:ext cx="2463709" cy="276996"/>
          </a:xfrm>
          <a:prstGeom prst="rect">
            <a:avLst/>
          </a:prstGeom>
          <a:noFill/>
        </p:spPr>
        <p:txBody>
          <a:bodyPr wrap="square" lIns="91437" tIns="45717" rIns="91437" bIns="45717" rtlCol="0">
            <a:spAutoFit/>
          </a:bodyPr>
          <a:lstStyle/>
          <a:p>
            <a:pPr marL="0" marR="0" lvl="0" indent="0" algn="ctr" defTabSz="914400">
              <a:lnSpc>
                <a:spcPct val="100000"/>
              </a:lnSpc>
              <a:spcBef>
                <a:spcPts val="0"/>
              </a:spcBef>
              <a:spcAft>
                <a:spcPts val="0"/>
              </a:spcAft>
              <a:buClrTx/>
              <a:buSzTx/>
              <a:buFontTx/>
              <a:buNone/>
              <a:defRPr/>
            </a:pPr>
            <a:r>
              <a:rPr lang="fr-FR" sz="1200" u="sng" strike="noStrike">
                <a:solidFill>
                  <a:srgbClr val="FFFFFF"/>
                </a:solidFill>
                <a:hlinkClick r:id="rId4" tooltip="https://youtu.be/eWMYYhJ1jnM">
                  <a:extLst>
                    <a:ext uri="{A12FA001-AC4F-418D-AE19-62706E023703}">
                      <ahyp:hlinkClr xmlns:ahyp="http://schemas.microsoft.com/office/drawing/2018/hyperlinkcolor" val="tx"/>
                    </a:ext>
                  </a:extLst>
                </a:hlinkClick>
              </a:rPr>
              <a:t>https://youtu.be/eWMYYhJ1jnM</a:t>
            </a:r>
          </a:p>
        </p:txBody>
      </p:sp>
      <p:sp>
        <p:nvSpPr>
          <p:cNvPr id="2" name="Espace réservé du contenu 5"/>
          <p:cNvSpPr txBox="1"/>
          <p:nvPr/>
        </p:nvSpPr>
        <p:spPr bwMode="auto">
          <a:xfrm>
            <a:off x="5130673" y="6301699"/>
            <a:ext cx="3384373" cy="380997"/>
          </a:xfrm>
          <a:prstGeom prst="rect">
            <a:avLst/>
          </a:prstGeom>
        </p:spPr>
        <p:txBody>
          <a:bodyPr lIns="91437" tIns="45717" rIns="91437" bIns="45717"/>
          <a:lstStyle/>
          <a:p>
            <a:pPr marL="0" lvl="0">
              <a:lnSpc>
                <a:spcPct val="100000"/>
              </a:lnSpc>
              <a:buNone/>
            </a:pPr>
            <a:endParaRPr/>
          </a:p>
          <a:p>
            <a:pPr marL="0" lvl="0">
              <a:lnSpc>
                <a:spcPct val="100000"/>
              </a:lnSpc>
              <a:buNone/>
            </a:pPr>
            <a:endParaRPr/>
          </a:p>
          <a:p>
            <a:pPr marL="0" lvl="0">
              <a:lnSpc>
                <a:spcPct val="100000"/>
              </a:lnSpc>
              <a:buNone/>
            </a:pPr>
            <a:endParaRPr/>
          </a:p>
          <a:p>
            <a:pPr marL="0" lvl="0">
              <a:lnSpc>
                <a:spcPct val="100000"/>
              </a:lnSpc>
              <a:buNone/>
            </a:pPr>
            <a:endParaRPr/>
          </a:p>
          <a:p>
            <a:pPr marL="0" lvl="0">
              <a:lnSpc>
                <a:spcPct val="100000"/>
              </a:lnSpc>
              <a:buNone/>
            </a:pPr>
            <a:endParaRPr/>
          </a:p>
        </p:txBody>
      </p:sp>
      <p:pic>
        <p:nvPicPr>
          <p:cNvPr id="4" name="Image 3">
            <a:hlinkClick r:id="rId4"/>
          </p:cNvPr>
          <p:cNvPicPr>
            <a:picLocks noChangeAspect="1"/>
          </p:cNvPicPr>
          <p:nvPr/>
        </p:nvPicPr>
        <p:blipFill>
          <a:blip r:embed="rId5"/>
          <a:stretch/>
        </p:blipFill>
        <p:spPr bwMode="auto">
          <a:xfrm>
            <a:off x="7812358" y="3435844"/>
            <a:ext cx="1109570" cy="1109570"/>
          </a:xfrm>
          <a:prstGeom prst="rect">
            <a:avLst/>
          </a:prstGeom>
        </p:spPr>
      </p:pic>
      <p:pic>
        <p:nvPicPr>
          <p:cNvPr id="6" name="Image 5">
            <a:hlinkClick r:id="rId4"/>
            <a:extLst>
              <a:ext uri="{FF2B5EF4-FFF2-40B4-BE49-F238E27FC236}">
                <a16:creationId xmlns:a16="http://schemas.microsoft.com/office/drawing/2014/main" id="{22B3E472-DA74-1DA2-EC24-84C413165CB7}"/>
              </a:ext>
            </a:extLst>
          </p:cNvPr>
          <p:cNvPicPr>
            <a:picLocks noChangeAspect="1"/>
          </p:cNvPicPr>
          <p:nvPr/>
        </p:nvPicPr>
        <p:blipFill>
          <a:blip r:embed="rId6"/>
          <a:stretch/>
        </p:blipFill>
        <p:spPr bwMode="auto">
          <a:xfrm>
            <a:off x="2016916" y="1069674"/>
            <a:ext cx="4811943" cy="3193284"/>
          </a:xfrm>
          <a:prstGeom prst="rect">
            <a:avLst/>
          </a:prstGeom>
        </p:spPr>
      </p:pic>
      <p:sp>
        <p:nvSpPr>
          <p:cNvPr id="7" name="ZoneTexte 6">
            <a:hlinkClick r:id="rId4"/>
            <a:extLst>
              <a:ext uri="{FF2B5EF4-FFF2-40B4-BE49-F238E27FC236}">
                <a16:creationId xmlns:a16="http://schemas.microsoft.com/office/drawing/2014/main" id="{25CF1EFD-9AD1-18A0-E33B-1F01C494BDB0}"/>
              </a:ext>
            </a:extLst>
          </p:cNvPr>
          <p:cNvSpPr txBox="1"/>
          <p:nvPr/>
        </p:nvSpPr>
        <p:spPr bwMode="auto">
          <a:xfrm>
            <a:off x="1607418" y="4172755"/>
            <a:ext cx="5630935" cy="276997"/>
          </a:xfrm>
          <a:prstGeom prst="rect">
            <a:avLst/>
          </a:prstGeom>
          <a:noFill/>
        </p:spPr>
        <p:txBody>
          <a:bodyPr wrap="square" lIns="91438" tIns="45718" rIns="91438" bIns="45718" rtlCol="0">
            <a:spAutoFit/>
          </a:bodyPr>
          <a:lstStyle/>
          <a:p>
            <a:pPr marL="0" marR="0" lvl="0" indent="0" algn="ctr" defTabSz="914400">
              <a:lnSpc>
                <a:spcPct val="100000"/>
              </a:lnSpc>
              <a:spcBef>
                <a:spcPts val="0"/>
              </a:spcBef>
              <a:spcAft>
                <a:spcPts val="0"/>
              </a:spcAft>
              <a:buClrTx/>
              <a:buSzTx/>
              <a:buFontTx/>
              <a:buNone/>
              <a:defRPr/>
            </a:pPr>
            <a:r>
              <a:rPr lang="fr-FR" sz="1200" u="sng" strike="noStrike">
                <a:solidFill>
                  <a:srgbClr val="FFFFFF"/>
                </a:solidFill>
                <a:hlinkClick r:id="rId4" tooltip="https://youtu.be/eWMYYhJ1jnM">
                  <a:extLst>
                    <a:ext uri="{A12FA001-AC4F-418D-AE19-62706E023703}">
                      <ahyp:hlinkClr xmlns:ahyp="http://schemas.microsoft.com/office/drawing/2018/hyperlinkcolor" val="tx"/>
                    </a:ext>
                  </a:extLst>
                </a:hlinkClick>
              </a:rPr>
              <a:t>https://youtu.be/eWMYYhJ1jnM</a:t>
            </a:r>
          </a:p>
        </p:txBody>
      </p:sp>
      <p:grpSp>
        <p:nvGrpSpPr>
          <p:cNvPr id="9" name="Groupe 8">
            <a:extLst>
              <a:ext uri="{FF2B5EF4-FFF2-40B4-BE49-F238E27FC236}">
                <a16:creationId xmlns:a16="http://schemas.microsoft.com/office/drawing/2014/main" id="{8B61556A-8F9F-F435-372F-F0B0BF4115E6}"/>
              </a:ext>
            </a:extLst>
          </p:cNvPr>
          <p:cNvGrpSpPr/>
          <p:nvPr/>
        </p:nvGrpSpPr>
        <p:grpSpPr bwMode="auto">
          <a:xfrm>
            <a:off x="3866134" y="2109562"/>
            <a:ext cx="1113514" cy="1113514"/>
            <a:chOff x="3458486" y="1781037"/>
            <a:chExt cx="1805278" cy="1805278"/>
          </a:xfrm>
        </p:grpSpPr>
        <p:sp>
          <p:nvSpPr>
            <p:cNvPr id="10" name="Ellipse 9">
              <a:hlinkClick r:id="rId4"/>
              <a:extLst>
                <a:ext uri="{FF2B5EF4-FFF2-40B4-BE49-F238E27FC236}">
                  <a16:creationId xmlns:a16="http://schemas.microsoft.com/office/drawing/2014/main" id="{8976D83A-5B90-1A33-7CDB-E60B78157A57}"/>
                </a:ext>
              </a:extLst>
            </p:cNvPr>
            <p:cNvSpPr/>
            <p:nvPr/>
          </p:nvSpPr>
          <p:spPr bwMode="auto">
            <a:xfrm>
              <a:off x="3458486" y="1781037"/>
              <a:ext cx="1805278" cy="1805278"/>
            </a:xfrm>
            <a:prstGeom prst="ellipse">
              <a:avLst/>
            </a:prstGeom>
            <a:solidFill>
              <a:schemeClr val="bg1">
                <a:alpha val="4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1" name="Graphique 10" descr="Jouer avec un remplissage uni">
              <a:extLst>
                <a:ext uri="{FF2B5EF4-FFF2-40B4-BE49-F238E27FC236}">
                  <a16:creationId xmlns:a16="http://schemas.microsoft.com/office/drawing/2014/main" id="{C5FEB480-B3B7-A36A-5E17-DC8EDE5A2D30}"/>
                </a:ext>
              </a:extLst>
            </p:cNvPr>
            <p:cNvPicPr>
              <a:picLocks noChangeAspect="1"/>
            </p:cNvPicPr>
            <p:nvPr/>
          </p:nvPicPr>
          <p:blipFill>
            <a:blip r:embed="rId7"/>
            <a:stretch/>
          </p:blipFill>
          <p:spPr bwMode="auto">
            <a:xfrm>
              <a:off x="3872119" y="2099254"/>
              <a:ext cx="1169007" cy="1169007"/>
            </a:xfrm>
            <a:prstGeom prst="rect">
              <a:avLst/>
            </a:prstGeom>
          </p:spPr>
        </p:pic>
      </p:grpSp>
    </p:spTree>
    <p:custDataLst>
      <p:tags r:id="rId1"/>
    </p:custDataLst>
    <p:extLst>
      <p:ext uri="{BB962C8B-B14F-4D97-AF65-F5344CB8AC3E}">
        <p14:creationId xmlns:p14="http://schemas.microsoft.com/office/powerpoint/2010/main" val="3679165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5">
            <a:extLst>
              <a:ext uri="{FF2B5EF4-FFF2-40B4-BE49-F238E27FC236}">
                <a16:creationId xmlns:a16="http://schemas.microsoft.com/office/drawing/2014/main" id="{DD444A91-2518-442A-B551-9C7B40225555}"/>
              </a:ext>
            </a:extLst>
          </p:cNvPr>
          <p:cNvSpPr>
            <a:spLocks noGrp="1"/>
          </p:cNvSpPr>
          <p:nvPr>
            <p:ph type="sldNum" sz="quarter" idx="4294967295"/>
          </p:nvPr>
        </p:nvSpPr>
        <p:spPr>
          <a:xfrm>
            <a:off x="6071649" y="4767778"/>
            <a:ext cx="1636765" cy="273155"/>
          </a:xfrm>
        </p:spPr>
        <p:txBody>
          <a:bodyPr/>
          <a:lstStyle>
            <a:lvl1pPr>
              <a:defRPr/>
            </a:lvl1pPr>
          </a:lstStyle>
          <a:p>
            <a:pPr defTabSz="310942" rtl="0">
              <a:defRPr/>
            </a:pPr>
            <a:fld id="{057DD7DB-48A6-4FAD-AD68-07B9C6FD8D9F}" type="slidenum">
              <a:rPr lang="fr-FR" altLang="fr-FR" sz="900" b="0" kern="1200">
                <a:solidFill>
                  <a:prstClr val="black"/>
                </a:solidFill>
                <a:latin typeface="Calibri"/>
              </a:rPr>
              <a:pPr defTabSz="310942" rtl="0">
                <a:defRPr/>
              </a:pPr>
              <a:t>19</a:t>
            </a:fld>
            <a:endParaRPr lang="fr-FR" altLang="fr-FR" sz="900" b="0" kern="1200">
              <a:solidFill>
                <a:prstClr val="black"/>
              </a:solidFill>
              <a:latin typeface="Calibri"/>
            </a:endParaRPr>
          </a:p>
        </p:txBody>
      </p:sp>
      <p:sp>
        <p:nvSpPr>
          <p:cNvPr id="4" name="Rectangle 4"/>
          <p:cNvSpPr>
            <a:spLocks noChangeArrowheads="1"/>
          </p:cNvSpPr>
          <p:nvPr/>
        </p:nvSpPr>
        <p:spPr bwMode="gray">
          <a:xfrm>
            <a:off x="1951786" y="595463"/>
            <a:ext cx="5261264" cy="7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110000"/>
              </a:lnSpc>
              <a:spcAft>
                <a:spcPts val="600"/>
              </a:spcAft>
              <a:buClr>
                <a:schemeClr val="accent1"/>
              </a:buClr>
              <a:buFont typeface="Arial" panose="020B0604020202020204" pitchFamily="34" charset="0"/>
              <a:buChar char="•"/>
              <a:defRPr sz="1500" b="1">
                <a:solidFill>
                  <a:schemeClr val="tx1"/>
                </a:solidFill>
                <a:latin typeface="Calibri" panose="020F0502020204030204" pitchFamily="34" charset="0"/>
              </a:defRPr>
            </a:lvl1pPr>
            <a:lvl2pPr marL="742950" indent="-285750">
              <a:lnSpc>
                <a:spcPct val="110000"/>
              </a:lnSpc>
              <a:spcAft>
                <a:spcPts val="600"/>
              </a:spcAft>
              <a:buClr>
                <a:schemeClr val="accent1"/>
              </a:buClr>
              <a:buFont typeface="Arial" panose="020B0604020202020204" pitchFamily="34" charset="0"/>
              <a:buChar char="•"/>
              <a:defRPr sz="1200" b="1">
                <a:solidFill>
                  <a:schemeClr val="accent1"/>
                </a:solidFill>
                <a:latin typeface="Calibri" panose="020F0502020204030204" pitchFamily="34" charset="0"/>
              </a:defRPr>
            </a:lvl2pPr>
            <a:lvl3pPr marL="11430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3pPr>
            <a:lvl4pPr marL="16002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4pPr>
            <a:lvl5pPr marL="20574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5pPr>
            <a:lvl6pPr marL="25146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6pPr>
            <a:lvl7pPr marL="29718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7pPr>
            <a:lvl8pPr marL="34290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8pPr>
            <a:lvl9pPr marL="38862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9pPr>
          </a:lstStyle>
          <a:p>
            <a:pPr algn="ctr" defTabSz="545454" rtl="0" fontAlgn="base">
              <a:lnSpc>
                <a:spcPct val="85000"/>
              </a:lnSpc>
              <a:spcBef>
                <a:spcPct val="0"/>
              </a:spcBef>
              <a:spcAft>
                <a:spcPct val="0"/>
              </a:spcAft>
              <a:buClrTx/>
              <a:buNone/>
              <a:defRPr/>
            </a:pPr>
            <a:endParaRPr lang="fr-FR" altLang="fr-FR" sz="1790" kern="1200">
              <a:solidFill>
                <a:srgbClr val="DF2448"/>
              </a:solidFill>
              <a:latin typeface="Arial" panose="020B0604020202020204" pitchFamily="34" charset="0"/>
              <a:cs typeface="Arial" panose="020B0604020202020204" pitchFamily="34" charset="0"/>
            </a:endParaRPr>
          </a:p>
        </p:txBody>
      </p:sp>
      <p:sp>
        <p:nvSpPr>
          <p:cNvPr id="42" name="Espace réservé du numéro de diapositive 5">
            <a:extLst>
              <a:ext uri="{FF2B5EF4-FFF2-40B4-BE49-F238E27FC236}">
                <a16:creationId xmlns:a16="http://schemas.microsoft.com/office/drawing/2014/main" id="{EB859E68-7FC9-03D4-8CB7-65097DBDCB9F}"/>
              </a:ext>
            </a:extLst>
          </p:cNvPr>
          <p:cNvSpPr txBox="1">
            <a:spLocks/>
          </p:cNvSpPr>
          <p:nvPr/>
        </p:nvSpPr>
        <p:spPr>
          <a:xfrm>
            <a:off x="6071649" y="4767778"/>
            <a:ext cx="1636765" cy="273155"/>
          </a:xfrm>
          <a:prstGeom prst="rect">
            <a:avLst/>
          </a:prstGeom>
        </p:spPr>
        <p:txBody>
          <a:bodyPr vert="horz" lIns="68580" tIns="34290" rIns="68580" bIns="34290" rtlCol="0" anchor="ctr">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10942">
              <a:buClrTx/>
            </a:pPr>
            <a:fld id="{057DD7DB-48A6-4FAD-AD68-07B9C6FD8D9F}" type="slidenum">
              <a:rPr lang="fr-FR" altLang="fr-FR" sz="750" kern="1200">
                <a:solidFill>
                  <a:prstClr val="black"/>
                </a:solidFill>
                <a:latin typeface="Calibri"/>
                <a:ea typeface="+mn-ea"/>
              </a:rPr>
              <a:pPr defTabSz="310942">
                <a:buClrTx/>
              </a:pPr>
              <a:t>19</a:t>
            </a:fld>
            <a:endParaRPr lang="fr-FR" altLang="fr-FR" sz="750" kern="1200">
              <a:solidFill>
                <a:prstClr val="black"/>
              </a:solidFill>
              <a:latin typeface="Calibri"/>
              <a:ea typeface="+mn-ea"/>
            </a:endParaRPr>
          </a:p>
        </p:txBody>
      </p:sp>
      <p:sp>
        <p:nvSpPr>
          <p:cNvPr id="43" name="Rectangle 4">
            <a:extLst>
              <a:ext uri="{FF2B5EF4-FFF2-40B4-BE49-F238E27FC236}">
                <a16:creationId xmlns:a16="http://schemas.microsoft.com/office/drawing/2014/main" id="{FBE88D7B-6520-BC9A-52DE-7F1212E6B4E3}"/>
              </a:ext>
            </a:extLst>
          </p:cNvPr>
          <p:cNvSpPr>
            <a:spLocks noChangeArrowheads="1"/>
          </p:cNvSpPr>
          <p:nvPr/>
        </p:nvSpPr>
        <p:spPr bwMode="gray">
          <a:xfrm>
            <a:off x="1951786" y="595463"/>
            <a:ext cx="5261264" cy="7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110000"/>
              </a:lnSpc>
              <a:spcAft>
                <a:spcPts val="600"/>
              </a:spcAft>
              <a:buClr>
                <a:schemeClr val="accent1"/>
              </a:buClr>
              <a:buFont typeface="Arial" panose="020B0604020202020204" pitchFamily="34" charset="0"/>
              <a:buChar char="•"/>
              <a:defRPr sz="1500" b="1">
                <a:solidFill>
                  <a:schemeClr val="tx1"/>
                </a:solidFill>
                <a:latin typeface="Calibri" panose="020F0502020204030204" pitchFamily="34" charset="0"/>
              </a:defRPr>
            </a:lvl1pPr>
            <a:lvl2pPr marL="742950" indent="-285750">
              <a:lnSpc>
                <a:spcPct val="110000"/>
              </a:lnSpc>
              <a:spcAft>
                <a:spcPts val="600"/>
              </a:spcAft>
              <a:buClr>
                <a:schemeClr val="accent1"/>
              </a:buClr>
              <a:buFont typeface="Arial" panose="020B0604020202020204" pitchFamily="34" charset="0"/>
              <a:buChar char="•"/>
              <a:defRPr sz="1200" b="1">
                <a:solidFill>
                  <a:schemeClr val="accent1"/>
                </a:solidFill>
                <a:latin typeface="Calibri" panose="020F0502020204030204" pitchFamily="34" charset="0"/>
              </a:defRPr>
            </a:lvl2pPr>
            <a:lvl3pPr marL="11430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3pPr>
            <a:lvl4pPr marL="16002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4pPr>
            <a:lvl5pPr marL="20574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5pPr>
            <a:lvl6pPr marL="25146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6pPr>
            <a:lvl7pPr marL="29718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7pPr>
            <a:lvl8pPr marL="34290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8pPr>
            <a:lvl9pPr marL="38862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9pPr>
          </a:lstStyle>
          <a:p>
            <a:pPr algn="ctr" defTabSz="545454" rtl="0" fontAlgn="base">
              <a:lnSpc>
                <a:spcPct val="85000"/>
              </a:lnSpc>
              <a:spcBef>
                <a:spcPct val="0"/>
              </a:spcBef>
              <a:spcAft>
                <a:spcPct val="0"/>
              </a:spcAft>
              <a:buClrTx/>
              <a:buNone/>
              <a:defRPr/>
            </a:pPr>
            <a:endParaRPr lang="fr-FR" altLang="fr-FR" sz="1790" kern="1200">
              <a:solidFill>
                <a:srgbClr val="DF2448"/>
              </a:solidFill>
              <a:latin typeface="Arial" panose="020B0604020202020204" pitchFamily="34" charset="0"/>
              <a:cs typeface="Arial" panose="020B0604020202020204" pitchFamily="34" charset="0"/>
            </a:endParaRPr>
          </a:p>
        </p:txBody>
      </p:sp>
      <p:sp>
        <p:nvSpPr>
          <p:cNvPr id="44" name="Titre 1">
            <a:extLst>
              <a:ext uri="{FF2B5EF4-FFF2-40B4-BE49-F238E27FC236}">
                <a16:creationId xmlns:a16="http://schemas.microsoft.com/office/drawing/2014/main" id="{4CF92C97-6F5E-E103-8F6D-244B49392245}"/>
              </a:ext>
            </a:extLst>
          </p:cNvPr>
          <p:cNvSpPr txBox="1">
            <a:spLocks/>
          </p:cNvSpPr>
          <p:nvPr/>
        </p:nvSpPr>
        <p:spPr>
          <a:xfrm>
            <a:off x="1368798" y="79869"/>
            <a:ext cx="6331995" cy="528412"/>
          </a:xfrm>
          <a:prstGeom prst="rect">
            <a:avLst/>
          </a:prstGeom>
        </p:spPr>
        <p:txBody>
          <a:bodyPr vert="horz" lIns="68580" tIns="27000" rIns="68580" bIns="27000" rtlCol="0" anchor="ctr">
            <a:noAutofit/>
          </a:bodyPr>
          <a:lstStyle>
            <a:lvl1pPr algn="l" defTabSz="685813" rtl="0" eaLnBrk="1" latinLnBrk="0" hangingPunct="1">
              <a:lnSpc>
                <a:spcPct val="80000"/>
              </a:lnSpc>
              <a:spcBef>
                <a:spcPts val="0"/>
              </a:spcBef>
              <a:buNone/>
              <a:defRPr sz="3300" b="1" kern="1200">
                <a:solidFill>
                  <a:schemeClr val="tx2"/>
                </a:solidFill>
                <a:latin typeface="+mj-lt"/>
                <a:ea typeface="+mj-ea"/>
                <a:cs typeface="+mj-cs"/>
              </a:defRPr>
            </a:lvl1pPr>
          </a:lstStyle>
          <a:p>
            <a:pPr algn="ctr" defTabSz="514360">
              <a:defRPr/>
            </a:pPr>
            <a:r>
              <a:rPr lang="fr-FR" sz="2475" dirty="0">
                <a:solidFill>
                  <a:srgbClr val="622F72"/>
                </a:solidFill>
                <a:latin typeface="Calibri"/>
              </a:rPr>
              <a:t>Le diagnostic action</a:t>
            </a:r>
          </a:p>
        </p:txBody>
      </p:sp>
      <p:sp>
        <p:nvSpPr>
          <p:cNvPr id="45" name="Espace réservé du numéro de diapositive 5">
            <a:extLst>
              <a:ext uri="{FF2B5EF4-FFF2-40B4-BE49-F238E27FC236}">
                <a16:creationId xmlns:a16="http://schemas.microsoft.com/office/drawing/2014/main" id="{FAB2A315-4DE2-00A7-9E0E-D64E966FF3A7}"/>
              </a:ext>
            </a:extLst>
          </p:cNvPr>
          <p:cNvSpPr txBox="1">
            <a:spLocks/>
          </p:cNvSpPr>
          <p:nvPr/>
        </p:nvSpPr>
        <p:spPr>
          <a:xfrm>
            <a:off x="6351036" y="4805244"/>
            <a:ext cx="1636333" cy="270000"/>
          </a:xfrm>
          <a:prstGeom prst="rect">
            <a:avLst/>
          </a:prstGeom>
        </p:spPr>
        <p:txBody>
          <a:bodyPr vert="horz" lIns="68580" tIns="34290" rIns="68580" bIns="34290" rtlCol="0" anchor="ctr">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13">
              <a:buClrTx/>
            </a:pPr>
            <a:fld id="{CAD88D1B-CF5F-403D-AB18-4344A17FAE8C}" type="slidenum">
              <a:rPr lang="fr-FR" sz="750" kern="1200">
                <a:solidFill>
                  <a:prstClr val="black"/>
                </a:solidFill>
                <a:latin typeface="Calibri"/>
                <a:ea typeface="+mn-ea"/>
              </a:rPr>
              <a:pPr defTabSz="685813">
                <a:buClrTx/>
              </a:pPr>
              <a:t>19</a:t>
            </a:fld>
            <a:endParaRPr lang="fr-FR" sz="750" kern="1200">
              <a:solidFill>
                <a:prstClr val="black"/>
              </a:solidFill>
              <a:latin typeface="Calibri"/>
              <a:ea typeface="+mn-ea"/>
            </a:endParaRPr>
          </a:p>
        </p:txBody>
      </p:sp>
      <p:graphicFrame>
        <p:nvGraphicFramePr>
          <p:cNvPr id="46" name="Diagramme 45">
            <a:extLst>
              <a:ext uri="{FF2B5EF4-FFF2-40B4-BE49-F238E27FC236}">
                <a16:creationId xmlns:a16="http://schemas.microsoft.com/office/drawing/2014/main" id="{3BCAF0ED-74A4-F817-1A1B-967D1689EB85}"/>
              </a:ext>
            </a:extLst>
          </p:cNvPr>
          <p:cNvGraphicFramePr/>
          <p:nvPr/>
        </p:nvGraphicFramePr>
        <p:xfrm>
          <a:off x="1667021" y="681582"/>
          <a:ext cx="7037363" cy="40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 name="ZoneTexte 46">
            <a:extLst>
              <a:ext uri="{FF2B5EF4-FFF2-40B4-BE49-F238E27FC236}">
                <a16:creationId xmlns:a16="http://schemas.microsoft.com/office/drawing/2014/main" id="{F800ECB5-E7A8-2604-9FEE-86558A53D737}"/>
              </a:ext>
            </a:extLst>
          </p:cNvPr>
          <p:cNvSpPr txBox="1"/>
          <p:nvPr/>
        </p:nvSpPr>
        <p:spPr>
          <a:xfrm>
            <a:off x="156927" y="2073609"/>
            <a:ext cx="1389562" cy="1708160"/>
          </a:xfrm>
          <a:prstGeom prst="rect">
            <a:avLst/>
          </a:prstGeom>
          <a:solidFill>
            <a:srgbClr val="78287D"/>
          </a:solidFill>
          <a:ln w="19050" cap="flat" cmpd="sng" algn="ctr">
            <a:solidFill>
              <a:sysClr val="window" lastClr="FFFFFF"/>
            </a:solidFill>
            <a:prstDash val="solid"/>
            <a:miter lim="800000"/>
          </a:ln>
          <a:effectLst/>
        </p:spPr>
        <p:txBody>
          <a:bodyPr wrap="square">
            <a:spAutoFit/>
          </a:bodyPr>
          <a:lstStyle/>
          <a:p>
            <a:pPr defTabSz="409099" rtl="0">
              <a:defRPr/>
            </a:pPr>
            <a:r>
              <a:rPr lang="fr-FR" altLang="fr-FR" sz="1500" b="1" kern="1200" dirty="0">
                <a:solidFill>
                  <a:prstClr val="white"/>
                </a:solidFill>
                <a:latin typeface="Calibri"/>
              </a:rPr>
              <a:t>Une démarche qui engage l’entreprise et les acteurs parties prenantes dès son démarrage</a:t>
            </a:r>
          </a:p>
        </p:txBody>
      </p:sp>
      <p:cxnSp>
        <p:nvCxnSpPr>
          <p:cNvPr id="48" name="Connecteur droit avec flèche 47">
            <a:extLst>
              <a:ext uri="{FF2B5EF4-FFF2-40B4-BE49-F238E27FC236}">
                <a16:creationId xmlns:a16="http://schemas.microsoft.com/office/drawing/2014/main" id="{0EE345BF-CDD3-0AB4-2C12-370B563AFE9C}"/>
              </a:ext>
            </a:extLst>
          </p:cNvPr>
          <p:cNvCxnSpPr/>
          <p:nvPr/>
        </p:nvCxnSpPr>
        <p:spPr>
          <a:xfrm>
            <a:off x="2238160" y="2556612"/>
            <a:ext cx="319549" cy="0"/>
          </a:xfrm>
          <a:prstGeom prst="straightConnector1">
            <a:avLst/>
          </a:prstGeom>
          <a:noFill/>
          <a:ln w="76200" cap="flat" cmpd="sng" algn="ctr">
            <a:solidFill>
              <a:sysClr val="window" lastClr="FFFFFF"/>
            </a:solidFill>
            <a:prstDash val="solid"/>
            <a:miter lim="800000"/>
            <a:tailEnd type="triangle"/>
          </a:ln>
          <a:effectLst/>
        </p:spPr>
      </p:cxnSp>
    </p:spTree>
    <p:extLst>
      <p:ext uri="{BB962C8B-B14F-4D97-AF65-F5344CB8AC3E}">
        <p14:creationId xmlns:p14="http://schemas.microsoft.com/office/powerpoint/2010/main" val="416729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gray">
          <a:xfrm>
            <a:off x="1951786" y="424009"/>
            <a:ext cx="5261264" cy="7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110000"/>
              </a:lnSpc>
              <a:spcAft>
                <a:spcPts val="600"/>
              </a:spcAft>
              <a:buClr>
                <a:schemeClr val="accent1"/>
              </a:buClr>
              <a:buFont typeface="Arial" panose="020B0604020202020204" pitchFamily="34" charset="0"/>
              <a:buChar char="•"/>
              <a:defRPr sz="1500" b="1">
                <a:solidFill>
                  <a:schemeClr val="tx1"/>
                </a:solidFill>
                <a:latin typeface="Calibri" panose="020F0502020204030204" pitchFamily="34" charset="0"/>
              </a:defRPr>
            </a:lvl1pPr>
            <a:lvl2pPr marL="742950" indent="-285750">
              <a:lnSpc>
                <a:spcPct val="110000"/>
              </a:lnSpc>
              <a:spcAft>
                <a:spcPts val="600"/>
              </a:spcAft>
              <a:buClr>
                <a:schemeClr val="accent1"/>
              </a:buClr>
              <a:buFont typeface="Arial" panose="020B0604020202020204" pitchFamily="34" charset="0"/>
              <a:buChar char="•"/>
              <a:defRPr sz="1200" b="1">
                <a:solidFill>
                  <a:schemeClr val="accent1"/>
                </a:solidFill>
                <a:latin typeface="Calibri" panose="020F0502020204030204" pitchFamily="34" charset="0"/>
              </a:defRPr>
            </a:lvl2pPr>
            <a:lvl3pPr marL="11430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3pPr>
            <a:lvl4pPr marL="16002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4pPr>
            <a:lvl5pPr marL="2057400" indent="-228600">
              <a:lnSpc>
                <a:spcPct val="110000"/>
              </a:lnSpc>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5pPr>
            <a:lvl6pPr marL="25146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6pPr>
            <a:lvl7pPr marL="29718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7pPr>
            <a:lvl8pPr marL="34290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8pPr>
            <a:lvl9pPr marL="3886200" indent="-228600" eaLnBrk="0" fontAlgn="base" hangingPunct="0">
              <a:lnSpc>
                <a:spcPct val="110000"/>
              </a:lnSpc>
              <a:spcBef>
                <a:spcPct val="0"/>
              </a:spcBef>
              <a:spcAft>
                <a:spcPts val="600"/>
              </a:spcAft>
              <a:buClr>
                <a:schemeClr val="accent1"/>
              </a:buClr>
              <a:buFont typeface="Arial" panose="020B0604020202020204" pitchFamily="34" charset="0"/>
              <a:buChar char="•"/>
              <a:defRPr sz="1000">
                <a:solidFill>
                  <a:schemeClr val="tx1"/>
                </a:solidFill>
                <a:latin typeface="Calibri" panose="020F0502020204030204" pitchFamily="34" charset="0"/>
              </a:defRPr>
            </a:lvl9pPr>
          </a:lstStyle>
          <a:p>
            <a:pPr algn="ctr" defTabSz="545454" rtl="0" fontAlgn="base">
              <a:lnSpc>
                <a:spcPct val="85000"/>
              </a:lnSpc>
              <a:spcBef>
                <a:spcPct val="0"/>
              </a:spcBef>
              <a:spcAft>
                <a:spcPct val="0"/>
              </a:spcAft>
              <a:buClrTx/>
              <a:buNone/>
              <a:defRPr/>
            </a:pPr>
            <a:endParaRPr lang="fr-FR" altLang="fr-FR" sz="1600" kern="1200">
              <a:solidFill>
                <a:srgbClr val="DF2448"/>
              </a:solidFill>
              <a:latin typeface="Arial" panose="020B0604020202020204" pitchFamily="34" charset="0"/>
              <a:cs typeface="Arial" panose="020B0604020202020204" pitchFamily="34" charset="0"/>
            </a:endParaRPr>
          </a:p>
        </p:txBody>
      </p:sp>
      <p:grpSp>
        <p:nvGrpSpPr>
          <p:cNvPr id="33" name="Graphique 15">
            <a:extLst>
              <a:ext uri="{FF2B5EF4-FFF2-40B4-BE49-F238E27FC236}">
                <a16:creationId xmlns:a16="http://schemas.microsoft.com/office/drawing/2014/main" id="{F777FF36-2AA6-44ED-9687-3ECBDB0ACB8D}"/>
              </a:ext>
            </a:extLst>
          </p:cNvPr>
          <p:cNvGrpSpPr/>
          <p:nvPr/>
        </p:nvGrpSpPr>
        <p:grpSpPr>
          <a:xfrm>
            <a:off x="400930" y="126235"/>
            <a:ext cx="2449427" cy="852497"/>
            <a:chOff x="241604" y="6105668"/>
            <a:chExt cx="2660886" cy="609030"/>
          </a:xfrm>
        </p:grpSpPr>
        <p:sp>
          <p:nvSpPr>
            <p:cNvPr id="34" name="Forme libre : forme 44">
              <a:extLst>
                <a:ext uri="{FF2B5EF4-FFF2-40B4-BE49-F238E27FC236}">
                  <a16:creationId xmlns:a16="http://schemas.microsoft.com/office/drawing/2014/main" id="{D023A0F8-E070-4847-99AE-53668A067ACD}"/>
                </a:ext>
              </a:extLst>
            </p:cNvPr>
            <p:cNvSpPr/>
            <p:nvPr/>
          </p:nvSpPr>
          <p:spPr>
            <a:xfrm>
              <a:off x="357610" y="6221674"/>
              <a:ext cx="369769" cy="377019"/>
            </a:xfrm>
            <a:custGeom>
              <a:avLst/>
              <a:gdLst>
                <a:gd name="connsiteX0" fmla="*/ 187785 w 369768"/>
                <a:gd name="connsiteY0" fmla="*/ 377019 h 377018"/>
                <a:gd name="connsiteX1" fmla="*/ 375497 w 369768"/>
                <a:gd name="connsiteY1" fmla="*/ 188509 h 377018"/>
                <a:gd name="connsiteX2" fmla="*/ 187785 w 369768"/>
                <a:gd name="connsiteY2" fmla="*/ 0 h 377018"/>
                <a:gd name="connsiteX3" fmla="*/ 0 w 369768"/>
                <a:gd name="connsiteY3" fmla="*/ 188509 h 377018"/>
                <a:gd name="connsiteX4" fmla="*/ 187785 w 369768"/>
                <a:gd name="connsiteY4" fmla="*/ 377019 h 37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68" h="377018">
                  <a:moveTo>
                    <a:pt x="187785" y="377019"/>
                  </a:moveTo>
                  <a:cubicBezTo>
                    <a:pt x="291465" y="377019"/>
                    <a:pt x="375497" y="292624"/>
                    <a:pt x="375497" y="188509"/>
                  </a:cubicBezTo>
                  <a:cubicBezTo>
                    <a:pt x="375497" y="84394"/>
                    <a:pt x="291465" y="0"/>
                    <a:pt x="187785" y="0"/>
                  </a:cubicBezTo>
                  <a:cubicBezTo>
                    <a:pt x="84104" y="0"/>
                    <a:pt x="0" y="84394"/>
                    <a:pt x="0" y="188509"/>
                  </a:cubicBezTo>
                  <a:cubicBezTo>
                    <a:pt x="0" y="292624"/>
                    <a:pt x="84032" y="377019"/>
                    <a:pt x="187785" y="377019"/>
                  </a:cubicBezTo>
                </a:path>
              </a:pathLst>
            </a:custGeom>
            <a:solidFill>
              <a:srgbClr val="5BC5F2"/>
            </a:solidFill>
            <a:ln w="7241"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35" name="Forme libre : forme 45">
              <a:extLst>
                <a:ext uri="{FF2B5EF4-FFF2-40B4-BE49-F238E27FC236}">
                  <a16:creationId xmlns:a16="http://schemas.microsoft.com/office/drawing/2014/main" id="{E346DEDC-2AF1-4B37-AAA7-6215C5E9580C}"/>
                </a:ext>
              </a:extLst>
            </p:cNvPr>
            <p:cNvSpPr/>
            <p:nvPr/>
          </p:nvSpPr>
          <p:spPr>
            <a:xfrm>
              <a:off x="551485" y="6310056"/>
              <a:ext cx="137757" cy="145007"/>
            </a:xfrm>
            <a:custGeom>
              <a:avLst/>
              <a:gdLst>
                <a:gd name="connsiteX0" fmla="*/ 77434 w 137757"/>
                <a:gd name="connsiteY0" fmla="*/ 0 h 145007"/>
                <a:gd name="connsiteX1" fmla="*/ 41907 w 137757"/>
                <a:gd name="connsiteY1" fmla="*/ 59308 h 145007"/>
                <a:gd name="connsiteX2" fmla="*/ 0 w 137757"/>
                <a:gd name="connsiteY2" fmla="*/ 101940 h 145007"/>
                <a:gd name="connsiteX3" fmla="*/ 50898 w 137757"/>
                <a:gd name="connsiteY3" fmla="*/ 130071 h 145007"/>
                <a:gd name="connsiteX4" fmla="*/ 123981 w 137757"/>
                <a:gd name="connsiteY4" fmla="*/ 148777 h 145007"/>
                <a:gd name="connsiteX5" fmla="*/ 76781 w 137757"/>
                <a:gd name="connsiteY5" fmla="*/ 102593 h 145007"/>
                <a:gd name="connsiteX6" fmla="*/ 141020 w 137757"/>
                <a:gd name="connsiteY6" fmla="*/ 74171 h 145007"/>
                <a:gd name="connsiteX7" fmla="*/ 120719 w 137757"/>
                <a:gd name="connsiteY7" fmla="*/ 39732 h 145007"/>
                <a:gd name="connsiteX8" fmla="*/ 66486 w 137757"/>
                <a:gd name="connsiteY8" fmla="*/ 63803 h 145007"/>
                <a:gd name="connsiteX9" fmla="*/ 77434 w 137757"/>
                <a:gd name="connsiteY9" fmla="*/ 0 h 1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57" h="145007">
                  <a:moveTo>
                    <a:pt x="77434" y="0"/>
                  </a:moveTo>
                  <a:cubicBezTo>
                    <a:pt x="68516" y="18561"/>
                    <a:pt x="55320" y="43430"/>
                    <a:pt x="41907" y="59308"/>
                  </a:cubicBezTo>
                  <a:cubicBezTo>
                    <a:pt x="24941" y="79319"/>
                    <a:pt x="8193" y="94762"/>
                    <a:pt x="0" y="101940"/>
                  </a:cubicBezTo>
                  <a:cubicBezTo>
                    <a:pt x="8918" y="107668"/>
                    <a:pt x="27986" y="119486"/>
                    <a:pt x="50898" y="130071"/>
                  </a:cubicBezTo>
                  <a:cubicBezTo>
                    <a:pt x="71416" y="139569"/>
                    <a:pt x="104115" y="145660"/>
                    <a:pt x="123981" y="148777"/>
                  </a:cubicBezTo>
                  <a:lnTo>
                    <a:pt x="76781" y="102593"/>
                  </a:lnTo>
                  <a:cubicBezTo>
                    <a:pt x="115498" y="89179"/>
                    <a:pt x="139932" y="74824"/>
                    <a:pt x="141020" y="74171"/>
                  </a:cubicBezTo>
                  <a:lnTo>
                    <a:pt x="120719" y="39732"/>
                  </a:lnTo>
                  <a:cubicBezTo>
                    <a:pt x="120501" y="39877"/>
                    <a:pt x="99548" y="52130"/>
                    <a:pt x="66486" y="63803"/>
                  </a:cubicBezTo>
                  <a:lnTo>
                    <a:pt x="77434" y="0"/>
                  </a:lnTo>
                  <a:close/>
                </a:path>
              </a:pathLst>
            </a:custGeom>
            <a:solidFill>
              <a:srgbClr val="FFFFFF"/>
            </a:solidFill>
            <a:ln w="7241"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36" name="Forme libre : forme 46">
              <a:extLst>
                <a:ext uri="{FF2B5EF4-FFF2-40B4-BE49-F238E27FC236}">
                  <a16:creationId xmlns:a16="http://schemas.microsoft.com/office/drawing/2014/main" id="{4E44F847-1E15-4C8E-AB0A-7CD78E6D1DCB}"/>
                </a:ext>
              </a:extLst>
            </p:cNvPr>
            <p:cNvSpPr/>
            <p:nvPr/>
          </p:nvSpPr>
          <p:spPr>
            <a:xfrm>
              <a:off x="398140" y="6312158"/>
              <a:ext cx="130507" cy="145007"/>
            </a:xfrm>
            <a:custGeom>
              <a:avLst/>
              <a:gdLst>
                <a:gd name="connsiteX0" fmla="*/ 61338 w 130506"/>
                <a:gd name="connsiteY0" fmla="*/ 99257 h 145007"/>
                <a:gd name="connsiteX1" fmla="*/ 10513 w 130506"/>
                <a:gd name="connsiteY1" fmla="*/ 148995 h 145007"/>
                <a:gd name="connsiteX2" fmla="*/ 79827 w 130506"/>
                <a:gd name="connsiteY2" fmla="*/ 110278 h 145007"/>
                <a:gd name="connsiteX3" fmla="*/ 137467 w 130506"/>
                <a:gd name="connsiteY3" fmla="*/ 96430 h 145007"/>
                <a:gd name="connsiteX4" fmla="*/ 106508 w 130506"/>
                <a:gd name="connsiteY4" fmla="*/ 47490 h 145007"/>
                <a:gd name="connsiteX5" fmla="*/ 59816 w 130506"/>
                <a:gd name="connsiteY5" fmla="*/ 0 h 145007"/>
                <a:gd name="connsiteX6" fmla="*/ 70039 w 130506"/>
                <a:gd name="connsiteY6" fmla="*/ 60033 h 145007"/>
                <a:gd name="connsiteX7" fmla="*/ 0 w 130506"/>
                <a:gd name="connsiteY7" fmla="*/ 54885 h 145007"/>
                <a:gd name="connsiteX8" fmla="*/ 1813 w 130506"/>
                <a:gd name="connsiteY8" fmla="*/ 94835 h 145007"/>
                <a:gd name="connsiteX9" fmla="*/ 61338 w 130506"/>
                <a:gd name="connsiteY9" fmla="*/ 99257 h 1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06" h="145007">
                  <a:moveTo>
                    <a:pt x="61338" y="99257"/>
                  </a:moveTo>
                  <a:lnTo>
                    <a:pt x="10513" y="148995"/>
                  </a:lnTo>
                  <a:cubicBezTo>
                    <a:pt x="26029" y="137757"/>
                    <a:pt x="55465" y="118036"/>
                    <a:pt x="79827" y="110278"/>
                  </a:cubicBezTo>
                  <a:cubicBezTo>
                    <a:pt x="104478" y="102448"/>
                    <a:pt x="126591" y="98242"/>
                    <a:pt x="137467" y="96430"/>
                  </a:cubicBezTo>
                  <a:cubicBezTo>
                    <a:pt x="132319" y="86932"/>
                    <a:pt x="121371" y="67573"/>
                    <a:pt x="106508" y="47490"/>
                  </a:cubicBezTo>
                  <a:cubicBezTo>
                    <a:pt x="92370" y="28276"/>
                    <a:pt x="71344" y="9643"/>
                    <a:pt x="59816" y="0"/>
                  </a:cubicBezTo>
                  <a:lnTo>
                    <a:pt x="70039" y="60033"/>
                  </a:lnTo>
                  <a:cubicBezTo>
                    <a:pt x="29582" y="53653"/>
                    <a:pt x="1305" y="54813"/>
                    <a:pt x="0" y="54885"/>
                  </a:cubicBezTo>
                  <a:lnTo>
                    <a:pt x="1813" y="94835"/>
                  </a:lnTo>
                  <a:cubicBezTo>
                    <a:pt x="2103" y="94907"/>
                    <a:pt x="26464" y="93965"/>
                    <a:pt x="61338" y="99257"/>
                  </a:cubicBezTo>
                </a:path>
              </a:pathLst>
            </a:custGeom>
            <a:solidFill>
              <a:srgbClr val="FFFFFF"/>
            </a:solidFill>
            <a:ln w="7241"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37" name="Forme libre : forme 47">
              <a:extLst>
                <a:ext uri="{FF2B5EF4-FFF2-40B4-BE49-F238E27FC236}">
                  <a16:creationId xmlns:a16="http://schemas.microsoft.com/office/drawing/2014/main" id="{F5E660BA-8AAE-434C-8B6E-51CBF383F773}"/>
                </a:ext>
              </a:extLst>
            </p:cNvPr>
            <p:cNvSpPr/>
            <p:nvPr/>
          </p:nvSpPr>
          <p:spPr>
            <a:xfrm>
              <a:off x="466873" y="6260101"/>
              <a:ext cx="152258" cy="137757"/>
            </a:xfrm>
            <a:custGeom>
              <a:avLst/>
              <a:gdLst>
                <a:gd name="connsiteX0" fmla="*/ 0 w 152257"/>
                <a:gd name="connsiteY0" fmla="*/ 46547 h 137756"/>
                <a:gd name="connsiteX1" fmla="*/ 45822 w 152257"/>
                <a:gd name="connsiteY1" fmla="*/ 93602 h 137756"/>
                <a:gd name="connsiteX2" fmla="*/ 77941 w 152257"/>
                <a:gd name="connsiteY2" fmla="*/ 144427 h 137756"/>
                <a:gd name="connsiteX3" fmla="*/ 118979 w 152257"/>
                <a:gd name="connsiteY3" fmla="*/ 102665 h 137756"/>
                <a:gd name="connsiteX4" fmla="*/ 152620 w 152257"/>
                <a:gd name="connsiteY4" fmla="*/ 46620 h 137756"/>
                <a:gd name="connsiteX5" fmla="*/ 97445 w 152257"/>
                <a:gd name="connsiteY5" fmla="*/ 75694 h 137756"/>
                <a:gd name="connsiteX6" fmla="*/ 84829 w 152257"/>
                <a:gd name="connsiteY6" fmla="*/ 0 h 137756"/>
                <a:gd name="connsiteX7" fmla="*/ 46692 w 152257"/>
                <a:gd name="connsiteY7" fmla="*/ 11528 h 137756"/>
                <a:gd name="connsiteX8" fmla="*/ 57568 w 152257"/>
                <a:gd name="connsiteY8" fmla="*/ 76781 h 137756"/>
                <a:gd name="connsiteX9" fmla="*/ 0 w 152257"/>
                <a:gd name="connsiteY9" fmla="*/ 46547 h 13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57" h="137756">
                  <a:moveTo>
                    <a:pt x="0" y="46547"/>
                  </a:moveTo>
                  <a:cubicBezTo>
                    <a:pt x="12253" y="56915"/>
                    <a:pt x="31902" y="74751"/>
                    <a:pt x="45822" y="93602"/>
                  </a:cubicBezTo>
                  <a:cubicBezTo>
                    <a:pt x="61556" y="114918"/>
                    <a:pt x="72866" y="135002"/>
                    <a:pt x="77941" y="144427"/>
                  </a:cubicBezTo>
                  <a:cubicBezTo>
                    <a:pt x="85772" y="137467"/>
                    <a:pt x="102448" y="122169"/>
                    <a:pt x="118979" y="102665"/>
                  </a:cubicBezTo>
                  <a:cubicBezTo>
                    <a:pt x="131377" y="88092"/>
                    <a:pt x="143920" y="64528"/>
                    <a:pt x="152620" y="46620"/>
                  </a:cubicBezTo>
                  <a:lnTo>
                    <a:pt x="97445" y="75694"/>
                  </a:lnTo>
                  <a:cubicBezTo>
                    <a:pt x="94037" y="31322"/>
                    <a:pt x="85192" y="1305"/>
                    <a:pt x="84829" y="0"/>
                  </a:cubicBezTo>
                  <a:lnTo>
                    <a:pt x="46692" y="11528"/>
                  </a:lnTo>
                  <a:cubicBezTo>
                    <a:pt x="46765" y="11818"/>
                    <a:pt x="54450" y="37774"/>
                    <a:pt x="57568" y="76781"/>
                  </a:cubicBezTo>
                  <a:lnTo>
                    <a:pt x="0" y="46547"/>
                  </a:lnTo>
                  <a:close/>
                </a:path>
              </a:pathLst>
            </a:custGeom>
            <a:solidFill>
              <a:srgbClr val="FFFFFF"/>
            </a:solidFill>
            <a:ln w="7241"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38" name="Forme libre : forme 48">
              <a:extLst>
                <a:ext uri="{FF2B5EF4-FFF2-40B4-BE49-F238E27FC236}">
                  <a16:creationId xmlns:a16="http://schemas.microsoft.com/office/drawing/2014/main" id="{3C98E2E0-BCB2-43E3-BAD6-895A299B7AE4}"/>
                </a:ext>
              </a:extLst>
            </p:cNvPr>
            <p:cNvSpPr/>
            <p:nvPr/>
          </p:nvSpPr>
          <p:spPr>
            <a:xfrm>
              <a:off x="414308" y="6418593"/>
              <a:ext cx="123256" cy="137757"/>
            </a:xfrm>
            <a:custGeom>
              <a:avLst/>
              <a:gdLst>
                <a:gd name="connsiteX0" fmla="*/ 113541 w 123256"/>
                <a:gd name="connsiteY0" fmla="*/ 58365 h 137756"/>
                <a:gd name="connsiteX1" fmla="*/ 122314 w 123256"/>
                <a:gd name="connsiteY1" fmla="*/ 0 h 137756"/>
                <a:gd name="connsiteX2" fmla="*/ 66558 w 123256"/>
                <a:gd name="connsiteY2" fmla="*/ 13413 h 137756"/>
                <a:gd name="connsiteX3" fmla="*/ 0 w 123256"/>
                <a:gd name="connsiteY3" fmla="*/ 50753 h 137756"/>
                <a:gd name="connsiteX4" fmla="*/ 57278 w 123256"/>
                <a:gd name="connsiteY4" fmla="*/ 59090 h 137756"/>
                <a:gd name="connsiteX5" fmla="*/ 32264 w 123256"/>
                <a:gd name="connsiteY5" fmla="*/ 111656 h 137756"/>
                <a:gd name="connsiteX6" fmla="*/ 69821 w 123256"/>
                <a:gd name="connsiteY6" fmla="*/ 124996 h 137756"/>
                <a:gd name="connsiteX7" fmla="*/ 92442 w 123256"/>
                <a:gd name="connsiteY7" fmla="*/ 77869 h 137756"/>
                <a:gd name="connsiteX8" fmla="*/ 123546 w 123256"/>
                <a:gd name="connsiteY8" fmla="*/ 141092 h 137756"/>
                <a:gd name="connsiteX9" fmla="*/ 113541 w 123256"/>
                <a:gd name="connsiteY9" fmla="*/ 58365 h 13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56" h="137756">
                  <a:moveTo>
                    <a:pt x="113541" y="58365"/>
                  </a:moveTo>
                  <a:cubicBezTo>
                    <a:pt x="115571" y="32844"/>
                    <a:pt x="119921" y="10876"/>
                    <a:pt x="122314" y="0"/>
                  </a:cubicBezTo>
                  <a:cubicBezTo>
                    <a:pt x="111583" y="1813"/>
                    <a:pt x="90050" y="5945"/>
                    <a:pt x="66558" y="13413"/>
                  </a:cubicBezTo>
                  <a:cubicBezTo>
                    <a:pt x="43720" y="20664"/>
                    <a:pt x="15081" y="39877"/>
                    <a:pt x="0" y="50753"/>
                  </a:cubicBezTo>
                  <a:lnTo>
                    <a:pt x="57278" y="59090"/>
                  </a:lnTo>
                  <a:cubicBezTo>
                    <a:pt x="40385" y="88962"/>
                    <a:pt x="32627" y="110640"/>
                    <a:pt x="32264" y="111656"/>
                  </a:cubicBezTo>
                  <a:lnTo>
                    <a:pt x="69821" y="124996"/>
                  </a:lnTo>
                  <a:cubicBezTo>
                    <a:pt x="69894" y="124779"/>
                    <a:pt x="76926" y="105130"/>
                    <a:pt x="92442" y="77869"/>
                  </a:cubicBezTo>
                  <a:lnTo>
                    <a:pt x="123546" y="141092"/>
                  </a:lnTo>
                  <a:cubicBezTo>
                    <a:pt x="119051" y="121588"/>
                    <a:pt x="111511" y="84322"/>
                    <a:pt x="113541" y="58365"/>
                  </a:cubicBezTo>
                </a:path>
              </a:pathLst>
            </a:custGeom>
            <a:solidFill>
              <a:srgbClr val="FFFFFF"/>
            </a:solidFill>
            <a:ln w="7241"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39" name="Forme libre : forme 49">
              <a:extLst>
                <a:ext uri="{FF2B5EF4-FFF2-40B4-BE49-F238E27FC236}">
                  <a16:creationId xmlns:a16="http://schemas.microsoft.com/office/drawing/2014/main" id="{896A6F50-DB1F-4763-B86D-DAFB51F63CF6}"/>
                </a:ext>
              </a:extLst>
            </p:cNvPr>
            <p:cNvSpPr/>
            <p:nvPr/>
          </p:nvSpPr>
          <p:spPr>
            <a:xfrm>
              <a:off x="537536" y="6420624"/>
              <a:ext cx="130507" cy="137757"/>
            </a:xfrm>
            <a:custGeom>
              <a:avLst/>
              <a:gdLst>
                <a:gd name="connsiteX0" fmla="*/ 72386 w 130506"/>
                <a:gd name="connsiteY0" fmla="*/ 57785 h 137756"/>
                <a:gd name="connsiteX1" fmla="*/ 137495 w 130506"/>
                <a:gd name="connsiteY1" fmla="*/ 48287 h 137756"/>
                <a:gd name="connsiteX2" fmla="*/ 60713 w 130506"/>
                <a:gd name="connsiteY2" fmla="*/ 28566 h 137756"/>
                <a:gd name="connsiteX3" fmla="*/ 8946 w 130506"/>
                <a:gd name="connsiteY3" fmla="*/ 0 h 137756"/>
                <a:gd name="connsiteX4" fmla="*/ 318 w 130506"/>
                <a:gd name="connsiteY4" fmla="*/ 57133 h 137756"/>
                <a:gd name="connsiteX5" fmla="*/ 10831 w 130506"/>
                <a:gd name="connsiteY5" fmla="*/ 139569 h 137756"/>
                <a:gd name="connsiteX6" fmla="*/ 39687 w 130506"/>
                <a:gd name="connsiteY6" fmla="*/ 80841 h 137756"/>
                <a:gd name="connsiteX7" fmla="*/ 80869 w 130506"/>
                <a:gd name="connsiteY7" fmla="*/ 124489 h 137756"/>
                <a:gd name="connsiteX8" fmla="*/ 106681 w 130506"/>
                <a:gd name="connsiteY8" fmla="*/ 94037 h 137756"/>
                <a:gd name="connsiteX9" fmla="*/ 72386 w 130506"/>
                <a:gd name="connsiteY9" fmla="*/ 57785 h 13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06" h="137756">
                  <a:moveTo>
                    <a:pt x="72386" y="57785"/>
                  </a:moveTo>
                  <a:lnTo>
                    <a:pt x="137495" y="48287"/>
                  </a:lnTo>
                  <a:cubicBezTo>
                    <a:pt x="117194" y="45170"/>
                    <a:pt x="82899" y="38789"/>
                    <a:pt x="60713" y="28566"/>
                  </a:cubicBezTo>
                  <a:cubicBezTo>
                    <a:pt x="37295" y="17763"/>
                    <a:pt x="18154" y="6018"/>
                    <a:pt x="8946" y="0"/>
                  </a:cubicBezTo>
                  <a:cubicBezTo>
                    <a:pt x="6553" y="10586"/>
                    <a:pt x="2275" y="32337"/>
                    <a:pt x="318" y="57133"/>
                  </a:cubicBezTo>
                  <a:cubicBezTo>
                    <a:pt x="-1712" y="82654"/>
                    <a:pt x="6481" y="121443"/>
                    <a:pt x="10831" y="139569"/>
                  </a:cubicBezTo>
                  <a:lnTo>
                    <a:pt x="39687" y="80841"/>
                  </a:lnTo>
                  <a:cubicBezTo>
                    <a:pt x="62018" y="108175"/>
                    <a:pt x="79999" y="123764"/>
                    <a:pt x="80869" y="124489"/>
                  </a:cubicBezTo>
                  <a:lnTo>
                    <a:pt x="106681" y="94037"/>
                  </a:lnTo>
                  <a:cubicBezTo>
                    <a:pt x="106463" y="93892"/>
                    <a:pt x="91382" y="80769"/>
                    <a:pt x="72386" y="57785"/>
                  </a:cubicBezTo>
                </a:path>
              </a:pathLst>
            </a:custGeom>
            <a:solidFill>
              <a:srgbClr val="FFFFFF"/>
            </a:solidFill>
            <a:ln w="7241"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0" name="Forme libre : forme 50">
              <a:extLst>
                <a:ext uri="{FF2B5EF4-FFF2-40B4-BE49-F238E27FC236}">
                  <a16:creationId xmlns:a16="http://schemas.microsoft.com/office/drawing/2014/main" id="{9514AFB7-68EA-41D5-9969-68BC4F6FEA01}"/>
                </a:ext>
              </a:extLst>
            </p:cNvPr>
            <p:cNvSpPr/>
            <p:nvPr/>
          </p:nvSpPr>
          <p:spPr>
            <a:xfrm>
              <a:off x="838599" y="6224356"/>
              <a:ext cx="101505" cy="145007"/>
            </a:xfrm>
            <a:custGeom>
              <a:avLst/>
              <a:gdLst>
                <a:gd name="connsiteX0" fmla="*/ 73 w 101505"/>
                <a:gd name="connsiteY0" fmla="*/ 3408 h 145007"/>
                <a:gd name="connsiteX1" fmla="*/ 39732 w 101505"/>
                <a:gd name="connsiteY1" fmla="*/ 0 h 145007"/>
                <a:gd name="connsiteX2" fmla="*/ 94690 w 101505"/>
                <a:gd name="connsiteY2" fmla="*/ 46330 h 145007"/>
                <a:gd name="connsiteX3" fmla="*/ 68371 w 101505"/>
                <a:gd name="connsiteY3" fmla="*/ 87439 h 145007"/>
                <a:gd name="connsiteX4" fmla="*/ 104768 w 101505"/>
                <a:gd name="connsiteY4" fmla="*/ 147762 h 145007"/>
                <a:gd name="connsiteX5" fmla="*/ 75041 w 101505"/>
                <a:gd name="connsiteY5" fmla="*/ 147762 h 145007"/>
                <a:gd name="connsiteX6" fmla="*/ 43140 w 101505"/>
                <a:gd name="connsiteY6" fmla="*/ 93892 h 145007"/>
                <a:gd name="connsiteX7" fmla="*/ 25884 w 101505"/>
                <a:gd name="connsiteY7" fmla="*/ 93892 h 145007"/>
                <a:gd name="connsiteX8" fmla="*/ 25884 w 101505"/>
                <a:gd name="connsiteY8" fmla="*/ 147762 h 145007"/>
                <a:gd name="connsiteX9" fmla="*/ 0 w 101505"/>
                <a:gd name="connsiteY9" fmla="*/ 147762 h 145007"/>
                <a:gd name="connsiteX10" fmla="*/ 73 w 101505"/>
                <a:gd name="connsiteY10" fmla="*/ 3408 h 145007"/>
                <a:gd name="connsiteX11" fmla="*/ 68153 w 101505"/>
                <a:gd name="connsiteY11" fmla="*/ 46112 h 145007"/>
                <a:gd name="connsiteX12" fmla="*/ 39080 w 101505"/>
                <a:gd name="connsiteY12" fmla="*/ 23274 h 145007"/>
                <a:gd name="connsiteX13" fmla="*/ 25956 w 101505"/>
                <a:gd name="connsiteY13" fmla="*/ 24361 h 145007"/>
                <a:gd name="connsiteX14" fmla="*/ 25956 w 101505"/>
                <a:gd name="connsiteY14" fmla="*/ 72214 h 145007"/>
                <a:gd name="connsiteX15" fmla="*/ 35672 w 101505"/>
                <a:gd name="connsiteY15" fmla="*/ 72649 h 145007"/>
                <a:gd name="connsiteX16" fmla="*/ 68153 w 101505"/>
                <a:gd name="connsiteY16" fmla="*/ 46112 h 1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505" h="145007">
                  <a:moveTo>
                    <a:pt x="73" y="3408"/>
                  </a:moveTo>
                  <a:cubicBezTo>
                    <a:pt x="9353" y="2103"/>
                    <a:pt x="23564" y="0"/>
                    <a:pt x="39732" y="0"/>
                  </a:cubicBezTo>
                  <a:cubicBezTo>
                    <a:pt x="75259" y="0"/>
                    <a:pt x="94690" y="18778"/>
                    <a:pt x="94690" y="46330"/>
                  </a:cubicBezTo>
                  <a:cubicBezTo>
                    <a:pt x="94690" y="67211"/>
                    <a:pt x="84974" y="80189"/>
                    <a:pt x="68371" y="87439"/>
                  </a:cubicBezTo>
                  <a:lnTo>
                    <a:pt x="104768" y="147762"/>
                  </a:lnTo>
                  <a:lnTo>
                    <a:pt x="75041" y="147762"/>
                  </a:lnTo>
                  <a:lnTo>
                    <a:pt x="43140" y="93892"/>
                  </a:lnTo>
                  <a:lnTo>
                    <a:pt x="25884" y="93892"/>
                  </a:lnTo>
                  <a:lnTo>
                    <a:pt x="25884" y="147762"/>
                  </a:lnTo>
                  <a:lnTo>
                    <a:pt x="0" y="147762"/>
                  </a:lnTo>
                  <a:lnTo>
                    <a:pt x="73" y="3408"/>
                  </a:lnTo>
                  <a:close/>
                  <a:moveTo>
                    <a:pt x="68153" y="46112"/>
                  </a:moveTo>
                  <a:cubicBezTo>
                    <a:pt x="68153" y="32772"/>
                    <a:pt x="57205" y="23274"/>
                    <a:pt x="39080" y="23274"/>
                  </a:cubicBezTo>
                  <a:cubicBezTo>
                    <a:pt x="33497" y="23274"/>
                    <a:pt x="28494" y="23926"/>
                    <a:pt x="25956" y="24361"/>
                  </a:cubicBezTo>
                  <a:lnTo>
                    <a:pt x="25956" y="72214"/>
                  </a:lnTo>
                  <a:cubicBezTo>
                    <a:pt x="28784" y="72649"/>
                    <a:pt x="31322" y="72649"/>
                    <a:pt x="35672" y="72649"/>
                  </a:cubicBezTo>
                  <a:cubicBezTo>
                    <a:pt x="59526" y="72649"/>
                    <a:pt x="68153" y="61628"/>
                    <a:pt x="68153" y="46112"/>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1" name="Forme libre : forme 51">
              <a:extLst>
                <a:ext uri="{FF2B5EF4-FFF2-40B4-BE49-F238E27FC236}">
                  <a16:creationId xmlns:a16="http://schemas.microsoft.com/office/drawing/2014/main" id="{212A7E09-38A1-4138-B06D-65E78DACBF00}"/>
                </a:ext>
              </a:extLst>
            </p:cNvPr>
            <p:cNvSpPr/>
            <p:nvPr/>
          </p:nvSpPr>
          <p:spPr>
            <a:xfrm>
              <a:off x="952793" y="6212176"/>
              <a:ext cx="87004" cy="159508"/>
            </a:xfrm>
            <a:custGeom>
              <a:avLst/>
              <a:gdLst>
                <a:gd name="connsiteX0" fmla="*/ 0 w 87004"/>
                <a:gd name="connsiteY0" fmla="*/ 108103 h 159507"/>
                <a:gd name="connsiteX1" fmla="*/ 50680 w 87004"/>
                <a:gd name="connsiteY1" fmla="*/ 52348 h 159507"/>
                <a:gd name="connsiteX2" fmla="*/ 93530 w 87004"/>
                <a:gd name="connsiteY2" fmla="*/ 101287 h 159507"/>
                <a:gd name="connsiteX3" fmla="*/ 92442 w 87004"/>
                <a:gd name="connsiteY3" fmla="*/ 113541 h 159507"/>
                <a:gd name="connsiteX4" fmla="*/ 26319 w 87004"/>
                <a:gd name="connsiteY4" fmla="*/ 116078 h 159507"/>
                <a:gd name="connsiteX5" fmla="*/ 51115 w 87004"/>
                <a:gd name="connsiteY5" fmla="*/ 140439 h 159507"/>
                <a:gd name="connsiteX6" fmla="*/ 77434 w 87004"/>
                <a:gd name="connsiteY6" fmla="*/ 129274 h 159507"/>
                <a:gd name="connsiteX7" fmla="*/ 89687 w 87004"/>
                <a:gd name="connsiteY7" fmla="*/ 147400 h 159507"/>
                <a:gd name="connsiteX8" fmla="*/ 50680 w 87004"/>
                <a:gd name="connsiteY8" fmla="*/ 162045 h 159507"/>
                <a:gd name="connsiteX9" fmla="*/ 0 w 87004"/>
                <a:gd name="connsiteY9" fmla="*/ 108103 h 159507"/>
                <a:gd name="connsiteX10" fmla="*/ 25086 w 87004"/>
                <a:gd name="connsiteY10" fmla="*/ 33134 h 159507"/>
                <a:gd name="connsiteX11" fmla="*/ 64528 w 87004"/>
                <a:gd name="connsiteY11" fmla="*/ 0 h 159507"/>
                <a:gd name="connsiteX12" fmla="*/ 77434 w 87004"/>
                <a:gd name="connsiteY12" fmla="*/ 16603 h 159507"/>
                <a:gd name="connsiteX13" fmla="*/ 34367 w 87004"/>
                <a:gd name="connsiteY13" fmla="*/ 44372 h 159507"/>
                <a:gd name="connsiteX14" fmla="*/ 25086 w 87004"/>
                <a:gd name="connsiteY14" fmla="*/ 33134 h 159507"/>
                <a:gd name="connsiteX15" fmla="*/ 68371 w 87004"/>
                <a:gd name="connsiteY15" fmla="*/ 95415 h 159507"/>
                <a:gd name="connsiteX16" fmla="*/ 49883 w 87004"/>
                <a:gd name="connsiteY16" fmla="*/ 73881 h 159507"/>
                <a:gd name="connsiteX17" fmla="*/ 26609 w 87004"/>
                <a:gd name="connsiteY17" fmla="*/ 98242 h 159507"/>
                <a:gd name="connsiteX18" fmla="*/ 68371 w 87004"/>
                <a:gd name="connsiteY18" fmla="*/ 95415 h 1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04" h="159507">
                  <a:moveTo>
                    <a:pt x="0" y="108103"/>
                  </a:moveTo>
                  <a:cubicBezTo>
                    <a:pt x="0" y="75331"/>
                    <a:pt x="24579" y="52275"/>
                    <a:pt x="50680" y="52348"/>
                  </a:cubicBezTo>
                  <a:cubicBezTo>
                    <a:pt x="81494" y="52348"/>
                    <a:pt x="93747" y="74316"/>
                    <a:pt x="93530" y="101287"/>
                  </a:cubicBezTo>
                  <a:cubicBezTo>
                    <a:pt x="93747" y="105130"/>
                    <a:pt x="93095" y="110350"/>
                    <a:pt x="92442" y="113541"/>
                  </a:cubicBezTo>
                  <a:lnTo>
                    <a:pt x="26319" y="116078"/>
                  </a:lnTo>
                  <a:cubicBezTo>
                    <a:pt x="26971" y="128114"/>
                    <a:pt x="36397" y="140439"/>
                    <a:pt x="51115" y="140439"/>
                  </a:cubicBezTo>
                  <a:cubicBezTo>
                    <a:pt x="64456" y="140439"/>
                    <a:pt x="72866" y="133769"/>
                    <a:pt x="77434" y="129274"/>
                  </a:cubicBezTo>
                  <a:lnTo>
                    <a:pt x="89687" y="147400"/>
                  </a:lnTo>
                  <a:cubicBezTo>
                    <a:pt x="81494" y="154070"/>
                    <a:pt x="70691" y="162045"/>
                    <a:pt x="50680" y="162045"/>
                  </a:cubicBezTo>
                  <a:cubicBezTo>
                    <a:pt x="18126" y="161973"/>
                    <a:pt x="0" y="140657"/>
                    <a:pt x="0" y="108103"/>
                  </a:cubicBezTo>
                  <a:close/>
                  <a:moveTo>
                    <a:pt x="25086" y="33134"/>
                  </a:moveTo>
                  <a:lnTo>
                    <a:pt x="64528" y="0"/>
                  </a:lnTo>
                  <a:lnTo>
                    <a:pt x="77434" y="16603"/>
                  </a:lnTo>
                  <a:lnTo>
                    <a:pt x="34367" y="44372"/>
                  </a:lnTo>
                  <a:lnTo>
                    <a:pt x="25086" y="33134"/>
                  </a:lnTo>
                  <a:close/>
                  <a:moveTo>
                    <a:pt x="68371" y="95415"/>
                  </a:moveTo>
                  <a:cubicBezTo>
                    <a:pt x="68371" y="83742"/>
                    <a:pt x="62353" y="73881"/>
                    <a:pt x="49883" y="73881"/>
                  </a:cubicBezTo>
                  <a:cubicBezTo>
                    <a:pt x="37847" y="73881"/>
                    <a:pt x="27479" y="85917"/>
                    <a:pt x="26609" y="98242"/>
                  </a:cubicBezTo>
                  <a:lnTo>
                    <a:pt x="68371" y="95415"/>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2" name="Forme libre : forme 52">
              <a:extLst>
                <a:ext uri="{FF2B5EF4-FFF2-40B4-BE49-F238E27FC236}">
                  <a16:creationId xmlns:a16="http://schemas.microsoft.com/office/drawing/2014/main" id="{8ED01B90-075F-4C6C-AEAF-1A83489117EA}"/>
                </a:ext>
              </a:extLst>
            </p:cNvPr>
            <p:cNvSpPr/>
            <p:nvPr/>
          </p:nvSpPr>
          <p:spPr>
            <a:xfrm>
              <a:off x="1059446" y="6264741"/>
              <a:ext cx="72504" cy="108755"/>
            </a:xfrm>
            <a:custGeom>
              <a:avLst/>
              <a:gdLst>
                <a:gd name="connsiteX0" fmla="*/ 0 w 72503"/>
                <a:gd name="connsiteY0" fmla="*/ 97807 h 108755"/>
                <a:gd name="connsiteX1" fmla="*/ 10150 w 72503"/>
                <a:gd name="connsiteY1" fmla="*/ 78014 h 108755"/>
                <a:gd name="connsiteX2" fmla="*/ 40095 w 72503"/>
                <a:gd name="connsiteY2" fmla="*/ 88164 h 108755"/>
                <a:gd name="connsiteX3" fmla="*/ 54523 w 72503"/>
                <a:gd name="connsiteY3" fmla="*/ 79101 h 108755"/>
                <a:gd name="connsiteX4" fmla="*/ 34294 w 72503"/>
                <a:gd name="connsiteY4" fmla="*/ 63803 h 108755"/>
                <a:gd name="connsiteX5" fmla="*/ 4568 w 72503"/>
                <a:gd name="connsiteY5" fmla="*/ 30597 h 108755"/>
                <a:gd name="connsiteX6" fmla="*/ 42487 w 72503"/>
                <a:gd name="connsiteY6" fmla="*/ 0 h 108755"/>
                <a:gd name="connsiteX7" fmla="*/ 75911 w 72503"/>
                <a:gd name="connsiteY7" fmla="*/ 11238 h 108755"/>
                <a:gd name="connsiteX8" fmla="*/ 65108 w 72503"/>
                <a:gd name="connsiteY8" fmla="*/ 29799 h 108755"/>
                <a:gd name="connsiteX9" fmla="*/ 41835 w 72503"/>
                <a:gd name="connsiteY9" fmla="*/ 21606 h 108755"/>
                <a:gd name="connsiteX10" fmla="*/ 29364 w 72503"/>
                <a:gd name="connsiteY10" fmla="*/ 30016 h 108755"/>
                <a:gd name="connsiteX11" fmla="*/ 51985 w 72503"/>
                <a:gd name="connsiteY11" fmla="*/ 45315 h 108755"/>
                <a:gd name="connsiteX12" fmla="*/ 79537 w 72503"/>
                <a:gd name="connsiteY12" fmla="*/ 78086 h 108755"/>
                <a:gd name="connsiteX13" fmla="*/ 41400 w 72503"/>
                <a:gd name="connsiteY13" fmla="*/ 109770 h 108755"/>
                <a:gd name="connsiteX14" fmla="*/ 0 w 72503"/>
                <a:gd name="connsiteY14" fmla="*/ 97807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503" h="108755">
                  <a:moveTo>
                    <a:pt x="0" y="97807"/>
                  </a:moveTo>
                  <a:lnTo>
                    <a:pt x="10150" y="78014"/>
                  </a:lnTo>
                  <a:cubicBezTo>
                    <a:pt x="19866" y="83597"/>
                    <a:pt x="30162" y="88164"/>
                    <a:pt x="40095" y="88164"/>
                  </a:cubicBezTo>
                  <a:cubicBezTo>
                    <a:pt x="49810" y="88164"/>
                    <a:pt x="54523" y="84104"/>
                    <a:pt x="54523" y="79101"/>
                  </a:cubicBezTo>
                  <a:cubicBezTo>
                    <a:pt x="54523" y="73954"/>
                    <a:pt x="51260" y="70691"/>
                    <a:pt x="34294" y="63803"/>
                  </a:cubicBezTo>
                  <a:cubicBezTo>
                    <a:pt x="17038" y="56480"/>
                    <a:pt x="4568" y="48940"/>
                    <a:pt x="4568" y="30597"/>
                  </a:cubicBezTo>
                  <a:cubicBezTo>
                    <a:pt x="4568" y="12906"/>
                    <a:pt x="19866" y="0"/>
                    <a:pt x="42487" y="0"/>
                  </a:cubicBezTo>
                  <a:cubicBezTo>
                    <a:pt x="53943" y="0"/>
                    <a:pt x="67066" y="4350"/>
                    <a:pt x="75911" y="11238"/>
                  </a:cubicBezTo>
                  <a:lnTo>
                    <a:pt x="65108" y="29799"/>
                  </a:lnTo>
                  <a:cubicBezTo>
                    <a:pt x="57350" y="24869"/>
                    <a:pt x="50245" y="21824"/>
                    <a:pt x="41835" y="21606"/>
                  </a:cubicBezTo>
                  <a:cubicBezTo>
                    <a:pt x="34947" y="21606"/>
                    <a:pt x="29364" y="24651"/>
                    <a:pt x="29364" y="30016"/>
                  </a:cubicBezTo>
                  <a:cubicBezTo>
                    <a:pt x="29364" y="36034"/>
                    <a:pt x="34947" y="38427"/>
                    <a:pt x="51985" y="45315"/>
                  </a:cubicBezTo>
                  <a:cubicBezTo>
                    <a:pt x="69024" y="52638"/>
                    <a:pt x="79537" y="61701"/>
                    <a:pt x="79537" y="78086"/>
                  </a:cubicBezTo>
                  <a:cubicBezTo>
                    <a:pt x="79537" y="97445"/>
                    <a:pt x="65108" y="109770"/>
                    <a:pt x="41400" y="109770"/>
                  </a:cubicBezTo>
                  <a:cubicBezTo>
                    <a:pt x="24579" y="109698"/>
                    <a:pt x="9715" y="104043"/>
                    <a:pt x="0" y="97807"/>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3" name="Forme libre : forme 53">
              <a:extLst>
                <a:ext uri="{FF2B5EF4-FFF2-40B4-BE49-F238E27FC236}">
                  <a16:creationId xmlns:a16="http://schemas.microsoft.com/office/drawing/2014/main" id="{E3265A6F-8DDD-4C7B-8B25-3EC160AD7734}"/>
                </a:ext>
              </a:extLst>
            </p:cNvPr>
            <p:cNvSpPr/>
            <p:nvPr/>
          </p:nvSpPr>
          <p:spPr>
            <a:xfrm>
              <a:off x="1153846" y="6264596"/>
              <a:ext cx="87004" cy="108755"/>
            </a:xfrm>
            <a:custGeom>
              <a:avLst/>
              <a:gdLst>
                <a:gd name="connsiteX0" fmla="*/ 0 w 87004"/>
                <a:gd name="connsiteY0" fmla="*/ 55755 h 108755"/>
                <a:gd name="connsiteX1" fmla="*/ 50680 w 87004"/>
                <a:gd name="connsiteY1" fmla="*/ 0 h 108755"/>
                <a:gd name="connsiteX2" fmla="*/ 93530 w 87004"/>
                <a:gd name="connsiteY2" fmla="*/ 48940 h 108755"/>
                <a:gd name="connsiteX3" fmla="*/ 92442 w 87004"/>
                <a:gd name="connsiteY3" fmla="*/ 61193 h 108755"/>
                <a:gd name="connsiteX4" fmla="*/ 26319 w 87004"/>
                <a:gd name="connsiteY4" fmla="*/ 63731 h 108755"/>
                <a:gd name="connsiteX5" fmla="*/ 51115 w 87004"/>
                <a:gd name="connsiteY5" fmla="*/ 88092 h 108755"/>
                <a:gd name="connsiteX6" fmla="*/ 77434 w 87004"/>
                <a:gd name="connsiteY6" fmla="*/ 76926 h 108755"/>
                <a:gd name="connsiteX7" fmla="*/ 89687 w 87004"/>
                <a:gd name="connsiteY7" fmla="*/ 95052 h 108755"/>
                <a:gd name="connsiteX8" fmla="*/ 50680 w 87004"/>
                <a:gd name="connsiteY8" fmla="*/ 109698 h 108755"/>
                <a:gd name="connsiteX9" fmla="*/ 0 w 87004"/>
                <a:gd name="connsiteY9" fmla="*/ 55755 h 108755"/>
                <a:gd name="connsiteX10" fmla="*/ 68299 w 87004"/>
                <a:gd name="connsiteY10" fmla="*/ 43067 h 108755"/>
                <a:gd name="connsiteX11" fmla="*/ 49810 w 87004"/>
                <a:gd name="connsiteY11" fmla="*/ 21534 h 108755"/>
                <a:gd name="connsiteX12" fmla="*/ 26536 w 87004"/>
                <a:gd name="connsiteY12" fmla="*/ 45895 h 108755"/>
                <a:gd name="connsiteX13" fmla="*/ 68299 w 87004"/>
                <a:gd name="connsiteY13" fmla="*/ 43067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04" h="108755">
                  <a:moveTo>
                    <a:pt x="0" y="55755"/>
                  </a:moveTo>
                  <a:cubicBezTo>
                    <a:pt x="0" y="22984"/>
                    <a:pt x="24579" y="-72"/>
                    <a:pt x="50680" y="0"/>
                  </a:cubicBezTo>
                  <a:cubicBezTo>
                    <a:pt x="81494" y="0"/>
                    <a:pt x="93747" y="21969"/>
                    <a:pt x="93530" y="48940"/>
                  </a:cubicBezTo>
                  <a:cubicBezTo>
                    <a:pt x="93747" y="52783"/>
                    <a:pt x="93095" y="58003"/>
                    <a:pt x="92442" y="61193"/>
                  </a:cubicBezTo>
                  <a:lnTo>
                    <a:pt x="26319" y="63731"/>
                  </a:lnTo>
                  <a:cubicBezTo>
                    <a:pt x="26971" y="75766"/>
                    <a:pt x="36469" y="88092"/>
                    <a:pt x="51115" y="88092"/>
                  </a:cubicBezTo>
                  <a:cubicBezTo>
                    <a:pt x="64456" y="88092"/>
                    <a:pt x="72866" y="81422"/>
                    <a:pt x="77434" y="76926"/>
                  </a:cubicBezTo>
                  <a:lnTo>
                    <a:pt x="89687" y="95052"/>
                  </a:lnTo>
                  <a:cubicBezTo>
                    <a:pt x="81494" y="101723"/>
                    <a:pt x="70691" y="109698"/>
                    <a:pt x="50680" y="109698"/>
                  </a:cubicBezTo>
                  <a:cubicBezTo>
                    <a:pt x="18053" y="109626"/>
                    <a:pt x="0" y="88310"/>
                    <a:pt x="0" y="55755"/>
                  </a:cubicBezTo>
                  <a:close/>
                  <a:moveTo>
                    <a:pt x="68299" y="43067"/>
                  </a:moveTo>
                  <a:cubicBezTo>
                    <a:pt x="68299" y="31394"/>
                    <a:pt x="62281" y="21534"/>
                    <a:pt x="49810" y="21534"/>
                  </a:cubicBezTo>
                  <a:cubicBezTo>
                    <a:pt x="37774" y="21534"/>
                    <a:pt x="27406" y="33569"/>
                    <a:pt x="26536" y="45895"/>
                  </a:cubicBezTo>
                  <a:lnTo>
                    <a:pt x="68299" y="43067"/>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4" name="Forme libre : forme 54">
              <a:extLst>
                <a:ext uri="{FF2B5EF4-FFF2-40B4-BE49-F238E27FC236}">
                  <a16:creationId xmlns:a16="http://schemas.microsoft.com/office/drawing/2014/main" id="{6511EB2A-EEE0-4F9D-AE3C-1FC6391D19DD}"/>
                </a:ext>
              </a:extLst>
            </p:cNvPr>
            <p:cNvSpPr/>
            <p:nvPr/>
          </p:nvSpPr>
          <p:spPr>
            <a:xfrm>
              <a:off x="1262166" y="6264813"/>
              <a:ext cx="94255" cy="108755"/>
            </a:xfrm>
            <a:custGeom>
              <a:avLst/>
              <a:gdLst>
                <a:gd name="connsiteX0" fmla="*/ 0 w 94254"/>
                <a:gd name="connsiteY0" fmla="*/ 54740 h 108755"/>
                <a:gd name="connsiteX1" fmla="*/ 46330 w 94254"/>
                <a:gd name="connsiteY1" fmla="*/ 0 h 108755"/>
                <a:gd name="connsiteX2" fmla="*/ 72359 w 94254"/>
                <a:gd name="connsiteY2" fmla="*/ 12688 h 108755"/>
                <a:gd name="connsiteX3" fmla="*/ 72359 w 94254"/>
                <a:gd name="connsiteY3" fmla="*/ 2103 h 108755"/>
                <a:gd name="connsiteX4" fmla="*/ 96938 w 94254"/>
                <a:gd name="connsiteY4" fmla="*/ 2103 h 108755"/>
                <a:gd name="connsiteX5" fmla="*/ 96865 w 94254"/>
                <a:gd name="connsiteY5" fmla="*/ 107450 h 108755"/>
                <a:gd name="connsiteX6" fmla="*/ 72286 w 94254"/>
                <a:gd name="connsiteY6" fmla="*/ 107450 h 108755"/>
                <a:gd name="connsiteX7" fmla="*/ 72286 w 94254"/>
                <a:gd name="connsiteY7" fmla="*/ 97082 h 108755"/>
                <a:gd name="connsiteX8" fmla="*/ 46620 w 94254"/>
                <a:gd name="connsiteY8" fmla="*/ 109553 h 108755"/>
                <a:gd name="connsiteX9" fmla="*/ 0 w 94254"/>
                <a:gd name="connsiteY9" fmla="*/ 54740 h 108755"/>
                <a:gd name="connsiteX10" fmla="*/ 71126 w 94254"/>
                <a:gd name="connsiteY10" fmla="*/ 78231 h 108755"/>
                <a:gd name="connsiteX11" fmla="*/ 71126 w 94254"/>
                <a:gd name="connsiteY11" fmla="*/ 31902 h 108755"/>
                <a:gd name="connsiteX12" fmla="*/ 50898 w 94254"/>
                <a:gd name="connsiteY12" fmla="*/ 21534 h 108755"/>
                <a:gd name="connsiteX13" fmla="*/ 26319 w 94254"/>
                <a:gd name="connsiteY13" fmla="*/ 54740 h 108755"/>
                <a:gd name="connsiteX14" fmla="*/ 50898 w 94254"/>
                <a:gd name="connsiteY14" fmla="*/ 88164 h 108755"/>
                <a:gd name="connsiteX15" fmla="*/ 71126 w 94254"/>
                <a:gd name="connsiteY15" fmla="*/ 78231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254" h="108755">
                  <a:moveTo>
                    <a:pt x="0" y="54740"/>
                  </a:moveTo>
                  <a:cubicBezTo>
                    <a:pt x="0" y="22621"/>
                    <a:pt x="18779" y="0"/>
                    <a:pt x="46330" y="0"/>
                  </a:cubicBezTo>
                  <a:cubicBezTo>
                    <a:pt x="60976" y="0"/>
                    <a:pt x="70039" y="8628"/>
                    <a:pt x="72359" y="12688"/>
                  </a:cubicBezTo>
                  <a:lnTo>
                    <a:pt x="72359" y="2103"/>
                  </a:lnTo>
                  <a:lnTo>
                    <a:pt x="96938" y="2103"/>
                  </a:lnTo>
                  <a:lnTo>
                    <a:pt x="96865" y="107450"/>
                  </a:lnTo>
                  <a:lnTo>
                    <a:pt x="72286" y="107450"/>
                  </a:lnTo>
                  <a:lnTo>
                    <a:pt x="72286" y="97082"/>
                  </a:lnTo>
                  <a:cubicBezTo>
                    <a:pt x="67791" y="103535"/>
                    <a:pt x="59381" y="109553"/>
                    <a:pt x="46620" y="109553"/>
                  </a:cubicBezTo>
                  <a:cubicBezTo>
                    <a:pt x="20229" y="109698"/>
                    <a:pt x="0" y="88527"/>
                    <a:pt x="0" y="54740"/>
                  </a:cubicBezTo>
                  <a:close/>
                  <a:moveTo>
                    <a:pt x="71126" y="78231"/>
                  </a:moveTo>
                  <a:lnTo>
                    <a:pt x="71126" y="31902"/>
                  </a:lnTo>
                  <a:cubicBezTo>
                    <a:pt x="67283" y="26101"/>
                    <a:pt x="60541" y="21534"/>
                    <a:pt x="50898" y="21534"/>
                  </a:cubicBezTo>
                  <a:cubicBezTo>
                    <a:pt x="37122" y="21534"/>
                    <a:pt x="26319" y="33134"/>
                    <a:pt x="26319" y="54740"/>
                  </a:cubicBezTo>
                  <a:cubicBezTo>
                    <a:pt x="26319" y="75839"/>
                    <a:pt x="35599" y="88164"/>
                    <a:pt x="50898" y="88164"/>
                  </a:cubicBezTo>
                  <a:cubicBezTo>
                    <a:pt x="59888" y="88164"/>
                    <a:pt x="67211" y="83669"/>
                    <a:pt x="71126" y="78231"/>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5" name="Forme libre : forme 55">
              <a:extLst>
                <a:ext uri="{FF2B5EF4-FFF2-40B4-BE49-F238E27FC236}">
                  <a16:creationId xmlns:a16="http://schemas.microsoft.com/office/drawing/2014/main" id="{186F97B7-9527-4FBD-ABEA-259AC5B40D84}"/>
                </a:ext>
              </a:extLst>
            </p:cNvPr>
            <p:cNvSpPr/>
            <p:nvPr/>
          </p:nvSpPr>
          <p:spPr>
            <a:xfrm>
              <a:off x="1386293" y="6266988"/>
              <a:ext cx="87004" cy="101505"/>
            </a:xfrm>
            <a:custGeom>
              <a:avLst/>
              <a:gdLst>
                <a:gd name="connsiteX0" fmla="*/ 0 w 87004"/>
                <a:gd name="connsiteY0" fmla="*/ 66848 h 101505"/>
                <a:gd name="connsiteX1" fmla="*/ 0 w 87004"/>
                <a:gd name="connsiteY1" fmla="*/ 73 h 101505"/>
                <a:gd name="connsiteX2" fmla="*/ 25884 w 87004"/>
                <a:gd name="connsiteY2" fmla="*/ 73 h 101505"/>
                <a:gd name="connsiteX3" fmla="*/ 25884 w 87004"/>
                <a:gd name="connsiteY3" fmla="*/ 66196 h 101505"/>
                <a:gd name="connsiteX4" fmla="*/ 42705 w 87004"/>
                <a:gd name="connsiteY4" fmla="*/ 86642 h 101505"/>
                <a:gd name="connsiteX5" fmla="*/ 64021 w 87004"/>
                <a:gd name="connsiteY5" fmla="*/ 77361 h 101505"/>
                <a:gd name="connsiteX6" fmla="*/ 64021 w 87004"/>
                <a:gd name="connsiteY6" fmla="*/ 0 h 101505"/>
                <a:gd name="connsiteX7" fmla="*/ 89905 w 87004"/>
                <a:gd name="connsiteY7" fmla="*/ 0 h 101505"/>
                <a:gd name="connsiteX8" fmla="*/ 89832 w 87004"/>
                <a:gd name="connsiteY8" fmla="*/ 105348 h 101505"/>
                <a:gd name="connsiteX9" fmla="*/ 65253 w 87004"/>
                <a:gd name="connsiteY9" fmla="*/ 105348 h 101505"/>
                <a:gd name="connsiteX10" fmla="*/ 65253 w 87004"/>
                <a:gd name="connsiteY10" fmla="*/ 94545 h 101505"/>
                <a:gd name="connsiteX11" fmla="*/ 33569 w 87004"/>
                <a:gd name="connsiteY11" fmla="*/ 107450 h 101505"/>
                <a:gd name="connsiteX12" fmla="*/ 0 w 87004"/>
                <a:gd name="connsiteY12" fmla="*/ 66848 h 1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04" h="101505">
                  <a:moveTo>
                    <a:pt x="0" y="66848"/>
                  </a:moveTo>
                  <a:lnTo>
                    <a:pt x="0" y="73"/>
                  </a:lnTo>
                  <a:lnTo>
                    <a:pt x="25884" y="73"/>
                  </a:lnTo>
                  <a:lnTo>
                    <a:pt x="25884" y="66196"/>
                  </a:lnTo>
                  <a:cubicBezTo>
                    <a:pt x="25884" y="80189"/>
                    <a:pt x="32119" y="86642"/>
                    <a:pt x="42705" y="86642"/>
                  </a:cubicBezTo>
                  <a:cubicBezTo>
                    <a:pt x="50898" y="86642"/>
                    <a:pt x="59090" y="82147"/>
                    <a:pt x="64021" y="77361"/>
                  </a:cubicBezTo>
                  <a:lnTo>
                    <a:pt x="64021" y="0"/>
                  </a:lnTo>
                  <a:lnTo>
                    <a:pt x="89905" y="0"/>
                  </a:lnTo>
                  <a:lnTo>
                    <a:pt x="89832" y="105348"/>
                  </a:lnTo>
                  <a:lnTo>
                    <a:pt x="65253" y="105348"/>
                  </a:lnTo>
                  <a:lnTo>
                    <a:pt x="65253" y="94545"/>
                  </a:lnTo>
                  <a:cubicBezTo>
                    <a:pt x="55973" y="102738"/>
                    <a:pt x="46040" y="107450"/>
                    <a:pt x="33569" y="107450"/>
                  </a:cubicBezTo>
                  <a:cubicBezTo>
                    <a:pt x="12906" y="107595"/>
                    <a:pt x="0" y="93747"/>
                    <a:pt x="0" y="66848"/>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6" name="Forme libre : forme 56">
              <a:extLst>
                <a:ext uri="{FF2B5EF4-FFF2-40B4-BE49-F238E27FC236}">
                  <a16:creationId xmlns:a16="http://schemas.microsoft.com/office/drawing/2014/main" id="{A74C5AE5-7DE0-40DB-963F-B567DE7C139C}"/>
                </a:ext>
              </a:extLst>
            </p:cNvPr>
            <p:cNvSpPr/>
            <p:nvPr/>
          </p:nvSpPr>
          <p:spPr>
            <a:xfrm>
              <a:off x="1545511" y="6218919"/>
              <a:ext cx="94255" cy="152258"/>
            </a:xfrm>
            <a:custGeom>
              <a:avLst/>
              <a:gdLst>
                <a:gd name="connsiteX0" fmla="*/ 0 w 94254"/>
                <a:gd name="connsiteY0" fmla="*/ 100780 h 152257"/>
                <a:gd name="connsiteX1" fmla="*/ 46330 w 94254"/>
                <a:gd name="connsiteY1" fmla="*/ 46040 h 152257"/>
                <a:gd name="connsiteX2" fmla="*/ 71126 w 94254"/>
                <a:gd name="connsiteY2" fmla="*/ 57278 h 152257"/>
                <a:gd name="connsiteX3" fmla="*/ 71126 w 94254"/>
                <a:gd name="connsiteY3" fmla="*/ 0 h 152257"/>
                <a:gd name="connsiteX4" fmla="*/ 97010 w 94254"/>
                <a:gd name="connsiteY4" fmla="*/ 0 h 152257"/>
                <a:gd name="connsiteX5" fmla="*/ 96938 w 94254"/>
                <a:gd name="connsiteY5" fmla="*/ 153635 h 152257"/>
                <a:gd name="connsiteX6" fmla="*/ 72359 w 94254"/>
                <a:gd name="connsiteY6" fmla="*/ 153635 h 152257"/>
                <a:gd name="connsiteX7" fmla="*/ 72359 w 94254"/>
                <a:gd name="connsiteY7" fmla="*/ 143485 h 152257"/>
                <a:gd name="connsiteX8" fmla="*/ 46692 w 94254"/>
                <a:gd name="connsiteY8" fmla="*/ 155738 h 152257"/>
                <a:gd name="connsiteX9" fmla="*/ 0 w 94254"/>
                <a:gd name="connsiteY9" fmla="*/ 100780 h 152257"/>
                <a:gd name="connsiteX10" fmla="*/ 71054 w 94254"/>
                <a:gd name="connsiteY10" fmla="*/ 124271 h 152257"/>
                <a:gd name="connsiteX11" fmla="*/ 71054 w 94254"/>
                <a:gd name="connsiteY11" fmla="*/ 77941 h 152257"/>
                <a:gd name="connsiteX12" fmla="*/ 50825 w 94254"/>
                <a:gd name="connsiteY12" fmla="*/ 67573 h 152257"/>
                <a:gd name="connsiteX13" fmla="*/ 26246 w 94254"/>
                <a:gd name="connsiteY13" fmla="*/ 100780 h 152257"/>
                <a:gd name="connsiteX14" fmla="*/ 50825 w 94254"/>
                <a:gd name="connsiteY14" fmla="*/ 134204 h 152257"/>
                <a:gd name="connsiteX15" fmla="*/ 71054 w 94254"/>
                <a:gd name="connsiteY15" fmla="*/ 124271 h 1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254" h="152257">
                  <a:moveTo>
                    <a:pt x="0" y="100780"/>
                  </a:moveTo>
                  <a:cubicBezTo>
                    <a:pt x="0" y="68661"/>
                    <a:pt x="18778" y="46040"/>
                    <a:pt x="46330" y="46040"/>
                  </a:cubicBezTo>
                  <a:cubicBezTo>
                    <a:pt x="60976" y="46040"/>
                    <a:pt x="68081" y="53145"/>
                    <a:pt x="71126" y="57278"/>
                  </a:cubicBezTo>
                  <a:lnTo>
                    <a:pt x="71126" y="0"/>
                  </a:lnTo>
                  <a:lnTo>
                    <a:pt x="97010" y="0"/>
                  </a:lnTo>
                  <a:lnTo>
                    <a:pt x="96938" y="153635"/>
                  </a:lnTo>
                  <a:lnTo>
                    <a:pt x="72359" y="153635"/>
                  </a:lnTo>
                  <a:lnTo>
                    <a:pt x="72359" y="143485"/>
                  </a:lnTo>
                  <a:cubicBezTo>
                    <a:pt x="66776" y="150372"/>
                    <a:pt x="58583" y="155738"/>
                    <a:pt x="46692" y="155738"/>
                  </a:cubicBezTo>
                  <a:cubicBezTo>
                    <a:pt x="20229" y="155738"/>
                    <a:pt x="0" y="134567"/>
                    <a:pt x="0" y="100780"/>
                  </a:cubicBezTo>
                  <a:close/>
                  <a:moveTo>
                    <a:pt x="71054" y="124271"/>
                  </a:moveTo>
                  <a:lnTo>
                    <a:pt x="71054" y="77941"/>
                  </a:lnTo>
                  <a:cubicBezTo>
                    <a:pt x="67211" y="72141"/>
                    <a:pt x="60468" y="67573"/>
                    <a:pt x="50825" y="67573"/>
                  </a:cubicBezTo>
                  <a:cubicBezTo>
                    <a:pt x="37049" y="67573"/>
                    <a:pt x="26246" y="79174"/>
                    <a:pt x="26246" y="100780"/>
                  </a:cubicBezTo>
                  <a:cubicBezTo>
                    <a:pt x="26246" y="121879"/>
                    <a:pt x="35527" y="134204"/>
                    <a:pt x="50825" y="134204"/>
                  </a:cubicBezTo>
                  <a:cubicBezTo>
                    <a:pt x="59888" y="134204"/>
                    <a:pt x="67211" y="129636"/>
                    <a:pt x="71054" y="124271"/>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7" name="Forme libre : forme 57">
              <a:extLst>
                <a:ext uri="{FF2B5EF4-FFF2-40B4-BE49-F238E27FC236}">
                  <a16:creationId xmlns:a16="http://schemas.microsoft.com/office/drawing/2014/main" id="{D5C1DE2B-9D19-4B90-8035-58E215FCF3A0}"/>
                </a:ext>
              </a:extLst>
            </p:cNvPr>
            <p:cNvSpPr/>
            <p:nvPr/>
          </p:nvSpPr>
          <p:spPr>
            <a:xfrm>
              <a:off x="1664417" y="6264813"/>
              <a:ext cx="87004" cy="108755"/>
            </a:xfrm>
            <a:custGeom>
              <a:avLst/>
              <a:gdLst>
                <a:gd name="connsiteX0" fmla="*/ 0 w 87004"/>
                <a:gd name="connsiteY0" fmla="*/ 55755 h 108755"/>
                <a:gd name="connsiteX1" fmla="*/ 50680 w 87004"/>
                <a:gd name="connsiteY1" fmla="*/ 0 h 108755"/>
                <a:gd name="connsiteX2" fmla="*/ 93530 w 87004"/>
                <a:gd name="connsiteY2" fmla="*/ 48940 h 108755"/>
                <a:gd name="connsiteX3" fmla="*/ 92442 w 87004"/>
                <a:gd name="connsiteY3" fmla="*/ 61193 h 108755"/>
                <a:gd name="connsiteX4" fmla="*/ 26319 w 87004"/>
                <a:gd name="connsiteY4" fmla="*/ 63731 h 108755"/>
                <a:gd name="connsiteX5" fmla="*/ 51115 w 87004"/>
                <a:gd name="connsiteY5" fmla="*/ 88092 h 108755"/>
                <a:gd name="connsiteX6" fmla="*/ 77434 w 87004"/>
                <a:gd name="connsiteY6" fmla="*/ 76926 h 108755"/>
                <a:gd name="connsiteX7" fmla="*/ 89687 w 87004"/>
                <a:gd name="connsiteY7" fmla="*/ 95052 h 108755"/>
                <a:gd name="connsiteX8" fmla="*/ 50680 w 87004"/>
                <a:gd name="connsiteY8" fmla="*/ 109698 h 108755"/>
                <a:gd name="connsiteX9" fmla="*/ 0 w 87004"/>
                <a:gd name="connsiteY9" fmla="*/ 55755 h 108755"/>
                <a:gd name="connsiteX10" fmla="*/ 68298 w 87004"/>
                <a:gd name="connsiteY10" fmla="*/ 43067 h 108755"/>
                <a:gd name="connsiteX11" fmla="*/ 49810 w 87004"/>
                <a:gd name="connsiteY11" fmla="*/ 21534 h 108755"/>
                <a:gd name="connsiteX12" fmla="*/ 26536 w 87004"/>
                <a:gd name="connsiteY12" fmla="*/ 45895 h 108755"/>
                <a:gd name="connsiteX13" fmla="*/ 68298 w 87004"/>
                <a:gd name="connsiteY13" fmla="*/ 43067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04" h="108755">
                  <a:moveTo>
                    <a:pt x="0" y="55755"/>
                  </a:moveTo>
                  <a:cubicBezTo>
                    <a:pt x="0" y="22984"/>
                    <a:pt x="24579" y="-72"/>
                    <a:pt x="50680" y="0"/>
                  </a:cubicBezTo>
                  <a:cubicBezTo>
                    <a:pt x="81494" y="0"/>
                    <a:pt x="93747" y="21969"/>
                    <a:pt x="93530" y="48940"/>
                  </a:cubicBezTo>
                  <a:cubicBezTo>
                    <a:pt x="93747" y="52783"/>
                    <a:pt x="93095" y="58003"/>
                    <a:pt x="92442" y="61193"/>
                  </a:cubicBezTo>
                  <a:lnTo>
                    <a:pt x="26319" y="63731"/>
                  </a:lnTo>
                  <a:cubicBezTo>
                    <a:pt x="26971" y="75766"/>
                    <a:pt x="36469" y="88092"/>
                    <a:pt x="51115" y="88092"/>
                  </a:cubicBezTo>
                  <a:cubicBezTo>
                    <a:pt x="64456" y="88092"/>
                    <a:pt x="72866" y="81422"/>
                    <a:pt x="77434" y="76926"/>
                  </a:cubicBezTo>
                  <a:lnTo>
                    <a:pt x="89687" y="95052"/>
                  </a:lnTo>
                  <a:cubicBezTo>
                    <a:pt x="81494" y="101723"/>
                    <a:pt x="70691" y="109698"/>
                    <a:pt x="50680" y="109698"/>
                  </a:cubicBezTo>
                  <a:cubicBezTo>
                    <a:pt x="18053" y="109626"/>
                    <a:pt x="0" y="88310"/>
                    <a:pt x="0" y="55755"/>
                  </a:cubicBezTo>
                  <a:close/>
                  <a:moveTo>
                    <a:pt x="68298" y="43067"/>
                  </a:moveTo>
                  <a:cubicBezTo>
                    <a:pt x="68298" y="31394"/>
                    <a:pt x="62281" y="21534"/>
                    <a:pt x="49810" y="21534"/>
                  </a:cubicBezTo>
                  <a:cubicBezTo>
                    <a:pt x="37774" y="21534"/>
                    <a:pt x="27406" y="33569"/>
                    <a:pt x="26536" y="45895"/>
                  </a:cubicBezTo>
                  <a:lnTo>
                    <a:pt x="68298" y="43067"/>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8" name="Forme libre : forme 58">
              <a:extLst>
                <a:ext uri="{FF2B5EF4-FFF2-40B4-BE49-F238E27FC236}">
                  <a16:creationId xmlns:a16="http://schemas.microsoft.com/office/drawing/2014/main" id="{53CFDDCD-7FA8-4C9D-9BA9-1B12D6B26258}"/>
                </a:ext>
              </a:extLst>
            </p:cNvPr>
            <p:cNvSpPr/>
            <p:nvPr/>
          </p:nvSpPr>
          <p:spPr>
            <a:xfrm>
              <a:off x="1771070" y="6265031"/>
              <a:ext cx="72504" cy="108755"/>
            </a:xfrm>
            <a:custGeom>
              <a:avLst/>
              <a:gdLst>
                <a:gd name="connsiteX0" fmla="*/ 0 w 72503"/>
                <a:gd name="connsiteY0" fmla="*/ 97807 h 108755"/>
                <a:gd name="connsiteX1" fmla="*/ 10151 w 72503"/>
                <a:gd name="connsiteY1" fmla="*/ 78014 h 108755"/>
                <a:gd name="connsiteX2" fmla="*/ 40095 w 72503"/>
                <a:gd name="connsiteY2" fmla="*/ 88164 h 108755"/>
                <a:gd name="connsiteX3" fmla="*/ 54523 w 72503"/>
                <a:gd name="connsiteY3" fmla="*/ 79101 h 108755"/>
                <a:gd name="connsiteX4" fmla="*/ 34294 w 72503"/>
                <a:gd name="connsiteY4" fmla="*/ 63803 h 108755"/>
                <a:gd name="connsiteX5" fmla="*/ 4568 w 72503"/>
                <a:gd name="connsiteY5" fmla="*/ 30597 h 108755"/>
                <a:gd name="connsiteX6" fmla="*/ 42487 w 72503"/>
                <a:gd name="connsiteY6" fmla="*/ 0 h 108755"/>
                <a:gd name="connsiteX7" fmla="*/ 75911 w 72503"/>
                <a:gd name="connsiteY7" fmla="*/ 11238 h 108755"/>
                <a:gd name="connsiteX8" fmla="*/ 65108 w 72503"/>
                <a:gd name="connsiteY8" fmla="*/ 29799 h 108755"/>
                <a:gd name="connsiteX9" fmla="*/ 41835 w 72503"/>
                <a:gd name="connsiteY9" fmla="*/ 21606 h 108755"/>
                <a:gd name="connsiteX10" fmla="*/ 29364 w 72503"/>
                <a:gd name="connsiteY10" fmla="*/ 30016 h 108755"/>
                <a:gd name="connsiteX11" fmla="*/ 51985 w 72503"/>
                <a:gd name="connsiteY11" fmla="*/ 45315 h 108755"/>
                <a:gd name="connsiteX12" fmla="*/ 79537 w 72503"/>
                <a:gd name="connsiteY12" fmla="*/ 78086 h 108755"/>
                <a:gd name="connsiteX13" fmla="*/ 41400 w 72503"/>
                <a:gd name="connsiteY13" fmla="*/ 109770 h 108755"/>
                <a:gd name="connsiteX14" fmla="*/ 0 w 72503"/>
                <a:gd name="connsiteY14" fmla="*/ 97807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503" h="108755">
                  <a:moveTo>
                    <a:pt x="0" y="97807"/>
                  </a:moveTo>
                  <a:lnTo>
                    <a:pt x="10151" y="78014"/>
                  </a:lnTo>
                  <a:cubicBezTo>
                    <a:pt x="19866" y="83597"/>
                    <a:pt x="30162" y="88164"/>
                    <a:pt x="40095" y="88164"/>
                  </a:cubicBezTo>
                  <a:cubicBezTo>
                    <a:pt x="49810" y="88164"/>
                    <a:pt x="54523" y="84104"/>
                    <a:pt x="54523" y="79101"/>
                  </a:cubicBezTo>
                  <a:cubicBezTo>
                    <a:pt x="54523" y="73954"/>
                    <a:pt x="51260" y="70691"/>
                    <a:pt x="34294" y="63803"/>
                  </a:cubicBezTo>
                  <a:cubicBezTo>
                    <a:pt x="17038" y="56480"/>
                    <a:pt x="4568" y="48940"/>
                    <a:pt x="4568" y="30597"/>
                  </a:cubicBezTo>
                  <a:cubicBezTo>
                    <a:pt x="4568" y="12906"/>
                    <a:pt x="19866" y="0"/>
                    <a:pt x="42487" y="0"/>
                  </a:cubicBezTo>
                  <a:cubicBezTo>
                    <a:pt x="53943" y="0"/>
                    <a:pt x="67066" y="4350"/>
                    <a:pt x="75911" y="11238"/>
                  </a:cubicBezTo>
                  <a:lnTo>
                    <a:pt x="65108" y="29799"/>
                  </a:lnTo>
                  <a:cubicBezTo>
                    <a:pt x="57350" y="24869"/>
                    <a:pt x="50245" y="21824"/>
                    <a:pt x="41835" y="21606"/>
                  </a:cubicBezTo>
                  <a:cubicBezTo>
                    <a:pt x="34947" y="21606"/>
                    <a:pt x="29364" y="24651"/>
                    <a:pt x="29364" y="30016"/>
                  </a:cubicBezTo>
                  <a:cubicBezTo>
                    <a:pt x="29364" y="36034"/>
                    <a:pt x="34947" y="38427"/>
                    <a:pt x="51985" y="45315"/>
                  </a:cubicBezTo>
                  <a:cubicBezTo>
                    <a:pt x="69024" y="52638"/>
                    <a:pt x="79537" y="61701"/>
                    <a:pt x="79537" y="78086"/>
                  </a:cubicBezTo>
                  <a:cubicBezTo>
                    <a:pt x="79537" y="97445"/>
                    <a:pt x="65108" y="109770"/>
                    <a:pt x="41400" y="109770"/>
                  </a:cubicBezTo>
                  <a:cubicBezTo>
                    <a:pt x="24506" y="109698"/>
                    <a:pt x="9643" y="104115"/>
                    <a:pt x="0" y="97807"/>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49" name="Forme libre : forme 59">
              <a:extLst>
                <a:ext uri="{FF2B5EF4-FFF2-40B4-BE49-F238E27FC236}">
                  <a16:creationId xmlns:a16="http://schemas.microsoft.com/office/drawing/2014/main" id="{0575DBCE-67C4-451C-91E9-3912FF337805}"/>
                </a:ext>
              </a:extLst>
            </p:cNvPr>
            <p:cNvSpPr/>
            <p:nvPr/>
          </p:nvSpPr>
          <p:spPr>
            <a:xfrm>
              <a:off x="1920355" y="6224864"/>
              <a:ext cx="101505" cy="145007"/>
            </a:xfrm>
            <a:custGeom>
              <a:avLst/>
              <a:gdLst>
                <a:gd name="connsiteX0" fmla="*/ 73 w 101505"/>
                <a:gd name="connsiteY0" fmla="*/ 3408 h 145007"/>
                <a:gd name="connsiteX1" fmla="*/ 39732 w 101505"/>
                <a:gd name="connsiteY1" fmla="*/ 0 h 145007"/>
                <a:gd name="connsiteX2" fmla="*/ 94690 w 101505"/>
                <a:gd name="connsiteY2" fmla="*/ 46330 h 145007"/>
                <a:gd name="connsiteX3" fmla="*/ 68371 w 101505"/>
                <a:gd name="connsiteY3" fmla="*/ 87439 h 145007"/>
                <a:gd name="connsiteX4" fmla="*/ 104768 w 101505"/>
                <a:gd name="connsiteY4" fmla="*/ 147762 h 145007"/>
                <a:gd name="connsiteX5" fmla="*/ 75041 w 101505"/>
                <a:gd name="connsiteY5" fmla="*/ 147762 h 145007"/>
                <a:gd name="connsiteX6" fmla="*/ 43140 w 101505"/>
                <a:gd name="connsiteY6" fmla="*/ 93892 h 145007"/>
                <a:gd name="connsiteX7" fmla="*/ 25884 w 101505"/>
                <a:gd name="connsiteY7" fmla="*/ 93892 h 145007"/>
                <a:gd name="connsiteX8" fmla="*/ 25884 w 101505"/>
                <a:gd name="connsiteY8" fmla="*/ 147762 h 145007"/>
                <a:gd name="connsiteX9" fmla="*/ 0 w 101505"/>
                <a:gd name="connsiteY9" fmla="*/ 147762 h 145007"/>
                <a:gd name="connsiteX10" fmla="*/ 73 w 101505"/>
                <a:gd name="connsiteY10" fmla="*/ 3408 h 145007"/>
                <a:gd name="connsiteX11" fmla="*/ 68081 w 101505"/>
                <a:gd name="connsiteY11" fmla="*/ 46112 h 145007"/>
                <a:gd name="connsiteX12" fmla="*/ 39007 w 101505"/>
                <a:gd name="connsiteY12" fmla="*/ 23274 h 145007"/>
                <a:gd name="connsiteX13" fmla="*/ 25884 w 101505"/>
                <a:gd name="connsiteY13" fmla="*/ 24361 h 145007"/>
                <a:gd name="connsiteX14" fmla="*/ 25884 w 101505"/>
                <a:gd name="connsiteY14" fmla="*/ 72214 h 145007"/>
                <a:gd name="connsiteX15" fmla="*/ 35599 w 101505"/>
                <a:gd name="connsiteY15" fmla="*/ 72649 h 145007"/>
                <a:gd name="connsiteX16" fmla="*/ 68081 w 101505"/>
                <a:gd name="connsiteY16" fmla="*/ 46112 h 1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505" h="145007">
                  <a:moveTo>
                    <a:pt x="73" y="3408"/>
                  </a:moveTo>
                  <a:cubicBezTo>
                    <a:pt x="9353" y="2103"/>
                    <a:pt x="23564" y="0"/>
                    <a:pt x="39732" y="0"/>
                  </a:cubicBezTo>
                  <a:cubicBezTo>
                    <a:pt x="75259" y="0"/>
                    <a:pt x="94690" y="18778"/>
                    <a:pt x="94690" y="46330"/>
                  </a:cubicBezTo>
                  <a:cubicBezTo>
                    <a:pt x="94690" y="67211"/>
                    <a:pt x="84974" y="80189"/>
                    <a:pt x="68371" y="87439"/>
                  </a:cubicBezTo>
                  <a:lnTo>
                    <a:pt x="104768" y="147762"/>
                  </a:lnTo>
                  <a:lnTo>
                    <a:pt x="75041" y="147762"/>
                  </a:lnTo>
                  <a:lnTo>
                    <a:pt x="43140" y="93892"/>
                  </a:lnTo>
                  <a:lnTo>
                    <a:pt x="25884" y="93892"/>
                  </a:lnTo>
                  <a:lnTo>
                    <a:pt x="25884" y="147762"/>
                  </a:lnTo>
                  <a:lnTo>
                    <a:pt x="0" y="147762"/>
                  </a:lnTo>
                  <a:lnTo>
                    <a:pt x="73" y="3408"/>
                  </a:lnTo>
                  <a:close/>
                  <a:moveTo>
                    <a:pt x="68081" y="46112"/>
                  </a:moveTo>
                  <a:cubicBezTo>
                    <a:pt x="68081" y="32772"/>
                    <a:pt x="57133" y="23274"/>
                    <a:pt x="39007" y="23274"/>
                  </a:cubicBezTo>
                  <a:cubicBezTo>
                    <a:pt x="33424" y="23274"/>
                    <a:pt x="28422" y="23926"/>
                    <a:pt x="25884" y="24361"/>
                  </a:cubicBezTo>
                  <a:lnTo>
                    <a:pt x="25884" y="72214"/>
                  </a:lnTo>
                  <a:cubicBezTo>
                    <a:pt x="28712" y="72649"/>
                    <a:pt x="31249" y="72649"/>
                    <a:pt x="35599" y="72649"/>
                  </a:cubicBezTo>
                  <a:cubicBezTo>
                    <a:pt x="59453" y="72576"/>
                    <a:pt x="68081" y="61628"/>
                    <a:pt x="68081" y="46112"/>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0" name="Forme libre : forme 60">
              <a:extLst>
                <a:ext uri="{FF2B5EF4-FFF2-40B4-BE49-F238E27FC236}">
                  <a16:creationId xmlns:a16="http://schemas.microsoft.com/office/drawing/2014/main" id="{8371BA68-51BF-44D8-A98F-BE1D46D7EDC0}"/>
                </a:ext>
              </a:extLst>
            </p:cNvPr>
            <p:cNvSpPr/>
            <p:nvPr/>
          </p:nvSpPr>
          <p:spPr>
            <a:xfrm>
              <a:off x="2034548" y="6212611"/>
              <a:ext cx="87004" cy="159508"/>
            </a:xfrm>
            <a:custGeom>
              <a:avLst/>
              <a:gdLst>
                <a:gd name="connsiteX0" fmla="*/ 0 w 87004"/>
                <a:gd name="connsiteY0" fmla="*/ 108103 h 159507"/>
                <a:gd name="connsiteX1" fmla="*/ 50680 w 87004"/>
                <a:gd name="connsiteY1" fmla="*/ 52348 h 159507"/>
                <a:gd name="connsiteX2" fmla="*/ 93530 w 87004"/>
                <a:gd name="connsiteY2" fmla="*/ 101287 h 159507"/>
                <a:gd name="connsiteX3" fmla="*/ 92442 w 87004"/>
                <a:gd name="connsiteY3" fmla="*/ 113541 h 159507"/>
                <a:gd name="connsiteX4" fmla="*/ 26319 w 87004"/>
                <a:gd name="connsiteY4" fmla="*/ 116078 h 159507"/>
                <a:gd name="connsiteX5" fmla="*/ 51115 w 87004"/>
                <a:gd name="connsiteY5" fmla="*/ 140439 h 159507"/>
                <a:gd name="connsiteX6" fmla="*/ 77434 w 87004"/>
                <a:gd name="connsiteY6" fmla="*/ 129274 h 159507"/>
                <a:gd name="connsiteX7" fmla="*/ 89687 w 87004"/>
                <a:gd name="connsiteY7" fmla="*/ 147400 h 159507"/>
                <a:gd name="connsiteX8" fmla="*/ 50680 w 87004"/>
                <a:gd name="connsiteY8" fmla="*/ 162045 h 159507"/>
                <a:gd name="connsiteX9" fmla="*/ 0 w 87004"/>
                <a:gd name="connsiteY9" fmla="*/ 108103 h 159507"/>
                <a:gd name="connsiteX10" fmla="*/ 25014 w 87004"/>
                <a:gd name="connsiteY10" fmla="*/ 33134 h 159507"/>
                <a:gd name="connsiteX11" fmla="*/ 64456 w 87004"/>
                <a:gd name="connsiteY11" fmla="*/ 0 h 159507"/>
                <a:gd name="connsiteX12" fmla="*/ 77361 w 87004"/>
                <a:gd name="connsiteY12" fmla="*/ 16603 h 159507"/>
                <a:gd name="connsiteX13" fmla="*/ 34294 w 87004"/>
                <a:gd name="connsiteY13" fmla="*/ 44372 h 159507"/>
                <a:gd name="connsiteX14" fmla="*/ 25014 w 87004"/>
                <a:gd name="connsiteY14" fmla="*/ 33134 h 159507"/>
                <a:gd name="connsiteX15" fmla="*/ 68298 w 87004"/>
                <a:gd name="connsiteY15" fmla="*/ 95415 h 159507"/>
                <a:gd name="connsiteX16" fmla="*/ 49810 w 87004"/>
                <a:gd name="connsiteY16" fmla="*/ 73881 h 159507"/>
                <a:gd name="connsiteX17" fmla="*/ 26536 w 87004"/>
                <a:gd name="connsiteY17" fmla="*/ 98242 h 159507"/>
                <a:gd name="connsiteX18" fmla="*/ 68298 w 87004"/>
                <a:gd name="connsiteY18" fmla="*/ 95415 h 1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04" h="159507">
                  <a:moveTo>
                    <a:pt x="0" y="108103"/>
                  </a:moveTo>
                  <a:cubicBezTo>
                    <a:pt x="0" y="75331"/>
                    <a:pt x="24579" y="52275"/>
                    <a:pt x="50680" y="52348"/>
                  </a:cubicBezTo>
                  <a:cubicBezTo>
                    <a:pt x="81494" y="52348"/>
                    <a:pt x="93747" y="74316"/>
                    <a:pt x="93530" y="101287"/>
                  </a:cubicBezTo>
                  <a:cubicBezTo>
                    <a:pt x="93747" y="105130"/>
                    <a:pt x="93095" y="110350"/>
                    <a:pt x="92442" y="113541"/>
                  </a:cubicBezTo>
                  <a:lnTo>
                    <a:pt x="26319" y="116078"/>
                  </a:lnTo>
                  <a:cubicBezTo>
                    <a:pt x="26971" y="128114"/>
                    <a:pt x="36469" y="140439"/>
                    <a:pt x="51115" y="140439"/>
                  </a:cubicBezTo>
                  <a:cubicBezTo>
                    <a:pt x="64456" y="140439"/>
                    <a:pt x="72866" y="133769"/>
                    <a:pt x="77434" y="129274"/>
                  </a:cubicBezTo>
                  <a:lnTo>
                    <a:pt x="89687" y="147400"/>
                  </a:lnTo>
                  <a:cubicBezTo>
                    <a:pt x="81494" y="154070"/>
                    <a:pt x="70691" y="162045"/>
                    <a:pt x="50680" y="162045"/>
                  </a:cubicBezTo>
                  <a:cubicBezTo>
                    <a:pt x="18053" y="161973"/>
                    <a:pt x="0" y="140657"/>
                    <a:pt x="0" y="108103"/>
                  </a:cubicBezTo>
                  <a:close/>
                  <a:moveTo>
                    <a:pt x="25014" y="33134"/>
                  </a:moveTo>
                  <a:lnTo>
                    <a:pt x="64456" y="0"/>
                  </a:lnTo>
                  <a:lnTo>
                    <a:pt x="77361" y="16603"/>
                  </a:lnTo>
                  <a:lnTo>
                    <a:pt x="34294" y="44372"/>
                  </a:lnTo>
                  <a:lnTo>
                    <a:pt x="25014" y="33134"/>
                  </a:lnTo>
                  <a:close/>
                  <a:moveTo>
                    <a:pt x="68298" y="95415"/>
                  </a:moveTo>
                  <a:cubicBezTo>
                    <a:pt x="68298" y="83742"/>
                    <a:pt x="62281" y="73881"/>
                    <a:pt x="49810" y="73881"/>
                  </a:cubicBezTo>
                  <a:cubicBezTo>
                    <a:pt x="37774" y="73881"/>
                    <a:pt x="27407" y="85917"/>
                    <a:pt x="26536" y="98242"/>
                  </a:cubicBezTo>
                  <a:lnTo>
                    <a:pt x="68298" y="95415"/>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1" name="Forme libre : forme 61">
              <a:extLst>
                <a:ext uri="{FF2B5EF4-FFF2-40B4-BE49-F238E27FC236}">
                  <a16:creationId xmlns:a16="http://schemas.microsoft.com/office/drawing/2014/main" id="{B41625D9-715D-4357-83E4-D6140E88884E}"/>
                </a:ext>
              </a:extLst>
            </p:cNvPr>
            <p:cNvSpPr/>
            <p:nvPr/>
          </p:nvSpPr>
          <p:spPr>
            <a:xfrm>
              <a:off x="2140766" y="6216743"/>
              <a:ext cx="72504" cy="152258"/>
            </a:xfrm>
            <a:custGeom>
              <a:avLst/>
              <a:gdLst>
                <a:gd name="connsiteX0" fmla="*/ 14428 w 72503"/>
                <a:gd name="connsiteY0" fmla="*/ 71271 h 152257"/>
                <a:gd name="connsiteX1" fmla="*/ 0 w 72503"/>
                <a:gd name="connsiteY1" fmla="*/ 71271 h 152257"/>
                <a:gd name="connsiteX2" fmla="*/ 0 w 72503"/>
                <a:gd name="connsiteY2" fmla="*/ 50607 h 152257"/>
                <a:gd name="connsiteX3" fmla="*/ 15298 w 72503"/>
                <a:gd name="connsiteY3" fmla="*/ 50607 h 152257"/>
                <a:gd name="connsiteX4" fmla="*/ 15298 w 72503"/>
                <a:gd name="connsiteY4" fmla="*/ 45025 h 152257"/>
                <a:gd name="connsiteX5" fmla="*/ 56915 w 72503"/>
                <a:gd name="connsiteY5" fmla="*/ 0 h 152257"/>
                <a:gd name="connsiteX6" fmla="*/ 75476 w 72503"/>
                <a:gd name="connsiteY6" fmla="*/ 3045 h 152257"/>
                <a:gd name="connsiteX7" fmla="*/ 70474 w 72503"/>
                <a:gd name="connsiteY7" fmla="*/ 23491 h 152257"/>
                <a:gd name="connsiteX8" fmla="*/ 58655 w 72503"/>
                <a:gd name="connsiteY8" fmla="*/ 21534 h 152257"/>
                <a:gd name="connsiteX9" fmla="*/ 39225 w 72503"/>
                <a:gd name="connsiteY9" fmla="*/ 45242 h 152257"/>
                <a:gd name="connsiteX10" fmla="*/ 39225 w 72503"/>
                <a:gd name="connsiteY10" fmla="*/ 50607 h 152257"/>
                <a:gd name="connsiteX11" fmla="*/ 65761 w 72503"/>
                <a:gd name="connsiteY11" fmla="*/ 50607 h 152257"/>
                <a:gd name="connsiteX12" fmla="*/ 65761 w 72503"/>
                <a:gd name="connsiteY12" fmla="*/ 71271 h 152257"/>
                <a:gd name="connsiteX13" fmla="*/ 40312 w 72503"/>
                <a:gd name="connsiteY13" fmla="*/ 71271 h 152257"/>
                <a:gd name="connsiteX14" fmla="*/ 40239 w 72503"/>
                <a:gd name="connsiteY14" fmla="*/ 155955 h 152257"/>
                <a:gd name="connsiteX15" fmla="*/ 14356 w 72503"/>
                <a:gd name="connsiteY15" fmla="*/ 155955 h 152257"/>
                <a:gd name="connsiteX16" fmla="*/ 14428 w 72503"/>
                <a:gd name="connsiteY16" fmla="*/ 71271 h 1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503" h="152257">
                  <a:moveTo>
                    <a:pt x="14428" y="71271"/>
                  </a:moveTo>
                  <a:lnTo>
                    <a:pt x="0" y="71271"/>
                  </a:lnTo>
                  <a:lnTo>
                    <a:pt x="0" y="50607"/>
                  </a:lnTo>
                  <a:lnTo>
                    <a:pt x="15298" y="50607"/>
                  </a:lnTo>
                  <a:lnTo>
                    <a:pt x="15298" y="45025"/>
                  </a:lnTo>
                  <a:cubicBezTo>
                    <a:pt x="15298" y="18923"/>
                    <a:pt x="30597" y="0"/>
                    <a:pt x="56915" y="0"/>
                  </a:cubicBezTo>
                  <a:cubicBezTo>
                    <a:pt x="64673" y="0"/>
                    <a:pt x="71126" y="1305"/>
                    <a:pt x="75476" y="3045"/>
                  </a:cubicBezTo>
                  <a:lnTo>
                    <a:pt x="70474" y="23491"/>
                  </a:lnTo>
                  <a:cubicBezTo>
                    <a:pt x="67283" y="22186"/>
                    <a:pt x="62281" y="21534"/>
                    <a:pt x="58655" y="21534"/>
                  </a:cubicBezTo>
                  <a:cubicBezTo>
                    <a:pt x="47055" y="21534"/>
                    <a:pt x="39225" y="30597"/>
                    <a:pt x="39225" y="45242"/>
                  </a:cubicBezTo>
                  <a:lnTo>
                    <a:pt x="39225" y="50607"/>
                  </a:lnTo>
                  <a:lnTo>
                    <a:pt x="65761" y="50607"/>
                  </a:lnTo>
                  <a:lnTo>
                    <a:pt x="65761" y="71271"/>
                  </a:lnTo>
                  <a:lnTo>
                    <a:pt x="40312" y="71271"/>
                  </a:lnTo>
                  <a:lnTo>
                    <a:pt x="40239" y="155955"/>
                  </a:lnTo>
                  <a:lnTo>
                    <a:pt x="14356" y="155955"/>
                  </a:lnTo>
                  <a:lnTo>
                    <a:pt x="14428" y="71271"/>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2" name="Forme libre : forme 62">
              <a:extLst>
                <a:ext uri="{FF2B5EF4-FFF2-40B4-BE49-F238E27FC236}">
                  <a16:creationId xmlns:a16="http://schemas.microsoft.com/office/drawing/2014/main" id="{6E11F12B-5BF8-42ED-A974-B45767D1B455}"/>
                </a:ext>
              </a:extLst>
            </p:cNvPr>
            <p:cNvSpPr/>
            <p:nvPr/>
          </p:nvSpPr>
          <p:spPr>
            <a:xfrm>
              <a:off x="2216170" y="6212683"/>
              <a:ext cx="87004" cy="159508"/>
            </a:xfrm>
            <a:custGeom>
              <a:avLst/>
              <a:gdLst>
                <a:gd name="connsiteX0" fmla="*/ 0 w 87004"/>
                <a:gd name="connsiteY0" fmla="*/ 108103 h 159507"/>
                <a:gd name="connsiteX1" fmla="*/ 50680 w 87004"/>
                <a:gd name="connsiteY1" fmla="*/ 52348 h 159507"/>
                <a:gd name="connsiteX2" fmla="*/ 93530 w 87004"/>
                <a:gd name="connsiteY2" fmla="*/ 101287 h 159507"/>
                <a:gd name="connsiteX3" fmla="*/ 92442 w 87004"/>
                <a:gd name="connsiteY3" fmla="*/ 113541 h 159507"/>
                <a:gd name="connsiteX4" fmla="*/ 26319 w 87004"/>
                <a:gd name="connsiteY4" fmla="*/ 116078 h 159507"/>
                <a:gd name="connsiteX5" fmla="*/ 51115 w 87004"/>
                <a:gd name="connsiteY5" fmla="*/ 140439 h 159507"/>
                <a:gd name="connsiteX6" fmla="*/ 77434 w 87004"/>
                <a:gd name="connsiteY6" fmla="*/ 129274 h 159507"/>
                <a:gd name="connsiteX7" fmla="*/ 89687 w 87004"/>
                <a:gd name="connsiteY7" fmla="*/ 147400 h 159507"/>
                <a:gd name="connsiteX8" fmla="*/ 50680 w 87004"/>
                <a:gd name="connsiteY8" fmla="*/ 162045 h 159507"/>
                <a:gd name="connsiteX9" fmla="*/ 0 w 87004"/>
                <a:gd name="connsiteY9" fmla="*/ 108103 h 159507"/>
                <a:gd name="connsiteX10" fmla="*/ 25014 w 87004"/>
                <a:gd name="connsiteY10" fmla="*/ 33134 h 159507"/>
                <a:gd name="connsiteX11" fmla="*/ 64456 w 87004"/>
                <a:gd name="connsiteY11" fmla="*/ 0 h 159507"/>
                <a:gd name="connsiteX12" fmla="*/ 77362 w 87004"/>
                <a:gd name="connsiteY12" fmla="*/ 16603 h 159507"/>
                <a:gd name="connsiteX13" fmla="*/ 34294 w 87004"/>
                <a:gd name="connsiteY13" fmla="*/ 44372 h 159507"/>
                <a:gd name="connsiteX14" fmla="*/ 25014 w 87004"/>
                <a:gd name="connsiteY14" fmla="*/ 33134 h 159507"/>
                <a:gd name="connsiteX15" fmla="*/ 68299 w 87004"/>
                <a:gd name="connsiteY15" fmla="*/ 95487 h 159507"/>
                <a:gd name="connsiteX16" fmla="*/ 49810 w 87004"/>
                <a:gd name="connsiteY16" fmla="*/ 73954 h 159507"/>
                <a:gd name="connsiteX17" fmla="*/ 26536 w 87004"/>
                <a:gd name="connsiteY17" fmla="*/ 98315 h 159507"/>
                <a:gd name="connsiteX18" fmla="*/ 68299 w 87004"/>
                <a:gd name="connsiteY18" fmla="*/ 95487 h 1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004" h="159507">
                  <a:moveTo>
                    <a:pt x="0" y="108103"/>
                  </a:moveTo>
                  <a:cubicBezTo>
                    <a:pt x="0" y="75331"/>
                    <a:pt x="24579" y="52275"/>
                    <a:pt x="50680" y="52348"/>
                  </a:cubicBezTo>
                  <a:cubicBezTo>
                    <a:pt x="81494" y="52348"/>
                    <a:pt x="93747" y="74316"/>
                    <a:pt x="93530" y="101287"/>
                  </a:cubicBezTo>
                  <a:cubicBezTo>
                    <a:pt x="93747" y="105130"/>
                    <a:pt x="93095" y="110350"/>
                    <a:pt x="92442" y="113541"/>
                  </a:cubicBezTo>
                  <a:lnTo>
                    <a:pt x="26319" y="116078"/>
                  </a:lnTo>
                  <a:cubicBezTo>
                    <a:pt x="26971" y="128114"/>
                    <a:pt x="36469" y="140439"/>
                    <a:pt x="51115" y="140439"/>
                  </a:cubicBezTo>
                  <a:cubicBezTo>
                    <a:pt x="64456" y="140439"/>
                    <a:pt x="72866" y="133769"/>
                    <a:pt x="77434" y="129274"/>
                  </a:cubicBezTo>
                  <a:lnTo>
                    <a:pt x="89687" y="147400"/>
                  </a:lnTo>
                  <a:cubicBezTo>
                    <a:pt x="81494" y="154070"/>
                    <a:pt x="70691" y="162045"/>
                    <a:pt x="50680" y="162045"/>
                  </a:cubicBezTo>
                  <a:cubicBezTo>
                    <a:pt x="18053" y="162045"/>
                    <a:pt x="0" y="140657"/>
                    <a:pt x="0" y="108103"/>
                  </a:cubicBezTo>
                  <a:close/>
                  <a:moveTo>
                    <a:pt x="25014" y="33134"/>
                  </a:moveTo>
                  <a:lnTo>
                    <a:pt x="64456" y="0"/>
                  </a:lnTo>
                  <a:lnTo>
                    <a:pt x="77362" y="16603"/>
                  </a:lnTo>
                  <a:lnTo>
                    <a:pt x="34294" y="44372"/>
                  </a:lnTo>
                  <a:lnTo>
                    <a:pt x="25014" y="33134"/>
                  </a:lnTo>
                  <a:close/>
                  <a:moveTo>
                    <a:pt x="68299" y="95487"/>
                  </a:moveTo>
                  <a:cubicBezTo>
                    <a:pt x="68299" y="83814"/>
                    <a:pt x="62281" y="73954"/>
                    <a:pt x="49810" y="73954"/>
                  </a:cubicBezTo>
                  <a:cubicBezTo>
                    <a:pt x="37774" y="73954"/>
                    <a:pt x="27406" y="85989"/>
                    <a:pt x="26536" y="98315"/>
                  </a:cubicBezTo>
                  <a:lnTo>
                    <a:pt x="68299" y="95487"/>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3" name="Forme libre : forme 95">
              <a:extLst>
                <a:ext uri="{FF2B5EF4-FFF2-40B4-BE49-F238E27FC236}">
                  <a16:creationId xmlns:a16="http://schemas.microsoft.com/office/drawing/2014/main" id="{DB7ED671-292B-43B3-861A-E21BF6AAFF72}"/>
                </a:ext>
              </a:extLst>
            </p:cNvPr>
            <p:cNvSpPr/>
            <p:nvPr/>
          </p:nvSpPr>
          <p:spPr>
            <a:xfrm>
              <a:off x="2330581" y="6265248"/>
              <a:ext cx="58003" cy="101505"/>
            </a:xfrm>
            <a:custGeom>
              <a:avLst/>
              <a:gdLst>
                <a:gd name="connsiteX0" fmla="*/ 0 w 58002"/>
                <a:gd name="connsiteY0" fmla="*/ 2175 h 101505"/>
                <a:gd name="connsiteX1" fmla="*/ 24579 w 58002"/>
                <a:gd name="connsiteY1" fmla="*/ 2175 h 101505"/>
                <a:gd name="connsiteX2" fmla="*/ 24579 w 58002"/>
                <a:gd name="connsiteY2" fmla="*/ 23274 h 101505"/>
                <a:gd name="connsiteX3" fmla="*/ 65108 w 58002"/>
                <a:gd name="connsiteY3" fmla="*/ 0 h 101505"/>
                <a:gd name="connsiteX4" fmla="*/ 65108 w 58002"/>
                <a:gd name="connsiteY4" fmla="*/ 23709 h 101505"/>
                <a:gd name="connsiteX5" fmla="*/ 60831 w 58002"/>
                <a:gd name="connsiteY5" fmla="*/ 23491 h 101505"/>
                <a:gd name="connsiteX6" fmla="*/ 25884 w 58002"/>
                <a:gd name="connsiteY6" fmla="*/ 45242 h 101505"/>
                <a:gd name="connsiteX7" fmla="*/ 25884 w 58002"/>
                <a:gd name="connsiteY7" fmla="*/ 107523 h 101505"/>
                <a:gd name="connsiteX8" fmla="*/ 0 w 58002"/>
                <a:gd name="connsiteY8" fmla="*/ 107523 h 101505"/>
                <a:gd name="connsiteX9" fmla="*/ 0 w 58002"/>
                <a:gd name="connsiteY9" fmla="*/ 2175 h 1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02" h="101505">
                  <a:moveTo>
                    <a:pt x="0" y="2175"/>
                  </a:moveTo>
                  <a:lnTo>
                    <a:pt x="24579" y="2175"/>
                  </a:lnTo>
                  <a:lnTo>
                    <a:pt x="24579" y="23274"/>
                  </a:lnTo>
                  <a:cubicBezTo>
                    <a:pt x="31467" y="11238"/>
                    <a:pt x="42922" y="0"/>
                    <a:pt x="65108" y="0"/>
                  </a:cubicBezTo>
                  <a:lnTo>
                    <a:pt x="65108" y="23709"/>
                  </a:lnTo>
                  <a:cubicBezTo>
                    <a:pt x="63586" y="23491"/>
                    <a:pt x="62281" y="23491"/>
                    <a:pt x="60831" y="23491"/>
                  </a:cubicBezTo>
                  <a:cubicBezTo>
                    <a:pt x="44227" y="23491"/>
                    <a:pt x="31539" y="32554"/>
                    <a:pt x="25884" y="45242"/>
                  </a:cubicBezTo>
                  <a:lnTo>
                    <a:pt x="25884" y="107523"/>
                  </a:lnTo>
                  <a:lnTo>
                    <a:pt x="0" y="107523"/>
                  </a:lnTo>
                  <a:lnTo>
                    <a:pt x="0" y="2175"/>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4" name="Forme libre : forme 96">
              <a:extLst>
                <a:ext uri="{FF2B5EF4-FFF2-40B4-BE49-F238E27FC236}">
                  <a16:creationId xmlns:a16="http://schemas.microsoft.com/office/drawing/2014/main" id="{1F9BA68A-84F2-4E9A-96D1-934A629A2318}"/>
                </a:ext>
              </a:extLst>
            </p:cNvPr>
            <p:cNvSpPr/>
            <p:nvPr/>
          </p:nvSpPr>
          <p:spPr>
            <a:xfrm>
              <a:off x="2405115" y="6265176"/>
              <a:ext cx="87004" cy="108755"/>
            </a:xfrm>
            <a:custGeom>
              <a:avLst/>
              <a:gdLst>
                <a:gd name="connsiteX0" fmla="*/ 0 w 87004"/>
                <a:gd name="connsiteY0" fmla="*/ 55755 h 108755"/>
                <a:gd name="connsiteX1" fmla="*/ 50680 w 87004"/>
                <a:gd name="connsiteY1" fmla="*/ 0 h 108755"/>
                <a:gd name="connsiteX2" fmla="*/ 93530 w 87004"/>
                <a:gd name="connsiteY2" fmla="*/ 48940 h 108755"/>
                <a:gd name="connsiteX3" fmla="*/ 92442 w 87004"/>
                <a:gd name="connsiteY3" fmla="*/ 61193 h 108755"/>
                <a:gd name="connsiteX4" fmla="*/ 26319 w 87004"/>
                <a:gd name="connsiteY4" fmla="*/ 63731 h 108755"/>
                <a:gd name="connsiteX5" fmla="*/ 51115 w 87004"/>
                <a:gd name="connsiteY5" fmla="*/ 88092 h 108755"/>
                <a:gd name="connsiteX6" fmla="*/ 77434 w 87004"/>
                <a:gd name="connsiteY6" fmla="*/ 76926 h 108755"/>
                <a:gd name="connsiteX7" fmla="*/ 89687 w 87004"/>
                <a:gd name="connsiteY7" fmla="*/ 95052 h 108755"/>
                <a:gd name="connsiteX8" fmla="*/ 50680 w 87004"/>
                <a:gd name="connsiteY8" fmla="*/ 109698 h 108755"/>
                <a:gd name="connsiteX9" fmla="*/ 0 w 87004"/>
                <a:gd name="connsiteY9" fmla="*/ 55755 h 108755"/>
                <a:gd name="connsiteX10" fmla="*/ 68299 w 87004"/>
                <a:gd name="connsiteY10" fmla="*/ 43067 h 108755"/>
                <a:gd name="connsiteX11" fmla="*/ 49810 w 87004"/>
                <a:gd name="connsiteY11" fmla="*/ 21534 h 108755"/>
                <a:gd name="connsiteX12" fmla="*/ 26536 w 87004"/>
                <a:gd name="connsiteY12" fmla="*/ 45895 h 108755"/>
                <a:gd name="connsiteX13" fmla="*/ 68299 w 87004"/>
                <a:gd name="connsiteY13" fmla="*/ 43067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04" h="108755">
                  <a:moveTo>
                    <a:pt x="0" y="55755"/>
                  </a:moveTo>
                  <a:cubicBezTo>
                    <a:pt x="0" y="22984"/>
                    <a:pt x="24579" y="-72"/>
                    <a:pt x="50680" y="0"/>
                  </a:cubicBezTo>
                  <a:cubicBezTo>
                    <a:pt x="81494" y="0"/>
                    <a:pt x="93747" y="21969"/>
                    <a:pt x="93530" y="48940"/>
                  </a:cubicBezTo>
                  <a:cubicBezTo>
                    <a:pt x="93747" y="52783"/>
                    <a:pt x="93095" y="58003"/>
                    <a:pt x="92442" y="61193"/>
                  </a:cubicBezTo>
                  <a:lnTo>
                    <a:pt x="26319" y="63731"/>
                  </a:lnTo>
                  <a:cubicBezTo>
                    <a:pt x="26971" y="75766"/>
                    <a:pt x="36469" y="88092"/>
                    <a:pt x="51115" y="88092"/>
                  </a:cubicBezTo>
                  <a:cubicBezTo>
                    <a:pt x="64456" y="88092"/>
                    <a:pt x="72866" y="81422"/>
                    <a:pt x="77434" y="76926"/>
                  </a:cubicBezTo>
                  <a:lnTo>
                    <a:pt x="89687" y="95052"/>
                  </a:lnTo>
                  <a:cubicBezTo>
                    <a:pt x="81494" y="101723"/>
                    <a:pt x="70691" y="109698"/>
                    <a:pt x="50680" y="109698"/>
                  </a:cubicBezTo>
                  <a:cubicBezTo>
                    <a:pt x="18054" y="109626"/>
                    <a:pt x="0" y="88237"/>
                    <a:pt x="0" y="55755"/>
                  </a:cubicBezTo>
                  <a:close/>
                  <a:moveTo>
                    <a:pt x="68299" y="43067"/>
                  </a:moveTo>
                  <a:cubicBezTo>
                    <a:pt x="68299" y="31394"/>
                    <a:pt x="62281" y="21534"/>
                    <a:pt x="49810" y="21534"/>
                  </a:cubicBezTo>
                  <a:cubicBezTo>
                    <a:pt x="37774" y="21534"/>
                    <a:pt x="27406" y="33569"/>
                    <a:pt x="26536" y="45895"/>
                  </a:cubicBezTo>
                  <a:lnTo>
                    <a:pt x="68299" y="43067"/>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5" name="Forme libre : forme 97">
              <a:extLst>
                <a:ext uri="{FF2B5EF4-FFF2-40B4-BE49-F238E27FC236}">
                  <a16:creationId xmlns:a16="http://schemas.microsoft.com/office/drawing/2014/main" id="{75BB0431-0821-439A-92B2-26B222B6FC15}"/>
                </a:ext>
              </a:extLst>
            </p:cNvPr>
            <p:cNvSpPr/>
            <p:nvPr/>
          </p:nvSpPr>
          <p:spPr>
            <a:xfrm>
              <a:off x="2519453" y="6265393"/>
              <a:ext cx="87004" cy="101505"/>
            </a:xfrm>
            <a:custGeom>
              <a:avLst/>
              <a:gdLst>
                <a:gd name="connsiteX0" fmla="*/ 72 w 87004"/>
                <a:gd name="connsiteY0" fmla="*/ 2103 h 101505"/>
                <a:gd name="connsiteX1" fmla="*/ 24651 w 87004"/>
                <a:gd name="connsiteY1" fmla="*/ 2103 h 101505"/>
                <a:gd name="connsiteX2" fmla="*/ 24651 w 87004"/>
                <a:gd name="connsiteY2" fmla="*/ 12906 h 101505"/>
                <a:gd name="connsiteX3" fmla="*/ 57205 w 87004"/>
                <a:gd name="connsiteY3" fmla="*/ 0 h 101505"/>
                <a:gd name="connsiteX4" fmla="*/ 91210 w 87004"/>
                <a:gd name="connsiteY4" fmla="*/ 40747 h 101505"/>
                <a:gd name="connsiteX5" fmla="*/ 91210 w 87004"/>
                <a:gd name="connsiteY5" fmla="*/ 107523 h 101505"/>
                <a:gd name="connsiteX6" fmla="*/ 65326 w 87004"/>
                <a:gd name="connsiteY6" fmla="*/ 107523 h 101505"/>
                <a:gd name="connsiteX7" fmla="*/ 65326 w 87004"/>
                <a:gd name="connsiteY7" fmla="*/ 42052 h 101505"/>
                <a:gd name="connsiteX8" fmla="*/ 48070 w 87004"/>
                <a:gd name="connsiteY8" fmla="*/ 21606 h 101505"/>
                <a:gd name="connsiteX9" fmla="*/ 25884 w 87004"/>
                <a:gd name="connsiteY9" fmla="*/ 30887 h 101505"/>
                <a:gd name="connsiteX10" fmla="*/ 25884 w 87004"/>
                <a:gd name="connsiteY10" fmla="*/ 107595 h 101505"/>
                <a:gd name="connsiteX11" fmla="*/ 0 w 87004"/>
                <a:gd name="connsiteY11" fmla="*/ 107595 h 101505"/>
                <a:gd name="connsiteX12" fmla="*/ 72 w 87004"/>
                <a:gd name="connsiteY12" fmla="*/ 2103 h 1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04" h="101505">
                  <a:moveTo>
                    <a:pt x="72" y="2103"/>
                  </a:moveTo>
                  <a:lnTo>
                    <a:pt x="24651" y="2103"/>
                  </a:lnTo>
                  <a:lnTo>
                    <a:pt x="24651" y="12906"/>
                  </a:lnTo>
                  <a:cubicBezTo>
                    <a:pt x="33932" y="4713"/>
                    <a:pt x="44010" y="0"/>
                    <a:pt x="57205" y="0"/>
                  </a:cubicBezTo>
                  <a:cubicBezTo>
                    <a:pt x="77869" y="0"/>
                    <a:pt x="91282" y="13776"/>
                    <a:pt x="91210" y="40747"/>
                  </a:cubicBezTo>
                  <a:lnTo>
                    <a:pt x="91210" y="107523"/>
                  </a:lnTo>
                  <a:lnTo>
                    <a:pt x="65326" y="107523"/>
                  </a:lnTo>
                  <a:lnTo>
                    <a:pt x="65326" y="42052"/>
                  </a:lnTo>
                  <a:cubicBezTo>
                    <a:pt x="65326" y="28059"/>
                    <a:pt x="58655" y="21606"/>
                    <a:pt x="48070" y="21606"/>
                  </a:cubicBezTo>
                  <a:cubicBezTo>
                    <a:pt x="39224" y="21606"/>
                    <a:pt x="30814" y="26101"/>
                    <a:pt x="25884" y="30887"/>
                  </a:cubicBezTo>
                  <a:lnTo>
                    <a:pt x="25884" y="107595"/>
                  </a:lnTo>
                  <a:lnTo>
                    <a:pt x="0" y="107595"/>
                  </a:lnTo>
                  <a:lnTo>
                    <a:pt x="72" y="2103"/>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6" name="Forme libre : forme 98">
              <a:extLst>
                <a:ext uri="{FF2B5EF4-FFF2-40B4-BE49-F238E27FC236}">
                  <a16:creationId xmlns:a16="http://schemas.microsoft.com/office/drawing/2014/main" id="{877FB513-3F49-4219-8EF8-B86A0DB708AA}"/>
                </a:ext>
              </a:extLst>
            </p:cNvPr>
            <p:cNvSpPr/>
            <p:nvPr/>
          </p:nvSpPr>
          <p:spPr>
            <a:xfrm>
              <a:off x="2627411" y="6240017"/>
              <a:ext cx="65253" cy="130506"/>
            </a:xfrm>
            <a:custGeom>
              <a:avLst/>
              <a:gdLst>
                <a:gd name="connsiteX0" fmla="*/ 17908 w 65253"/>
                <a:gd name="connsiteY0" fmla="*/ 98895 h 130506"/>
                <a:gd name="connsiteX1" fmla="*/ 17908 w 65253"/>
                <a:gd name="connsiteY1" fmla="*/ 48287 h 130506"/>
                <a:gd name="connsiteX2" fmla="*/ 0 w 65253"/>
                <a:gd name="connsiteY2" fmla="*/ 48287 h 130506"/>
                <a:gd name="connsiteX3" fmla="*/ 0 w 65253"/>
                <a:gd name="connsiteY3" fmla="*/ 27624 h 130506"/>
                <a:gd name="connsiteX4" fmla="*/ 17908 w 65253"/>
                <a:gd name="connsiteY4" fmla="*/ 27624 h 130506"/>
                <a:gd name="connsiteX5" fmla="*/ 17908 w 65253"/>
                <a:gd name="connsiteY5" fmla="*/ 1958 h 130506"/>
                <a:gd name="connsiteX6" fmla="*/ 43792 w 65253"/>
                <a:gd name="connsiteY6" fmla="*/ 0 h 130506"/>
                <a:gd name="connsiteX7" fmla="*/ 43792 w 65253"/>
                <a:gd name="connsiteY7" fmla="*/ 27551 h 130506"/>
                <a:gd name="connsiteX8" fmla="*/ 69023 w 65253"/>
                <a:gd name="connsiteY8" fmla="*/ 27551 h 130506"/>
                <a:gd name="connsiteX9" fmla="*/ 69023 w 65253"/>
                <a:gd name="connsiteY9" fmla="*/ 48215 h 130506"/>
                <a:gd name="connsiteX10" fmla="*/ 43792 w 65253"/>
                <a:gd name="connsiteY10" fmla="*/ 48215 h 130506"/>
                <a:gd name="connsiteX11" fmla="*/ 43792 w 65253"/>
                <a:gd name="connsiteY11" fmla="*/ 96067 h 130506"/>
                <a:gd name="connsiteX12" fmla="*/ 54958 w 65253"/>
                <a:gd name="connsiteY12" fmla="*/ 112671 h 130506"/>
                <a:gd name="connsiteX13" fmla="*/ 66413 w 65253"/>
                <a:gd name="connsiteY13" fmla="*/ 110495 h 130506"/>
                <a:gd name="connsiteX14" fmla="*/ 70256 w 65253"/>
                <a:gd name="connsiteY14" fmla="*/ 131159 h 130506"/>
                <a:gd name="connsiteX15" fmla="*/ 50898 w 65253"/>
                <a:gd name="connsiteY15" fmla="*/ 135002 h 130506"/>
                <a:gd name="connsiteX16" fmla="*/ 17908 w 65253"/>
                <a:gd name="connsiteY16" fmla="*/ 98895 h 13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253" h="130506">
                  <a:moveTo>
                    <a:pt x="17908" y="98895"/>
                  </a:moveTo>
                  <a:lnTo>
                    <a:pt x="17908" y="48287"/>
                  </a:lnTo>
                  <a:lnTo>
                    <a:pt x="0" y="48287"/>
                  </a:lnTo>
                  <a:lnTo>
                    <a:pt x="0" y="27624"/>
                  </a:lnTo>
                  <a:lnTo>
                    <a:pt x="17908" y="27624"/>
                  </a:lnTo>
                  <a:lnTo>
                    <a:pt x="17908" y="1958"/>
                  </a:lnTo>
                  <a:lnTo>
                    <a:pt x="43792" y="0"/>
                  </a:lnTo>
                  <a:lnTo>
                    <a:pt x="43792" y="27551"/>
                  </a:lnTo>
                  <a:lnTo>
                    <a:pt x="69023" y="27551"/>
                  </a:lnTo>
                  <a:lnTo>
                    <a:pt x="69023" y="48215"/>
                  </a:lnTo>
                  <a:lnTo>
                    <a:pt x="43792" y="48215"/>
                  </a:lnTo>
                  <a:lnTo>
                    <a:pt x="43792" y="96067"/>
                  </a:lnTo>
                  <a:cubicBezTo>
                    <a:pt x="43792" y="106218"/>
                    <a:pt x="46402" y="112671"/>
                    <a:pt x="54958" y="112671"/>
                  </a:cubicBezTo>
                  <a:cubicBezTo>
                    <a:pt x="58655" y="112671"/>
                    <a:pt x="62498" y="111583"/>
                    <a:pt x="66413" y="110495"/>
                  </a:cubicBezTo>
                  <a:lnTo>
                    <a:pt x="70256" y="131159"/>
                  </a:lnTo>
                  <a:cubicBezTo>
                    <a:pt x="66196" y="132899"/>
                    <a:pt x="59453" y="135002"/>
                    <a:pt x="50898" y="135002"/>
                  </a:cubicBezTo>
                  <a:cubicBezTo>
                    <a:pt x="28422" y="135074"/>
                    <a:pt x="17908" y="120863"/>
                    <a:pt x="17908" y="98895"/>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7" name="Forme libre : forme 99">
              <a:extLst>
                <a:ext uri="{FF2B5EF4-FFF2-40B4-BE49-F238E27FC236}">
                  <a16:creationId xmlns:a16="http://schemas.microsoft.com/office/drawing/2014/main" id="{57FDA1DA-D6EF-408F-8FCA-5EDD9CCE4B0D}"/>
                </a:ext>
              </a:extLst>
            </p:cNvPr>
            <p:cNvSpPr/>
            <p:nvPr/>
          </p:nvSpPr>
          <p:spPr>
            <a:xfrm>
              <a:off x="2706875" y="6265466"/>
              <a:ext cx="72504" cy="108755"/>
            </a:xfrm>
            <a:custGeom>
              <a:avLst/>
              <a:gdLst>
                <a:gd name="connsiteX0" fmla="*/ 0 w 72503"/>
                <a:gd name="connsiteY0" fmla="*/ 97807 h 108755"/>
                <a:gd name="connsiteX1" fmla="*/ 10151 w 72503"/>
                <a:gd name="connsiteY1" fmla="*/ 78014 h 108755"/>
                <a:gd name="connsiteX2" fmla="*/ 40095 w 72503"/>
                <a:gd name="connsiteY2" fmla="*/ 88164 h 108755"/>
                <a:gd name="connsiteX3" fmla="*/ 54523 w 72503"/>
                <a:gd name="connsiteY3" fmla="*/ 79101 h 108755"/>
                <a:gd name="connsiteX4" fmla="*/ 34294 w 72503"/>
                <a:gd name="connsiteY4" fmla="*/ 63803 h 108755"/>
                <a:gd name="connsiteX5" fmla="*/ 4568 w 72503"/>
                <a:gd name="connsiteY5" fmla="*/ 30597 h 108755"/>
                <a:gd name="connsiteX6" fmla="*/ 42487 w 72503"/>
                <a:gd name="connsiteY6" fmla="*/ 0 h 108755"/>
                <a:gd name="connsiteX7" fmla="*/ 75911 w 72503"/>
                <a:gd name="connsiteY7" fmla="*/ 11238 h 108755"/>
                <a:gd name="connsiteX8" fmla="*/ 65108 w 72503"/>
                <a:gd name="connsiteY8" fmla="*/ 29726 h 108755"/>
                <a:gd name="connsiteX9" fmla="*/ 41835 w 72503"/>
                <a:gd name="connsiteY9" fmla="*/ 21534 h 108755"/>
                <a:gd name="connsiteX10" fmla="*/ 29364 w 72503"/>
                <a:gd name="connsiteY10" fmla="*/ 29944 h 108755"/>
                <a:gd name="connsiteX11" fmla="*/ 51985 w 72503"/>
                <a:gd name="connsiteY11" fmla="*/ 45242 h 108755"/>
                <a:gd name="connsiteX12" fmla="*/ 79537 w 72503"/>
                <a:gd name="connsiteY12" fmla="*/ 78014 h 108755"/>
                <a:gd name="connsiteX13" fmla="*/ 41400 w 72503"/>
                <a:gd name="connsiteY13" fmla="*/ 109698 h 108755"/>
                <a:gd name="connsiteX14" fmla="*/ 0 w 72503"/>
                <a:gd name="connsiteY14" fmla="*/ 97807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503" h="108755">
                  <a:moveTo>
                    <a:pt x="0" y="97807"/>
                  </a:moveTo>
                  <a:lnTo>
                    <a:pt x="10151" y="78014"/>
                  </a:lnTo>
                  <a:cubicBezTo>
                    <a:pt x="19866" y="83597"/>
                    <a:pt x="30162" y="88164"/>
                    <a:pt x="40095" y="88164"/>
                  </a:cubicBezTo>
                  <a:cubicBezTo>
                    <a:pt x="49810" y="88164"/>
                    <a:pt x="54523" y="84104"/>
                    <a:pt x="54523" y="79101"/>
                  </a:cubicBezTo>
                  <a:cubicBezTo>
                    <a:pt x="54523" y="73954"/>
                    <a:pt x="51260" y="70691"/>
                    <a:pt x="34294" y="63803"/>
                  </a:cubicBezTo>
                  <a:cubicBezTo>
                    <a:pt x="17038" y="56480"/>
                    <a:pt x="4568" y="48940"/>
                    <a:pt x="4568" y="30597"/>
                  </a:cubicBezTo>
                  <a:cubicBezTo>
                    <a:pt x="4568" y="12906"/>
                    <a:pt x="19866" y="0"/>
                    <a:pt x="42487" y="0"/>
                  </a:cubicBezTo>
                  <a:cubicBezTo>
                    <a:pt x="53943" y="0"/>
                    <a:pt x="67066" y="4350"/>
                    <a:pt x="75911" y="11238"/>
                  </a:cubicBezTo>
                  <a:lnTo>
                    <a:pt x="65108" y="29726"/>
                  </a:lnTo>
                  <a:cubicBezTo>
                    <a:pt x="57350" y="24796"/>
                    <a:pt x="50245" y="21751"/>
                    <a:pt x="41835" y="21534"/>
                  </a:cubicBezTo>
                  <a:cubicBezTo>
                    <a:pt x="34947" y="21534"/>
                    <a:pt x="29364" y="24579"/>
                    <a:pt x="29364" y="29944"/>
                  </a:cubicBezTo>
                  <a:cubicBezTo>
                    <a:pt x="29364" y="35962"/>
                    <a:pt x="34947" y="38354"/>
                    <a:pt x="51985" y="45242"/>
                  </a:cubicBezTo>
                  <a:cubicBezTo>
                    <a:pt x="69024" y="52565"/>
                    <a:pt x="79537" y="61628"/>
                    <a:pt x="79537" y="78014"/>
                  </a:cubicBezTo>
                  <a:cubicBezTo>
                    <a:pt x="79537" y="97372"/>
                    <a:pt x="65108" y="109698"/>
                    <a:pt x="41400" y="109698"/>
                  </a:cubicBezTo>
                  <a:cubicBezTo>
                    <a:pt x="24579" y="109625"/>
                    <a:pt x="9715" y="104043"/>
                    <a:pt x="0" y="97807"/>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8" name="Forme libre : forme 100">
              <a:extLst>
                <a:ext uri="{FF2B5EF4-FFF2-40B4-BE49-F238E27FC236}">
                  <a16:creationId xmlns:a16="http://schemas.microsoft.com/office/drawing/2014/main" id="{69B39FC9-B0EB-443D-BA56-4CF17FC333E7}"/>
                </a:ext>
              </a:extLst>
            </p:cNvPr>
            <p:cNvSpPr/>
            <p:nvPr/>
          </p:nvSpPr>
          <p:spPr>
            <a:xfrm>
              <a:off x="838455" y="6445710"/>
              <a:ext cx="116006" cy="145007"/>
            </a:xfrm>
            <a:custGeom>
              <a:avLst/>
              <a:gdLst>
                <a:gd name="connsiteX0" fmla="*/ 145 w 116005"/>
                <a:gd name="connsiteY0" fmla="*/ 0 h 145007"/>
                <a:gd name="connsiteX1" fmla="*/ 26029 w 116005"/>
                <a:gd name="connsiteY1" fmla="*/ 0 h 145007"/>
                <a:gd name="connsiteX2" fmla="*/ 26029 w 116005"/>
                <a:gd name="connsiteY2" fmla="*/ 60323 h 145007"/>
                <a:gd name="connsiteX3" fmla="*/ 95197 w 116005"/>
                <a:gd name="connsiteY3" fmla="*/ 60323 h 145007"/>
                <a:gd name="connsiteX4" fmla="*/ 95197 w 116005"/>
                <a:gd name="connsiteY4" fmla="*/ 0 h 145007"/>
                <a:gd name="connsiteX5" fmla="*/ 121081 w 116005"/>
                <a:gd name="connsiteY5" fmla="*/ 0 h 145007"/>
                <a:gd name="connsiteX6" fmla="*/ 120936 w 116005"/>
                <a:gd name="connsiteY6" fmla="*/ 145732 h 145007"/>
                <a:gd name="connsiteX7" fmla="*/ 95052 w 116005"/>
                <a:gd name="connsiteY7" fmla="*/ 145732 h 145007"/>
                <a:gd name="connsiteX8" fmla="*/ 95052 w 116005"/>
                <a:gd name="connsiteY8" fmla="*/ 84104 h 145007"/>
                <a:gd name="connsiteX9" fmla="*/ 25884 w 116005"/>
                <a:gd name="connsiteY9" fmla="*/ 84104 h 145007"/>
                <a:gd name="connsiteX10" fmla="*/ 25884 w 116005"/>
                <a:gd name="connsiteY10" fmla="*/ 145732 h 145007"/>
                <a:gd name="connsiteX11" fmla="*/ 0 w 116005"/>
                <a:gd name="connsiteY11" fmla="*/ 145732 h 145007"/>
                <a:gd name="connsiteX12" fmla="*/ 145 w 116005"/>
                <a:gd name="connsiteY12" fmla="*/ 0 h 1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005" h="145007">
                  <a:moveTo>
                    <a:pt x="145" y="0"/>
                  </a:moveTo>
                  <a:lnTo>
                    <a:pt x="26029" y="0"/>
                  </a:lnTo>
                  <a:lnTo>
                    <a:pt x="26029" y="60323"/>
                  </a:lnTo>
                  <a:lnTo>
                    <a:pt x="95197" y="60323"/>
                  </a:lnTo>
                  <a:lnTo>
                    <a:pt x="95197" y="0"/>
                  </a:lnTo>
                  <a:lnTo>
                    <a:pt x="121081" y="0"/>
                  </a:lnTo>
                  <a:lnTo>
                    <a:pt x="120936" y="145732"/>
                  </a:lnTo>
                  <a:lnTo>
                    <a:pt x="95052" y="145732"/>
                  </a:lnTo>
                  <a:lnTo>
                    <a:pt x="95052" y="84104"/>
                  </a:lnTo>
                  <a:lnTo>
                    <a:pt x="25884" y="84104"/>
                  </a:lnTo>
                  <a:lnTo>
                    <a:pt x="25884" y="145732"/>
                  </a:lnTo>
                  <a:lnTo>
                    <a:pt x="0" y="145732"/>
                  </a:lnTo>
                  <a:lnTo>
                    <a:pt x="145" y="0"/>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59" name="Forme libre : forme 101">
              <a:extLst>
                <a:ext uri="{FF2B5EF4-FFF2-40B4-BE49-F238E27FC236}">
                  <a16:creationId xmlns:a16="http://schemas.microsoft.com/office/drawing/2014/main" id="{ED40C8FB-0DAE-454E-A34B-6A78F4948A21}"/>
                </a:ext>
              </a:extLst>
            </p:cNvPr>
            <p:cNvSpPr/>
            <p:nvPr/>
          </p:nvSpPr>
          <p:spPr>
            <a:xfrm>
              <a:off x="982882" y="6483919"/>
              <a:ext cx="94255" cy="108755"/>
            </a:xfrm>
            <a:custGeom>
              <a:avLst/>
              <a:gdLst>
                <a:gd name="connsiteX0" fmla="*/ 0 w 94254"/>
                <a:gd name="connsiteY0" fmla="*/ 54740 h 108755"/>
                <a:gd name="connsiteX1" fmla="*/ 46330 w 94254"/>
                <a:gd name="connsiteY1" fmla="*/ 0 h 108755"/>
                <a:gd name="connsiteX2" fmla="*/ 72359 w 94254"/>
                <a:gd name="connsiteY2" fmla="*/ 12688 h 108755"/>
                <a:gd name="connsiteX3" fmla="*/ 72359 w 94254"/>
                <a:gd name="connsiteY3" fmla="*/ 2103 h 108755"/>
                <a:gd name="connsiteX4" fmla="*/ 96937 w 94254"/>
                <a:gd name="connsiteY4" fmla="*/ 2103 h 108755"/>
                <a:gd name="connsiteX5" fmla="*/ 96865 w 94254"/>
                <a:gd name="connsiteY5" fmla="*/ 107450 h 108755"/>
                <a:gd name="connsiteX6" fmla="*/ 72286 w 94254"/>
                <a:gd name="connsiteY6" fmla="*/ 107450 h 108755"/>
                <a:gd name="connsiteX7" fmla="*/ 72286 w 94254"/>
                <a:gd name="connsiteY7" fmla="*/ 97082 h 108755"/>
                <a:gd name="connsiteX8" fmla="*/ 46620 w 94254"/>
                <a:gd name="connsiteY8" fmla="*/ 109553 h 108755"/>
                <a:gd name="connsiteX9" fmla="*/ 0 w 94254"/>
                <a:gd name="connsiteY9" fmla="*/ 54740 h 108755"/>
                <a:gd name="connsiteX10" fmla="*/ 71126 w 94254"/>
                <a:gd name="connsiteY10" fmla="*/ 78231 h 108755"/>
                <a:gd name="connsiteX11" fmla="*/ 71126 w 94254"/>
                <a:gd name="connsiteY11" fmla="*/ 31902 h 108755"/>
                <a:gd name="connsiteX12" fmla="*/ 50898 w 94254"/>
                <a:gd name="connsiteY12" fmla="*/ 21534 h 108755"/>
                <a:gd name="connsiteX13" fmla="*/ 26319 w 94254"/>
                <a:gd name="connsiteY13" fmla="*/ 54740 h 108755"/>
                <a:gd name="connsiteX14" fmla="*/ 50898 w 94254"/>
                <a:gd name="connsiteY14" fmla="*/ 88164 h 108755"/>
                <a:gd name="connsiteX15" fmla="*/ 71126 w 94254"/>
                <a:gd name="connsiteY15" fmla="*/ 78231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254" h="108755">
                  <a:moveTo>
                    <a:pt x="0" y="54740"/>
                  </a:moveTo>
                  <a:cubicBezTo>
                    <a:pt x="0" y="22621"/>
                    <a:pt x="18778" y="0"/>
                    <a:pt x="46330" y="0"/>
                  </a:cubicBezTo>
                  <a:cubicBezTo>
                    <a:pt x="60976" y="0"/>
                    <a:pt x="70039" y="8628"/>
                    <a:pt x="72359" y="12688"/>
                  </a:cubicBezTo>
                  <a:lnTo>
                    <a:pt x="72359" y="2103"/>
                  </a:lnTo>
                  <a:lnTo>
                    <a:pt x="96937" y="2103"/>
                  </a:lnTo>
                  <a:lnTo>
                    <a:pt x="96865" y="107450"/>
                  </a:lnTo>
                  <a:lnTo>
                    <a:pt x="72286" y="107450"/>
                  </a:lnTo>
                  <a:lnTo>
                    <a:pt x="72286" y="97082"/>
                  </a:lnTo>
                  <a:cubicBezTo>
                    <a:pt x="67791" y="103535"/>
                    <a:pt x="59381" y="109553"/>
                    <a:pt x="46620" y="109553"/>
                  </a:cubicBezTo>
                  <a:cubicBezTo>
                    <a:pt x="20229" y="109698"/>
                    <a:pt x="0" y="88527"/>
                    <a:pt x="0" y="54740"/>
                  </a:cubicBezTo>
                  <a:close/>
                  <a:moveTo>
                    <a:pt x="71126" y="78231"/>
                  </a:moveTo>
                  <a:lnTo>
                    <a:pt x="71126" y="31902"/>
                  </a:lnTo>
                  <a:cubicBezTo>
                    <a:pt x="67283" y="26101"/>
                    <a:pt x="60541" y="21534"/>
                    <a:pt x="50898" y="21534"/>
                  </a:cubicBezTo>
                  <a:cubicBezTo>
                    <a:pt x="37122" y="21534"/>
                    <a:pt x="26319" y="33134"/>
                    <a:pt x="26319" y="54740"/>
                  </a:cubicBezTo>
                  <a:cubicBezTo>
                    <a:pt x="26319" y="75839"/>
                    <a:pt x="35599" y="88164"/>
                    <a:pt x="50898" y="88164"/>
                  </a:cubicBezTo>
                  <a:cubicBezTo>
                    <a:pt x="59888" y="88164"/>
                    <a:pt x="67211" y="83597"/>
                    <a:pt x="71126" y="78231"/>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60" name="Forme libre : forme 102">
              <a:extLst>
                <a:ext uri="{FF2B5EF4-FFF2-40B4-BE49-F238E27FC236}">
                  <a16:creationId xmlns:a16="http://schemas.microsoft.com/office/drawing/2014/main" id="{49C9A552-1A70-4015-A693-DD0469154E8D}"/>
                </a:ext>
              </a:extLst>
            </p:cNvPr>
            <p:cNvSpPr/>
            <p:nvPr/>
          </p:nvSpPr>
          <p:spPr>
            <a:xfrm>
              <a:off x="1107806" y="6483992"/>
              <a:ext cx="87004" cy="101505"/>
            </a:xfrm>
            <a:custGeom>
              <a:avLst/>
              <a:gdLst>
                <a:gd name="connsiteX0" fmla="*/ 73 w 87004"/>
                <a:gd name="connsiteY0" fmla="*/ 2103 h 101505"/>
                <a:gd name="connsiteX1" fmla="*/ 24651 w 87004"/>
                <a:gd name="connsiteY1" fmla="*/ 2103 h 101505"/>
                <a:gd name="connsiteX2" fmla="*/ 24651 w 87004"/>
                <a:gd name="connsiteY2" fmla="*/ 12906 h 101505"/>
                <a:gd name="connsiteX3" fmla="*/ 57205 w 87004"/>
                <a:gd name="connsiteY3" fmla="*/ 0 h 101505"/>
                <a:gd name="connsiteX4" fmla="*/ 91210 w 87004"/>
                <a:gd name="connsiteY4" fmla="*/ 40747 h 101505"/>
                <a:gd name="connsiteX5" fmla="*/ 91210 w 87004"/>
                <a:gd name="connsiteY5" fmla="*/ 107523 h 101505"/>
                <a:gd name="connsiteX6" fmla="*/ 65326 w 87004"/>
                <a:gd name="connsiteY6" fmla="*/ 107523 h 101505"/>
                <a:gd name="connsiteX7" fmla="*/ 65326 w 87004"/>
                <a:gd name="connsiteY7" fmla="*/ 42052 h 101505"/>
                <a:gd name="connsiteX8" fmla="*/ 48070 w 87004"/>
                <a:gd name="connsiteY8" fmla="*/ 21606 h 101505"/>
                <a:gd name="connsiteX9" fmla="*/ 25884 w 87004"/>
                <a:gd name="connsiteY9" fmla="*/ 30887 h 101505"/>
                <a:gd name="connsiteX10" fmla="*/ 25884 w 87004"/>
                <a:gd name="connsiteY10" fmla="*/ 107595 h 101505"/>
                <a:gd name="connsiteX11" fmla="*/ 0 w 87004"/>
                <a:gd name="connsiteY11" fmla="*/ 107595 h 101505"/>
                <a:gd name="connsiteX12" fmla="*/ 73 w 87004"/>
                <a:gd name="connsiteY12" fmla="*/ 2103 h 1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04" h="101505">
                  <a:moveTo>
                    <a:pt x="73" y="2103"/>
                  </a:moveTo>
                  <a:lnTo>
                    <a:pt x="24651" y="2103"/>
                  </a:lnTo>
                  <a:lnTo>
                    <a:pt x="24651" y="12906"/>
                  </a:lnTo>
                  <a:cubicBezTo>
                    <a:pt x="33932" y="4713"/>
                    <a:pt x="44082" y="0"/>
                    <a:pt x="57205" y="0"/>
                  </a:cubicBezTo>
                  <a:cubicBezTo>
                    <a:pt x="77869" y="0"/>
                    <a:pt x="91210" y="13776"/>
                    <a:pt x="91210" y="40747"/>
                  </a:cubicBezTo>
                  <a:lnTo>
                    <a:pt x="91210" y="107523"/>
                  </a:lnTo>
                  <a:lnTo>
                    <a:pt x="65326" y="107523"/>
                  </a:lnTo>
                  <a:lnTo>
                    <a:pt x="65326" y="42052"/>
                  </a:lnTo>
                  <a:cubicBezTo>
                    <a:pt x="65326" y="28059"/>
                    <a:pt x="58655" y="21606"/>
                    <a:pt x="48070" y="21606"/>
                  </a:cubicBezTo>
                  <a:cubicBezTo>
                    <a:pt x="39224" y="21606"/>
                    <a:pt x="30814" y="26101"/>
                    <a:pt x="25884" y="30887"/>
                  </a:cubicBezTo>
                  <a:lnTo>
                    <a:pt x="25884" y="107595"/>
                  </a:lnTo>
                  <a:lnTo>
                    <a:pt x="0" y="107595"/>
                  </a:lnTo>
                  <a:lnTo>
                    <a:pt x="73" y="2103"/>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61" name="Forme libre : forme 103">
              <a:extLst>
                <a:ext uri="{FF2B5EF4-FFF2-40B4-BE49-F238E27FC236}">
                  <a16:creationId xmlns:a16="http://schemas.microsoft.com/office/drawing/2014/main" id="{0826A430-5895-48EA-9EB3-4E690363B568}"/>
                </a:ext>
              </a:extLst>
            </p:cNvPr>
            <p:cNvSpPr/>
            <p:nvPr/>
          </p:nvSpPr>
          <p:spPr>
            <a:xfrm>
              <a:off x="1220114" y="6437952"/>
              <a:ext cx="94255" cy="152258"/>
            </a:xfrm>
            <a:custGeom>
              <a:avLst/>
              <a:gdLst>
                <a:gd name="connsiteX0" fmla="*/ 0 w 94254"/>
                <a:gd name="connsiteY0" fmla="*/ 100780 h 152257"/>
                <a:gd name="connsiteX1" fmla="*/ 46330 w 94254"/>
                <a:gd name="connsiteY1" fmla="*/ 46040 h 152257"/>
                <a:gd name="connsiteX2" fmla="*/ 71126 w 94254"/>
                <a:gd name="connsiteY2" fmla="*/ 57278 h 152257"/>
                <a:gd name="connsiteX3" fmla="*/ 71126 w 94254"/>
                <a:gd name="connsiteY3" fmla="*/ 0 h 152257"/>
                <a:gd name="connsiteX4" fmla="*/ 97010 w 94254"/>
                <a:gd name="connsiteY4" fmla="*/ 0 h 152257"/>
                <a:gd name="connsiteX5" fmla="*/ 96938 w 94254"/>
                <a:gd name="connsiteY5" fmla="*/ 153635 h 152257"/>
                <a:gd name="connsiteX6" fmla="*/ 72359 w 94254"/>
                <a:gd name="connsiteY6" fmla="*/ 153635 h 152257"/>
                <a:gd name="connsiteX7" fmla="*/ 72359 w 94254"/>
                <a:gd name="connsiteY7" fmla="*/ 143485 h 152257"/>
                <a:gd name="connsiteX8" fmla="*/ 46692 w 94254"/>
                <a:gd name="connsiteY8" fmla="*/ 155738 h 152257"/>
                <a:gd name="connsiteX9" fmla="*/ 0 w 94254"/>
                <a:gd name="connsiteY9" fmla="*/ 100780 h 152257"/>
                <a:gd name="connsiteX10" fmla="*/ 71054 w 94254"/>
                <a:gd name="connsiteY10" fmla="*/ 124344 h 152257"/>
                <a:gd name="connsiteX11" fmla="*/ 71054 w 94254"/>
                <a:gd name="connsiteY11" fmla="*/ 78014 h 152257"/>
                <a:gd name="connsiteX12" fmla="*/ 50825 w 94254"/>
                <a:gd name="connsiteY12" fmla="*/ 67646 h 152257"/>
                <a:gd name="connsiteX13" fmla="*/ 26247 w 94254"/>
                <a:gd name="connsiteY13" fmla="*/ 100852 h 152257"/>
                <a:gd name="connsiteX14" fmla="*/ 50825 w 94254"/>
                <a:gd name="connsiteY14" fmla="*/ 134277 h 152257"/>
                <a:gd name="connsiteX15" fmla="*/ 71054 w 94254"/>
                <a:gd name="connsiteY15" fmla="*/ 124344 h 1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254" h="152257">
                  <a:moveTo>
                    <a:pt x="0" y="100780"/>
                  </a:moveTo>
                  <a:cubicBezTo>
                    <a:pt x="0" y="68661"/>
                    <a:pt x="18779" y="46040"/>
                    <a:pt x="46330" y="46040"/>
                  </a:cubicBezTo>
                  <a:cubicBezTo>
                    <a:pt x="60976" y="46040"/>
                    <a:pt x="68081" y="53145"/>
                    <a:pt x="71126" y="57278"/>
                  </a:cubicBezTo>
                  <a:lnTo>
                    <a:pt x="71126" y="0"/>
                  </a:lnTo>
                  <a:lnTo>
                    <a:pt x="97010" y="0"/>
                  </a:lnTo>
                  <a:lnTo>
                    <a:pt x="96938" y="153635"/>
                  </a:lnTo>
                  <a:lnTo>
                    <a:pt x="72359" y="153635"/>
                  </a:lnTo>
                  <a:lnTo>
                    <a:pt x="72359" y="143485"/>
                  </a:lnTo>
                  <a:cubicBezTo>
                    <a:pt x="66776" y="150372"/>
                    <a:pt x="58583" y="155738"/>
                    <a:pt x="46692" y="155738"/>
                  </a:cubicBezTo>
                  <a:cubicBezTo>
                    <a:pt x="20229" y="155738"/>
                    <a:pt x="-72" y="134639"/>
                    <a:pt x="0" y="100780"/>
                  </a:cubicBezTo>
                  <a:close/>
                  <a:moveTo>
                    <a:pt x="71054" y="124344"/>
                  </a:moveTo>
                  <a:lnTo>
                    <a:pt x="71054" y="78014"/>
                  </a:lnTo>
                  <a:cubicBezTo>
                    <a:pt x="67211" y="72214"/>
                    <a:pt x="60468" y="67646"/>
                    <a:pt x="50825" y="67646"/>
                  </a:cubicBezTo>
                  <a:cubicBezTo>
                    <a:pt x="37050" y="67646"/>
                    <a:pt x="26247" y="79246"/>
                    <a:pt x="26247" y="100852"/>
                  </a:cubicBezTo>
                  <a:cubicBezTo>
                    <a:pt x="26247" y="121951"/>
                    <a:pt x="35527" y="134277"/>
                    <a:pt x="50825" y="134277"/>
                  </a:cubicBezTo>
                  <a:cubicBezTo>
                    <a:pt x="59888" y="134204"/>
                    <a:pt x="67211" y="129709"/>
                    <a:pt x="71054" y="124344"/>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62" name="Forme libre : forme 104">
              <a:extLst>
                <a:ext uri="{FF2B5EF4-FFF2-40B4-BE49-F238E27FC236}">
                  <a16:creationId xmlns:a16="http://schemas.microsoft.com/office/drawing/2014/main" id="{9AD7C051-2D24-4EC3-878D-443C617B6940}"/>
                </a:ext>
              </a:extLst>
            </p:cNvPr>
            <p:cNvSpPr/>
            <p:nvPr/>
          </p:nvSpPr>
          <p:spPr>
            <a:xfrm>
              <a:off x="1342718" y="6441650"/>
              <a:ext cx="29001" cy="145007"/>
            </a:xfrm>
            <a:custGeom>
              <a:avLst/>
              <a:gdLst>
                <a:gd name="connsiteX0" fmla="*/ 0 w 29001"/>
                <a:gd name="connsiteY0" fmla="*/ 15298 h 145007"/>
                <a:gd name="connsiteX1" fmla="*/ 15298 w 29001"/>
                <a:gd name="connsiteY1" fmla="*/ 0 h 145007"/>
                <a:gd name="connsiteX2" fmla="*/ 30379 w 29001"/>
                <a:gd name="connsiteY2" fmla="*/ 15298 h 145007"/>
                <a:gd name="connsiteX3" fmla="*/ 15298 w 29001"/>
                <a:gd name="connsiteY3" fmla="*/ 30597 h 145007"/>
                <a:gd name="connsiteX4" fmla="*/ 0 w 29001"/>
                <a:gd name="connsiteY4" fmla="*/ 15298 h 145007"/>
                <a:gd name="connsiteX5" fmla="*/ 2320 w 29001"/>
                <a:gd name="connsiteY5" fmla="*/ 44590 h 145007"/>
                <a:gd name="connsiteX6" fmla="*/ 28204 w 29001"/>
                <a:gd name="connsiteY6" fmla="*/ 44590 h 145007"/>
                <a:gd name="connsiteX7" fmla="*/ 28131 w 29001"/>
                <a:gd name="connsiteY7" fmla="*/ 149937 h 145007"/>
                <a:gd name="connsiteX8" fmla="*/ 2248 w 29001"/>
                <a:gd name="connsiteY8" fmla="*/ 149937 h 145007"/>
                <a:gd name="connsiteX9" fmla="*/ 2320 w 29001"/>
                <a:gd name="connsiteY9" fmla="*/ 44590 h 1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1" h="145007">
                  <a:moveTo>
                    <a:pt x="0" y="15298"/>
                  </a:moveTo>
                  <a:cubicBezTo>
                    <a:pt x="0" y="6670"/>
                    <a:pt x="6670" y="0"/>
                    <a:pt x="15298" y="0"/>
                  </a:cubicBezTo>
                  <a:cubicBezTo>
                    <a:pt x="23709" y="0"/>
                    <a:pt x="30379" y="6670"/>
                    <a:pt x="30379" y="15298"/>
                  </a:cubicBezTo>
                  <a:cubicBezTo>
                    <a:pt x="30379" y="23926"/>
                    <a:pt x="23709" y="30597"/>
                    <a:pt x="15298" y="30597"/>
                  </a:cubicBezTo>
                  <a:cubicBezTo>
                    <a:pt x="6670" y="30597"/>
                    <a:pt x="0" y="23926"/>
                    <a:pt x="0" y="15298"/>
                  </a:cubicBezTo>
                  <a:close/>
                  <a:moveTo>
                    <a:pt x="2320" y="44590"/>
                  </a:moveTo>
                  <a:lnTo>
                    <a:pt x="28204" y="44590"/>
                  </a:lnTo>
                  <a:lnTo>
                    <a:pt x="28131" y="149937"/>
                  </a:lnTo>
                  <a:lnTo>
                    <a:pt x="2248" y="149937"/>
                  </a:lnTo>
                  <a:lnTo>
                    <a:pt x="2320" y="44590"/>
                  </a:ln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63" name="Forme libre : forme 105">
              <a:extLst>
                <a:ext uri="{FF2B5EF4-FFF2-40B4-BE49-F238E27FC236}">
                  <a16:creationId xmlns:a16="http://schemas.microsoft.com/office/drawing/2014/main" id="{6F662F64-6CD6-412E-A0D1-B77A9C632AC9}"/>
                </a:ext>
              </a:extLst>
            </p:cNvPr>
            <p:cNvSpPr/>
            <p:nvPr/>
          </p:nvSpPr>
          <p:spPr>
            <a:xfrm>
              <a:off x="1392890" y="6484136"/>
              <a:ext cx="87004" cy="108755"/>
            </a:xfrm>
            <a:custGeom>
              <a:avLst/>
              <a:gdLst>
                <a:gd name="connsiteX0" fmla="*/ 0 w 87004"/>
                <a:gd name="connsiteY0" fmla="*/ 55538 h 108755"/>
                <a:gd name="connsiteX1" fmla="*/ 54088 w 87004"/>
                <a:gd name="connsiteY1" fmla="*/ 0 h 108755"/>
                <a:gd name="connsiteX2" fmla="*/ 85989 w 87004"/>
                <a:gd name="connsiteY2" fmla="*/ 9716 h 108755"/>
                <a:gd name="connsiteX3" fmla="*/ 75186 w 87004"/>
                <a:gd name="connsiteY3" fmla="*/ 28059 h 108755"/>
                <a:gd name="connsiteX4" fmla="*/ 54740 w 87004"/>
                <a:gd name="connsiteY4" fmla="*/ 21824 h 108755"/>
                <a:gd name="connsiteX5" fmla="*/ 26464 w 87004"/>
                <a:gd name="connsiteY5" fmla="*/ 55393 h 108755"/>
                <a:gd name="connsiteX6" fmla="*/ 53798 w 87004"/>
                <a:gd name="connsiteY6" fmla="*/ 88165 h 108755"/>
                <a:gd name="connsiteX7" fmla="*/ 76419 w 87004"/>
                <a:gd name="connsiteY7" fmla="*/ 79754 h 108755"/>
                <a:gd name="connsiteX8" fmla="*/ 88237 w 87004"/>
                <a:gd name="connsiteY8" fmla="*/ 96792 h 108755"/>
                <a:gd name="connsiteX9" fmla="*/ 53508 w 87004"/>
                <a:gd name="connsiteY9" fmla="*/ 109698 h 108755"/>
                <a:gd name="connsiteX10" fmla="*/ 0 w 87004"/>
                <a:gd name="connsiteY10" fmla="*/ 55538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004" h="108755">
                  <a:moveTo>
                    <a:pt x="0" y="55538"/>
                  </a:moveTo>
                  <a:cubicBezTo>
                    <a:pt x="0" y="23419"/>
                    <a:pt x="23709" y="-72"/>
                    <a:pt x="54088" y="0"/>
                  </a:cubicBezTo>
                  <a:cubicBezTo>
                    <a:pt x="66993" y="0"/>
                    <a:pt x="76709" y="3698"/>
                    <a:pt x="85989" y="9716"/>
                  </a:cubicBezTo>
                  <a:lnTo>
                    <a:pt x="75186" y="28059"/>
                  </a:lnTo>
                  <a:cubicBezTo>
                    <a:pt x="68734" y="24361"/>
                    <a:pt x="62281" y="21824"/>
                    <a:pt x="54740" y="21824"/>
                  </a:cubicBezTo>
                  <a:cubicBezTo>
                    <a:pt x="39442" y="21824"/>
                    <a:pt x="26536" y="34294"/>
                    <a:pt x="26464" y="55393"/>
                  </a:cubicBezTo>
                  <a:cubicBezTo>
                    <a:pt x="26464" y="75404"/>
                    <a:pt x="36977" y="88165"/>
                    <a:pt x="53798" y="88165"/>
                  </a:cubicBezTo>
                  <a:cubicBezTo>
                    <a:pt x="64166" y="88165"/>
                    <a:pt x="70401" y="84104"/>
                    <a:pt x="76419" y="79754"/>
                  </a:cubicBezTo>
                  <a:lnTo>
                    <a:pt x="88237" y="96792"/>
                  </a:lnTo>
                  <a:cubicBezTo>
                    <a:pt x="80697" y="103245"/>
                    <a:pt x="69459" y="109698"/>
                    <a:pt x="53508" y="109698"/>
                  </a:cubicBezTo>
                  <a:cubicBezTo>
                    <a:pt x="17401" y="109626"/>
                    <a:pt x="0" y="85917"/>
                    <a:pt x="0" y="55538"/>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64" name="Forme libre : forme 106">
              <a:extLst>
                <a:ext uri="{FF2B5EF4-FFF2-40B4-BE49-F238E27FC236}">
                  <a16:creationId xmlns:a16="http://schemas.microsoft.com/office/drawing/2014/main" id="{08BD38A5-9632-44D8-8E0E-43D44DD24417}"/>
                </a:ext>
              </a:extLst>
            </p:cNvPr>
            <p:cNvSpPr/>
            <p:nvPr/>
          </p:nvSpPr>
          <p:spPr>
            <a:xfrm>
              <a:off x="1490915" y="6484137"/>
              <a:ext cx="94255" cy="108755"/>
            </a:xfrm>
            <a:custGeom>
              <a:avLst/>
              <a:gdLst>
                <a:gd name="connsiteX0" fmla="*/ 0 w 94254"/>
                <a:gd name="connsiteY0" fmla="*/ 54740 h 108755"/>
                <a:gd name="connsiteX1" fmla="*/ 46330 w 94254"/>
                <a:gd name="connsiteY1" fmla="*/ 0 h 108755"/>
                <a:gd name="connsiteX2" fmla="*/ 72431 w 94254"/>
                <a:gd name="connsiteY2" fmla="*/ 12688 h 108755"/>
                <a:gd name="connsiteX3" fmla="*/ 72431 w 94254"/>
                <a:gd name="connsiteY3" fmla="*/ 2103 h 108755"/>
                <a:gd name="connsiteX4" fmla="*/ 97010 w 94254"/>
                <a:gd name="connsiteY4" fmla="*/ 2103 h 108755"/>
                <a:gd name="connsiteX5" fmla="*/ 96937 w 94254"/>
                <a:gd name="connsiteY5" fmla="*/ 107450 h 108755"/>
                <a:gd name="connsiteX6" fmla="*/ 72359 w 94254"/>
                <a:gd name="connsiteY6" fmla="*/ 107450 h 108755"/>
                <a:gd name="connsiteX7" fmla="*/ 72359 w 94254"/>
                <a:gd name="connsiteY7" fmla="*/ 97082 h 108755"/>
                <a:gd name="connsiteX8" fmla="*/ 46692 w 94254"/>
                <a:gd name="connsiteY8" fmla="*/ 109553 h 108755"/>
                <a:gd name="connsiteX9" fmla="*/ 0 w 94254"/>
                <a:gd name="connsiteY9" fmla="*/ 54740 h 108755"/>
                <a:gd name="connsiteX10" fmla="*/ 71054 w 94254"/>
                <a:gd name="connsiteY10" fmla="*/ 78231 h 108755"/>
                <a:gd name="connsiteX11" fmla="*/ 71054 w 94254"/>
                <a:gd name="connsiteY11" fmla="*/ 31902 h 108755"/>
                <a:gd name="connsiteX12" fmla="*/ 50825 w 94254"/>
                <a:gd name="connsiteY12" fmla="*/ 21534 h 108755"/>
                <a:gd name="connsiteX13" fmla="*/ 26246 w 94254"/>
                <a:gd name="connsiteY13" fmla="*/ 54740 h 108755"/>
                <a:gd name="connsiteX14" fmla="*/ 50825 w 94254"/>
                <a:gd name="connsiteY14" fmla="*/ 88164 h 108755"/>
                <a:gd name="connsiteX15" fmla="*/ 71054 w 94254"/>
                <a:gd name="connsiteY15" fmla="*/ 78231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254" h="108755">
                  <a:moveTo>
                    <a:pt x="0" y="54740"/>
                  </a:moveTo>
                  <a:cubicBezTo>
                    <a:pt x="0" y="22621"/>
                    <a:pt x="18778" y="0"/>
                    <a:pt x="46330" y="0"/>
                  </a:cubicBezTo>
                  <a:cubicBezTo>
                    <a:pt x="60976" y="0"/>
                    <a:pt x="70039" y="8628"/>
                    <a:pt x="72431" y="12688"/>
                  </a:cubicBezTo>
                  <a:lnTo>
                    <a:pt x="72431" y="2103"/>
                  </a:lnTo>
                  <a:lnTo>
                    <a:pt x="97010" y="2103"/>
                  </a:lnTo>
                  <a:lnTo>
                    <a:pt x="96937" y="107450"/>
                  </a:lnTo>
                  <a:lnTo>
                    <a:pt x="72359" y="107450"/>
                  </a:lnTo>
                  <a:lnTo>
                    <a:pt x="72359" y="97082"/>
                  </a:lnTo>
                  <a:cubicBezTo>
                    <a:pt x="67863" y="103535"/>
                    <a:pt x="59453" y="109553"/>
                    <a:pt x="46692" y="109553"/>
                  </a:cubicBezTo>
                  <a:cubicBezTo>
                    <a:pt x="20229" y="109698"/>
                    <a:pt x="0" y="88527"/>
                    <a:pt x="0" y="54740"/>
                  </a:cubicBezTo>
                  <a:close/>
                  <a:moveTo>
                    <a:pt x="71054" y="78231"/>
                  </a:moveTo>
                  <a:lnTo>
                    <a:pt x="71054" y="31902"/>
                  </a:lnTo>
                  <a:cubicBezTo>
                    <a:pt x="67211" y="26101"/>
                    <a:pt x="60468" y="21534"/>
                    <a:pt x="50825" y="21534"/>
                  </a:cubicBezTo>
                  <a:cubicBezTo>
                    <a:pt x="37049" y="21534"/>
                    <a:pt x="26246" y="33134"/>
                    <a:pt x="26246" y="54740"/>
                  </a:cubicBezTo>
                  <a:cubicBezTo>
                    <a:pt x="26246" y="75839"/>
                    <a:pt x="35527" y="88164"/>
                    <a:pt x="50825" y="88164"/>
                  </a:cubicBezTo>
                  <a:cubicBezTo>
                    <a:pt x="59888" y="88164"/>
                    <a:pt x="67211" y="83597"/>
                    <a:pt x="71054" y="78231"/>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sp>
          <p:nvSpPr>
            <p:cNvPr id="65" name="Forme libre : forme 107">
              <a:extLst>
                <a:ext uri="{FF2B5EF4-FFF2-40B4-BE49-F238E27FC236}">
                  <a16:creationId xmlns:a16="http://schemas.microsoft.com/office/drawing/2014/main" id="{7B77DE29-5C90-4761-A3B2-7F00A437AC1C}"/>
                </a:ext>
              </a:extLst>
            </p:cNvPr>
            <p:cNvSpPr/>
            <p:nvPr/>
          </p:nvSpPr>
          <p:spPr>
            <a:xfrm>
              <a:off x="1615839" y="6484282"/>
              <a:ext cx="94255" cy="152258"/>
            </a:xfrm>
            <a:custGeom>
              <a:avLst/>
              <a:gdLst>
                <a:gd name="connsiteX0" fmla="*/ 0 w 94254"/>
                <a:gd name="connsiteY0" fmla="*/ 2103 h 152257"/>
                <a:gd name="connsiteX1" fmla="*/ 24796 w 94254"/>
                <a:gd name="connsiteY1" fmla="*/ 2103 h 152257"/>
                <a:gd name="connsiteX2" fmla="*/ 24796 w 94254"/>
                <a:gd name="connsiteY2" fmla="*/ 12471 h 152257"/>
                <a:gd name="connsiteX3" fmla="*/ 50463 w 94254"/>
                <a:gd name="connsiteY3" fmla="*/ 0 h 152257"/>
                <a:gd name="connsiteX4" fmla="*/ 97227 w 94254"/>
                <a:gd name="connsiteY4" fmla="*/ 54958 h 152257"/>
                <a:gd name="connsiteX5" fmla="*/ 50898 w 94254"/>
                <a:gd name="connsiteY5" fmla="*/ 109698 h 152257"/>
                <a:gd name="connsiteX6" fmla="*/ 26101 w 94254"/>
                <a:gd name="connsiteY6" fmla="*/ 99330 h 152257"/>
                <a:gd name="connsiteX7" fmla="*/ 26101 w 94254"/>
                <a:gd name="connsiteY7" fmla="*/ 152765 h 152257"/>
                <a:gd name="connsiteX8" fmla="*/ 0 w 94254"/>
                <a:gd name="connsiteY8" fmla="*/ 152765 h 152257"/>
                <a:gd name="connsiteX9" fmla="*/ 0 w 94254"/>
                <a:gd name="connsiteY9" fmla="*/ 2103 h 152257"/>
                <a:gd name="connsiteX10" fmla="*/ 70909 w 94254"/>
                <a:gd name="connsiteY10" fmla="*/ 54885 h 152257"/>
                <a:gd name="connsiteX11" fmla="*/ 46330 w 94254"/>
                <a:gd name="connsiteY11" fmla="*/ 21461 h 152257"/>
                <a:gd name="connsiteX12" fmla="*/ 26101 w 94254"/>
                <a:gd name="connsiteY12" fmla="*/ 31612 h 152257"/>
                <a:gd name="connsiteX13" fmla="*/ 26101 w 94254"/>
                <a:gd name="connsiteY13" fmla="*/ 77941 h 152257"/>
                <a:gd name="connsiteX14" fmla="*/ 46330 w 94254"/>
                <a:gd name="connsiteY14" fmla="*/ 88092 h 152257"/>
                <a:gd name="connsiteX15" fmla="*/ 70909 w 94254"/>
                <a:gd name="connsiteY15" fmla="*/ 54885 h 15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254" h="152257">
                  <a:moveTo>
                    <a:pt x="0" y="2103"/>
                  </a:moveTo>
                  <a:lnTo>
                    <a:pt x="24796" y="2103"/>
                  </a:lnTo>
                  <a:lnTo>
                    <a:pt x="24796" y="12471"/>
                  </a:lnTo>
                  <a:cubicBezTo>
                    <a:pt x="30379" y="4930"/>
                    <a:pt x="39225" y="0"/>
                    <a:pt x="50463" y="0"/>
                  </a:cubicBezTo>
                  <a:cubicBezTo>
                    <a:pt x="77362" y="0"/>
                    <a:pt x="97227" y="21171"/>
                    <a:pt x="97227" y="54958"/>
                  </a:cubicBezTo>
                  <a:cubicBezTo>
                    <a:pt x="97227" y="87077"/>
                    <a:pt x="78449" y="109698"/>
                    <a:pt x="50898" y="109698"/>
                  </a:cubicBezTo>
                  <a:cubicBezTo>
                    <a:pt x="36034" y="109698"/>
                    <a:pt x="28494" y="101723"/>
                    <a:pt x="26101" y="99330"/>
                  </a:cubicBezTo>
                  <a:lnTo>
                    <a:pt x="26101" y="152765"/>
                  </a:lnTo>
                  <a:lnTo>
                    <a:pt x="0" y="152765"/>
                  </a:lnTo>
                  <a:lnTo>
                    <a:pt x="0" y="2103"/>
                  </a:lnTo>
                  <a:close/>
                  <a:moveTo>
                    <a:pt x="70909" y="54885"/>
                  </a:moveTo>
                  <a:cubicBezTo>
                    <a:pt x="70909" y="33569"/>
                    <a:pt x="60976" y="21461"/>
                    <a:pt x="46330" y="21461"/>
                  </a:cubicBezTo>
                  <a:cubicBezTo>
                    <a:pt x="36832" y="21461"/>
                    <a:pt x="29944" y="25956"/>
                    <a:pt x="26101" y="31612"/>
                  </a:cubicBezTo>
                  <a:lnTo>
                    <a:pt x="26101" y="77941"/>
                  </a:lnTo>
                  <a:cubicBezTo>
                    <a:pt x="29944" y="83524"/>
                    <a:pt x="37049" y="88092"/>
                    <a:pt x="46330" y="88092"/>
                  </a:cubicBezTo>
                  <a:cubicBezTo>
                    <a:pt x="61193" y="88092"/>
                    <a:pt x="70909" y="76201"/>
                    <a:pt x="70909" y="54885"/>
                  </a:cubicBezTo>
                  <a:close/>
                </a:path>
              </a:pathLst>
            </a:custGeom>
            <a:solidFill>
              <a:srgbClr val="000000"/>
            </a:solidFill>
            <a:ln w="4345" cap="flat">
              <a:noFill/>
              <a:prstDash val="solid"/>
              <a:miter/>
            </a:ln>
          </p:spPr>
          <p:txBody>
            <a:bodyPr rtlCol="0" anchor="ctr"/>
            <a:lstStyle/>
            <a:p>
              <a:pPr defTabSz="621884" rtl="0">
                <a:defRPr/>
              </a:pPr>
              <a:endParaRPr lang="fr-FR" sz="400" kern="1200">
                <a:solidFill>
                  <a:prstClr val="black"/>
                </a:solidFill>
                <a:latin typeface="Calibri"/>
              </a:endParaRPr>
            </a:p>
          </p:txBody>
        </p:sp>
      </p:grpSp>
      <p:sp>
        <p:nvSpPr>
          <p:cNvPr id="66" name="Espace réservé du contenu 2"/>
          <p:cNvSpPr txBox="1">
            <a:spLocks/>
          </p:cNvSpPr>
          <p:nvPr/>
        </p:nvSpPr>
        <p:spPr>
          <a:xfrm>
            <a:off x="4697833" y="2698850"/>
            <a:ext cx="3988967" cy="625937"/>
          </a:xfrm>
          <a:prstGeom prst="rect">
            <a:avLst/>
          </a:prstGeom>
        </p:spPr>
        <p:txBody>
          <a:bodyPr/>
          <a:lstStyle>
            <a:lvl1pPr marL="158733" indent="-158733" algn="l" defTabSz="601515" rtl="0" eaLnBrk="1" latinLnBrk="0" hangingPunct="1">
              <a:lnSpc>
                <a:spcPct val="110000"/>
              </a:lnSpc>
              <a:spcBef>
                <a:spcPts val="0"/>
              </a:spcBef>
              <a:spcAft>
                <a:spcPts val="526"/>
              </a:spcAft>
              <a:buClr>
                <a:schemeClr val="tx2"/>
              </a:buClr>
              <a:buFont typeface="Arial" panose="020B0604020202020204" pitchFamily="34" charset="0"/>
              <a:buChar char="•"/>
              <a:defRPr sz="1316" b="1" kern="1200">
                <a:solidFill>
                  <a:schemeClr val="tx1"/>
                </a:solidFill>
                <a:latin typeface="+mn-lt"/>
                <a:ea typeface="+mn-ea"/>
                <a:cs typeface="+mn-cs"/>
              </a:defRPr>
            </a:lvl1pPr>
            <a:lvl2pPr marL="157341" indent="-157341" algn="l" defTabSz="601515" rtl="0" eaLnBrk="1" latinLnBrk="0" hangingPunct="1">
              <a:lnSpc>
                <a:spcPct val="110000"/>
              </a:lnSpc>
              <a:spcBef>
                <a:spcPts val="0"/>
              </a:spcBef>
              <a:spcAft>
                <a:spcPts val="526"/>
              </a:spcAft>
              <a:buClr>
                <a:schemeClr val="tx2"/>
              </a:buClr>
              <a:buFont typeface="Arial" panose="020B0604020202020204" pitchFamily="34" charset="0"/>
              <a:buChar char="•"/>
              <a:defRPr sz="1053" b="1" kern="1200">
                <a:solidFill>
                  <a:schemeClr val="tx2"/>
                </a:solidFill>
                <a:latin typeface="+mn-lt"/>
                <a:ea typeface="+mn-ea"/>
                <a:cs typeface="+mn-cs"/>
              </a:defRPr>
            </a:lvl2pPr>
            <a:lvl3pPr marL="157341" indent="-157341" algn="l" defTabSz="601515" rtl="0" eaLnBrk="1" latinLnBrk="0" hangingPunct="1">
              <a:lnSpc>
                <a:spcPct val="110000"/>
              </a:lnSpc>
              <a:spcBef>
                <a:spcPts val="0"/>
              </a:spcBef>
              <a:spcAft>
                <a:spcPts val="526"/>
              </a:spcAft>
              <a:buClr>
                <a:schemeClr val="tx2"/>
              </a:buClr>
              <a:buFont typeface="Arial" panose="020B0604020202020204" pitchFamily="34" charset="0"/>
              <a:buChar char="•"/>
              <a:defRPr sz="877" kern="1200">
                <a:solidFill>
                  <a:schemeClr val="tx1"/>
                </a:solidFill>
                <a:latin typeface="+mn-lt"/>
                <a:ea typeface="+mn-ea"/>
                <a:cs typeface="+mn-cs"/>
              </a:defRPr>
            </a:lvl3pPr>
            <a:lvl4pPr marL="314682" indent="-157341" algn="l" defTabSz="601515" rtl="0" eaLnBrk="1" latinLnBrk="0" hangingPunct="1">
              <a:lnSpc>
                <a:spcPct val="110000"/>
              </a:lnSpc>
              <a:spcBef>
                <a:spcPts val="0"/>
              </a:spcBef>
              <a:spcAft>
                <a:spcPts val="526"/>
              </a:spcAft>
              <a:buClr>
                <a:schemeClr val="tx2"/>
              </a:buClr>
              <a:buFont typeface="Arial" panose="020B0604020202020204" pitchFamily="34" charset="0"/>
              <a:buChar char="•"/>
              <a:defRPr sz="877" kern="1200">
                <a:solidFill>
                  <a:schemeClr val="tx1"/>
                </a:solidFill>
                <a:latin typeface="+mn-lt"/>
                <a:ea typeface="+mn-ea"/>
                <a:cs typeface="+mn-cs"/>
              </a:defRPr>
            </a:lvl4pPr>
            <a:lvl5pPr marL="470630" indent="-155948" algn="l" defTabSz="601515" rtl="0" eaLnBrk="1" latinLnBrk="0" hangingPunct="1">
              <a:lnSpc>
                <a:spcPct val="110000"/>
              </a:lnSpc>
              <a:spcBef>
                <a:spcPts val="0"/>
              </a:spcBef>
              <a:spcAft>
                <a:spcPts val="526"/>
              </a:spcAft>
              <a:buClr>
                <a:schemeClr val="tx2"/>
              </a:buClr>
              <a:buFont typeface="Arial" panose="020B0604020202020204" pitchFamily="34" charset="0"/>
              <a:buChar char="•"/>
              <a:defRPr sz="877" kern="1200">
                <a:solidFill>
                  <a:schemeClr val="tx1"/>
                </a:solidFill>
                <a:latin typeface="+mn-lt"/>
                <a:ea typeface="+mn-ea"/>
                <a:cs typeface="+mn-cs"/>
              </a:defRPr>
            </a:lvl5pPr>
            <a:lvl6pPr marL="1654167" indent="-150379" algn="l" defTabSz="601515"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6pPr>
            <a:lvl7pPr marL="1954924" indent="-150379" algn="l" defTabSz="601515"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7pPr>
            <a:lvl8pPr marL="2255682" indent="-150379" algn="l" defTabSz="601515"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8pPr>
            <a:lvl9pPr marL="2556440" indent="-150379" algn="l" defTabSz="601515"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9pPr>
          </a:lstStyle>
          <a:p>
            <a:pPr marL="0" indent="0" defTabSz="208667">
              <a:spcAft>
                <a:spcPts val="183"/>
              </a:spcAft>
              <a:buClr>
                <a:srgbClr val="5BC5F2"/>
              </a:buClr>
              <a:buNone/>
              <a:defRPr/>
            </a:pPr>
            <a:r>
              <a:rPr lang="fr-FR" sz="1200" dirty="0">
                <a:solidFill>
                  <a:prstClr val="black"/>
                </a:solidFill>
                <a:latin typeface="Calibri"/>
              </a:rPr>
              <a:t>Pour devenir membre du RRH</a:t>
            </a:r>
            <a:r>
              <a:rPr lang="fr-FR" sz="1200" b="0" dirty="0">
                <a:solidFill>
                  <a:prstClr val="black"/>
                </a:solidFill>
                <a:latin typeface="Calibri"/>
              </a:rPr>
              <a:t>, inscription gratuite et connexion sur un espace collaboratif </a:t>
            </a:r>
            <a:r>
              <a:rPr lang="fr-FR" sz="1200" b="0" dirty="0" err="1">
                <a:solidFill>
                  <a:prstClr val="black"/>
                </a:solidFill>
                <a:latin typeface="Calibri"/>
              </a:rPr>
              <a:t>RRH</a:t>
            </a:r>
            <a:r>
              <a:rPr lang="fr-FR" sz="1200" b="0" dirty="0">
                <a:solidFill>
                  <a:prstClr val="black"/>
                </a:solidFill>
                <a:latin typeface="Calibri"/>
              </a:rPr>
              <a:t> </a:t>
            </a:r>
            <a:r>
              <a:rPr lang="fr-FR" sz="1200" b="0" dirty="0" err="1">
                <a:solidFill>
                  <a:prstClr val="black"/>
                </a:solidFill>
                <a:latin typeface="Calibri"/>
              </a:rPr>
              <a:t>Connect</a:t>
            </a:r>
            <a:r>
              <a:rPr lang="fr-FR" sz="1200" b="0" dirty="0">
                <a:solidFill>
                  <a:prstClr val="black"/>
                </a:solidFill>
                <a:latin typeface="Calibri"/>
              </a:rPr>
              <a:t> via </a:t>
            </a:r>
            <a:r>
              <a:rPr lang="fr-FR" sz="1200" b="0" dirty="0" err="1">
                <a:solidFill>
                  <a:prstClr val="black"/>
                </a:solidFill>
                <a:latin typeface="Calibri"/>
              </a:rPr>
              <a:t>workplace</a:t>
            </a:r>
            <a:endParaRPr lang="fr-FR" sz="1200" b="0" dirty="0">
              <a:solidFill>
                <a:prstClr val="black"/>
              </a:solidFill>
              <a:latin typeface="Calibri"/>
            </a:endParaRPr>
          </a:p>
          <a:p>
            <a:pPr marL="0" indent="0" defTabSz="208667">
              <a:spcAft>
                <a:spcPts val="183"/>
              </a:spcAft>
              <a:buClr>
                <a:srgbClr val="5BC5F2"/>
              </a:buClr>
              <a:buNone/>
              <a:defRPr/>
            </a:pPr>
            <a:r>
              <a:rPr lang="fr-FR" sz="1200" b="0" dirty="0">
                <a:solidFill>
                  <a:prstClr val="black"/>
                </a:solidFill>
                <a:latin typeface="Calibri"/>
              </a:rPr>
              <a:t>Contacter : </a:t>
            </a:r>
            <a:r>
              <a:rPr lang="fr-FR" sz="1200" b="0" kern="0" dirty="0" err="1">
                <a:solidFill>
                  <a:prstClr val="black"/>
                </a:solidFill>
                <a:latin typeface="Calibri"/>
                <a:hlinkClick r:id="rId3"/>
              </a:rPr>
              <a:t>entreprises.grand-est@agefiph.asso.fr</a:t>
            </a:r>
            <a:endParaRPr lang="fr-FR" sz="1200" b="0" kern="0" dirty="0">
              <a:solidFill>
                <a:prstClr val="black"/>
              </a:solidFill>
              <a:latin typeface="Calibri"/>
            </a:endParaRPr>
          </a:p>
          <a:p>
            <a:pPr marL="0" indent="0" defTabSz="208667">
              <a:spcAft>
                <a:spcPts val="183"/>
              </a:spcAft>
              <a:buClr>
                <a:srgbClr val="5BC5F2"/>
              </a:buClr>
              <a:buNone/>
              <a:defRPr/>
            </a:pPr>
            <a:endParaRPr lang="fr-FR" sz="1200" b="0" dirty="0">
              <a:solidFill>
                <a:prstClr val="black"/>
              </a:solidFill>
              <a:latin typeface="Calibri"/>
            </a:endParaRPr>
          </a:p>
        </p:txBody>
      </p:sp>
      <p:sp>
        <p:nvSpPr>
          <p:cNvPr id="67" name="Rectangle 12"/>
          <p:cNvSpPr>
            <a:spLocks noChangeArrowheads="1"/>
          </p:cNvSpPr>
          <p:nvPr/>
        </p:nvSpPr>
        <p:spPr bwMode="auto">
          <a:xfrm>
            <a:off x="5181900" y="2192685"/>
            <a:ext cx="2007401" cy="62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189" tIns="31094" rIns="62189" bIns="3109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1884" rtl="0">
              <a:defRPr/>
            </a:pPr>
            <a:r>
              <a:rPr lang="fr-FR" altLang="fr-FR" sz="1200" kern="1200" dirty="0">
                <a:solidFill>
                  <a:srgbClr val="5BC5F1"/>
                </a:solidFill>
                <a:ea typeface="Calibri" panose="020F0502020204030204" pitchFamily="34" charset="0"/>
              </a:rPr>
              <a:t> </a:t>
            </a:r>
            <a:endParaRPr lang="fr-FR" altLang="fr-FR" sz="400" kern="1200" dirty="0">
              <a:solidFill>
                <a:prstClr val="black"/>
              </a:solidFill>
            </a:endParaRPr>
          </a:p>
          <a:p>
            <a:pPr defTabSz="621884" rtl="0">
              <a:defRPr/>
            </a:pPr>
            <a:endParaRPr lang="fr-FR" altLang="fr-FR" sz="2400" kern="1200" dirty="0">
              <a:solidFill>
                <a:prstClr val="black"/>
              </a:solidFill>
              <a:latin typeface="Calibri" panose="020F0502020204030204"/>
            </a:endParaRPr>
          </a:p>
        </p:txBody>
      </p:sp>
      <p:grpSp>
        <p:nvGrpSpPr>
          <p:cNvPr id="68" name="Group 843"/>
          <p:cNvGrpSpPr/>
          <p:nvPr/>
        </p:nvGrpSpPr>
        <p:grpSpPr>
          <a:xfrm>
            <a:off x="886561" y="3779350"/>
            <a:ext cx="471745" cy="417278"/>
            <a:chOff x="0" y="0"/>
            <a:chExt cx="275298" cy="277267"/>
          </a:xfrm>
        </p:grpSpPr>
        <p:sp>
          <p:nvSpPr>
            <p:cNvPr id="69" name="Shape 95"/>
            <p:cNvSpPr/>
            <p:nvPr/>
          </p:nvSpPr>
          <p:spPr>
            <a:xfrm>
              <a:off x="137648" y="66633"/>
              <a:ext cx="0" cy="144005"/>
            </a:xfrm>
            <a:custGeom>
              <a:avLst/>
              <a:gdLst/>
              <a:ahLst/>
              <a:cxnLst/>
              <a:rect l="0" t="0" r="0" b="0"/>
              <a:pathLst>
                <a:path h="144005">
                  <a:moveTo>
                    <a:pt x="0" y="0"/>
                  </a:moveTo>
                  <a:lnTo>
                    <a:pt x="0" y="144005"/>
                  </a:lnTo>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sp>
          <p:nvSpPr>
            <p:cNvPr id="70" name="Shape 96"/>
            <p:cNvSpPr/>
            <p:nvPr/>
          </p:nvSpPr>
          <p:spPr>
            <a:xfrm>
              <a:off x="65651" y="138630"/>
              <a:ext cx="143993" cy="0"/>
            </a:xfrm>
            <a:custGeom>
              <a:avLst/>
              <a:gdLst/>
              <a:ahLst/>
              <a:cxnLst/>
              <a:rect l="0" t="0" r="0" b="0"/>
              <a:pathLst>
                <a:path w="143993">
                  <a:moveTo>
                    <a:pt x="143993" y="0"/>
                  </a:moveTo>
                  <a:lnTo>
                    <a:pt x="0" y="0"/>
                  </a:lnTo>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sp>
          <p:nvSpPr>
            <p:cNvPr id="71" name="Shape 97"/>
            <p:cNvSpPr/>
            <p:nvPr/>
          </p:nvSpPr>
          <p:spPr>
            <a:xfrm>
              <a:off x="0" y="0"/>
              <a:ext cx="275298" cy="277267"/>
            </a:xfrm>
            <a:custGeom>
              <a:avLst/>
              <a:gdLst/>
              <a:ahLst/>
              <a:cxnLst/>
              <a:rect l="0" t="0" r="0" b="0"/>
              <a:pathLst>
                <a:path w="275298" h="277267">
                  <a:moveTo>
                    <a:pt x="275298" y="138633"/>
                  </a:moveTo>
                  <a:cubicBezTo>
                    <a:pt x="275298" y="60528"/>
                    <a:pt x="214770" y="0"/>
                    <a:pt x="138621" y="0"/>
                  </a:cubicBezTo>
                  <a:cubicBezTo>
                    <a:pt x="60528" y="0"/>
                    <a:pt x="0" y="60528"/>
                    <a:pt x="0" y="138633"/>
                  </a:cubicBezTo>
                  <a:cubicBezTo>
                    <a:pt x="0" y="216738"/>
                    <a:pt x="60528" y="277267"/>
                    <a:pt x="138621" y="277267"/>
                  </a:cubicBezTo>
                  <a:cubicBezTo>
                    <a:pt x="214770" y="277267"/>
                    <a:pt x="275298" y="216738"/>
                    <a:pt x="275298" y="138633"/>
                  </a:cubicBezTo>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grpSp>
      <p:sp>
        <p:nvSpPr>
          <p:cNvPr id="72" name="Rectangle 71"/>
          <p:cNvSpPr/>
          <p:nvPr/>
        </p:nvSpPr>
        <p:spPr>
          <a:xfrm>
            <a:off x="1484340" y="3829220"/>
            <a:ext cx="3655371" cy="856645"/>
          </a:xfrm>
          <a:prstGeom prst="rect">
            <a:avLst/>
          </a:prstGeom>
        </p:spPr>
        <p:txBody>
          <a:bodyPr wrap="square">
            <a:spAutoFit/>
          </a:bodyPr>
          <a:lstStyle/>
          <a:p>
            <a:pPr defTabSz="208667" rtl="0">
              <a:spcAft>
                <a:spcPts val="183"/>
              </a:spcAft>
              <a:buClr>
                <a:srgbClr val="5BC5F2"/>
              </a:buClr>
              <a:defRPr/>
            </a:pPr>
            <a:r>
              <a:rPr lang="fr-FR" sz="1200" b="1" kern="1200" dirty="0">
                <a:solidFill>
                  <a:prstClr val="black"/>
                </a:solidFill>
                <a:latin typeface="Calibri"/>
              </a:rPr>
              <a:t>Renseignement sur les rendez-vous du Réseau des référents handicap (RRH</a:t>
            </a:r>
            <a:r>
              <a:rPr lang="fr-FR" sz="1200" kern="1200" dirty="0">
                <a:solidFill>
                  <a:prstClr val="black"/>
                </a:solidFill>
                <a:latin typeface="Calibri"/>
              </a:rPr>
              <a:t>) auprès de la Délégation Régionale Agefiph Grand Est : </a:t>
            </a:r>
          </a:p>
          <a:p>
            <a:pPr defTabSz="208667" rtl="0">
              <a:spcAft>
                <a:spcPts val="183"/>
              </a:spcAft>
              <a:buClr>
                <a:srgbClr val="5BC5F2"/>
              </a:buClr>
              <a:defRPr/>
            </a:pPr>
            <a:r>
              <a:rPr lang="fr-FR" sz="1200" kern="1200" dirty="0">
                <a:solidFill>
                  <a:prstClr val="black"/>
                </a:solidFill>
                <a:latin typeface="Calibri"/>
                <a:hlinkClick r:id="rId3"/>
              </a:rPr>
              <a:t>entreprises.grand-est@agefiph.asso.fr</a:t>
            </a:r>
            <a:endParaRPr lang="fr-FR" sz="1200" kern="1200" dirty="0">
              <a:solidFill>
                <a:prstClr val="black"/>
              </a:solidFill>
              <a:latin typeface="Calibri"/>
            </a:endParaRPr>
          </a:p>
        </p:txBody>
      </p:sp>
      <p:pic>
        <p:nvPicPr>
          <p:cNvPr id="73" name="Image 72"/>
          <p:cNvPicPr>
            <a:picLocks noChangeAspect="1"/>
          </p:cNvPicPr>
          <p:nvPr/>
        </p:nvPicPr>
        <p:blipFill>
          <a:blip r:embed="rId4"/>
          <a:stretch>
            <a:fillRect/>
          </a:stretch>
        </p:blipFill>
        <p:spPr>
          <a:xfrm>
            <a:off x="4146347" y="2613508"/>
            <a:ext cx="599640" cy="533279"/>
          </a:xfrm>
          <a:prstGeom prst="rect">
            <a:avLst/>
          </a:prstGeom>
        </p:spPr>
      </p:pic>
      <p:grpSp>
        <p:nvGrpSpPr>
          <p:cNvPr id="75" name="Group 838"/>
          <p:cNvGrpSpPr/>
          <p:nvPr/>
        </p:nvGrpSpPr>
        <p:grpSpPr>
          <a:xfrm>
            <a:off x="559909" y="1232679"/>
            <a:ext cx="1132442" cy="1165320"/>
            <a:chOff x="0" y="0"/>
            <a:chExt cx="275298" cy="275311"/>
          </a:xfrm>
        </p:grpSpPr>
        <p:sp>
          <p:nvSpPr>
            <p:cNvPr id="76" name="Shape 16"/>
            <p:cNvSpPr/>
            <p:nvPr/>
          </p:nvSpPr>
          <p:spPr>
            <a:xfrm>
              <a:off x="0" y="0"/>
              <a:ext cx="275298" cy="275311"/>
            </a:xfrm>
            <a:custGeom>
              <a:avLst/>
              <a:gdLst/>
              <a:ahLst/>
              <a:cxnLst/>
              <a:rect l="0" t="0" r="0" b="0"/>
              <a:pathLst>
                <a:path w="275298" h="275311">
                  <a:moveTo>
                    <a:pt x="0" y="137655"/>
                  </a:moveTo>
                  <a:cubicBezTo>
                    <a:pt x="0" y="61620"/>
                    <a:pt x="61620" y="0"/>
                    <a:pt x="137655" y="0"/>
                  </a:cubicBezTo>
                  <a:cubicBezTo>
                    <a:pt x="213678" y="0"/>
                    <a:pt x="275298" y="61620"/>
                    <a:pt x="275298" y="137655"/>
                  </a:cubicBezTo>
                  <a:cubicBezTo>
                    <a:pt x="275298" y="213665"/>
                    <a:pt x="213678" y="275311"/>
                    <a:pt x="137655" y="275311"/>
                  </a:cubicBezTo>
                  <a:cubicBezTo>
                    <a:pt x="61620" y="275311"/>
                    <a:pt x="0" y="213665"/>
                    <a:pt x="0" y="137655"/>
                  </a:cubicBezTo>
                  <a:close/>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sp>
          <p:nvSpPr>
            <p:cNvPr id="77" name="Shape 17"/>
            <p:cNvSpPr/>
            <p:nvPr/>
          </p:nvSpPr>
          <p:spPr>
            <a:xfrm>
              <a:off x="46355" y="46355"/>
              <a:ext cx="182601" cy="182600"/>
            </a:xfrm>
            <a:custGeom>
              <a:avLst/>
              <a:gdLst/>
              <a:ahLst/>
              <a:cxnLst/>
              <a:rect l="0" t="0" r="0" b="0"/>
              <a:pathLst>
                <a:path w="182601" h="182600">
                  <a:moveTo>
                    <a:pt x="0" y="91300"/>
                  </a:moveTo>
                  <a:cubicBezTo>
                    <a:pt x="0" y="40869"/>
                    <a:pt x="40869" y="0"/>
                    <a:pt x="91300" y="0"/>
                  </a:cubicBezTo>
                  <a:cubicBezTo>
                    <a:pt x="141719" y="0"/>
                    <a:pt x="182601" y="40869"/>
                    <a:pt x="182601" y="91300"/>
                  </a:cubicBezTo>
                  <a:cubicBezTo>
                    <a:pt x="182601" y="141719"/>
                    <a:pt x="141719" y="182600"/>
                    <a:pt x="91300" y="182600"/>
                  </a:cubicBezTo>
                  <a:cubicBezTo>
                    <a:pt x="40869" y="182600"/>
                    <a:pt x="0" y="141719"/>
                    <a:pt x="0" y="91300"/>
                  </a:cubicBezTo>
                  <a:close/>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sp>
          <p:nvSpPr>
            <p:cNvPr id="78" name="Shape 18"/>
            <p:cNvSpPr/>
            <p:nvPr/>
          </p:nvSpPr>
          <p:spPr>
            <a:xfrm>
              <a:off x="99873" y="99873"/>
              <a:ext cx="75552" cy="75565"/>
            </a:xfrm>
            <a:custGeom>
              <a:avLst/>
              <a:gdLst/>
              <a:ahLst/>
              <a:cxnLst/>
              <a:rect l="0" t="0" r="0" b="0"/>
              <a:pathLst>
                <a:path w="75552" h="75565">
                  <a:moveTo>
                    <a:pt x="0" y="37783"/>
                  </a:moveTo>
                  <a:cubicBezTo>
                    <a:pt x="0" y="16916"/>
                    <a:pt x="16916" y="0"/>
                    <a:pt x="37783" y="0"/>
                  </a:cubicBezTo>
                  <a:cubicBezTo>
                    <a:pt x="58649" y="0"/>
                    <a:pt x="75552" y="16916"/>
                    <a:pt x="75552" y="37783"/>
                  </a:cubicBezTo>
                  <a:cubicBezTo>
                    <a:pt x="75552" y="58649"/>
                    <a:pt x="58649" y="75565"/>
                    <a:pt x="37783" y="75565"/>
                  </a:cubicBezTo>
                  <a:cubicBezTo>
                    <a:pt x="16916" y="75565"/>
                    <a:pt x="0" y="58649"/>
                    <a:pt x="0" y="37783"/>
                  </a:cubicBezTo>
                  <a:close/>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sp>
          <p:nvSpPr>
            <p:cNvPr id="79" name="Shape 19"/>
            <p:cNvSpPr/>
            <p:nvPr/>
          </p:nvSpPr>
          <p:spPr>
            <a:xfrm>
              <a:off x="154081" y="156876"/>
              <a:ext cx="96241" cy="96774"/>
            </a:xfrm>
            <a:custGeom>
              <a:avLst/>
              <a:gdLst/>
              <a:ahLst/>
              <a:cxnLst/>
              <a:rect l="0" t="0" r="0" b="0"/>
              <a:pathLst>
                <a:path w="96241" h="96774">
                  <a:moveTo>
                    <a:pt x="0" y="0"/>
                  </a:moveTo>
                  <a:lnTo>
                    <a:pt x="96241" y="37249"/>
                  </a:lnTo>
                  <a:lnTo>
                    <a:pt x="46990" y="45695"/>
                  </a:lnTo>
                  <a:lnTo>
                    <a:pt x="37046" y="96774"/>
                  </a:lnTo>
                  <a:lnTo>
                    <a:pt x="0" y="0"/>
                  </a:lnTo>
                  <a:close/>
                </a:path>
              </a:pathLst>
            </a:custGeom>
            <a:solidFill>
              <a:srgbClr val="FFFFFF"/>
            </a:solidFill>
            <a:ln w="0" cap="flat">
              <a:noFill/>
              <a:miter lim="127000"/>
            </a:ln>
            <a:effectLst/>
          </p:spPr>
          <p:txBody>
            <a:bodyPr/>
            <a:lstStyle/>
            <a:p>
              <a:pPr defTabSz="621884" rtl="0">
                <a:defRPr/>
              </a:pPr>
              <a:endParaRPr lang="fr-FR" sz="1200" kern="1200">
                <a:solidFill>
                  <a:prstClr val="black"/>
                </a:solidFill>
                <a:latin typeface="Calibri"/>
              </a:endParaRPr>
            </a:p>
          </p:txBody>
        </p:sp>
        <p:sp>
          <p:nvSpPr>
            <p:cNvPr id="80" name="Shape 20"/>
            <p:cNvSpPr/>
            <p:nvPr/>
          </p:nvSpPr>
          <p:spPr>
            <a:xfrm>
              <a:off x="154081" y="156876"/>
              <a:ext cx="96241" cy="96774"/>
            </a:xfrm>
            <a:custGeom>
              <a:avLst/>
              <a:gdLst/>
              <a:ahLst/>
              <a:cxnLst/>
              <a:rect l="0" t="0" r="0" b="0"/>
              <a:pathLst>
                <a:path w="96241" h="96774">
                  <a:moveTo>
                    <a:pt x="0" y="0"/>
                  </a:moveTo>
                  <a:lnTo>
                    <a:pt x="37046" y="96774"/>
                  </a:lnTo>
                  <a:lnTo>
                    <a:pt x="46990" y="45695"/>
                  </a:lnTo>
                  <a:lnTo>
                    <a:pt x="96241" y="37249"/>
                  </a:lnTo>
                  <a:lnTo>
                    <a:pt x="0" y="0"/>
                  </a:lnTo>
                  <a:close/>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grpSp>
      <p:grpSp>
        <p:nvGrpSpPr>
          <p:cNvPr id="81" name="Group 839"/>
          <p:cNvGrpSpPr/>
          <p:nvPr/>
        </p:nvGrpSpPr>
        <p:grpSpPr>
          <a:xfrm>
            <a:off x="886561" y="2640981"/>
            <a:ext cx="534434" cy="410647"/>
            <a:chOff x="0" y="0"/>
            <a:chExt cx="275298" cy="277267"/>
          </a:xfrm>
        </p:grpSpPr>
        <p:sp>
          <p:nvSpPr>
            <p:cNvPr id="82" name="Shape 37"/>
            <p:cNvSpPr/>
            <p:nvPr/>
          </p:nvSpPr>
          <p:spPr>
            <a:xfrm>
              <a:off x="64795" y="179518"/>
              <a:ext cx="144247" cy="75691"/>
            </a:xfrm>
            <a:custGeom>
              <a:avLst/>
              <a:gdLst/>
              <a:ahLst/>
              <a:cxnLst/>
              <a:rect l="0" t="0" r="0" b="0"/>
              <a:pathLst>
                <a:path w="144247" h="75691">
                  <a:moveTo>
                    <a:pt x="0" y="74318"/>
                  </a:moveTo>
                  <a:lnTo>
                    <a:pt x="0" y="39865"/>
                  </a:lnTo>
                  <a:cubicBezTo>
                    <a:pt x="0" y="17882"/>
                    <a:pt x="15913" y="0"/>
                    <a:pt x="35484" y="0"/>
                  </a:cubicBezTo>
                  <a:lnTo>
                    <a:pt x="108776" y="0"/>
                  </a:lnTo>
                  <a:cubicBezTo>
                    <a:pt x="128333" y="0"/>
                    <a:pt x="144247" y="17882"/>
                    <a:pt x="144247" y="39865"/>
                  </a:cubicBezTo>
                  <a:lnTo>
                    <a:pt x="144247" y="75691"/>
                  </a:lnTo>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sp>
          <p:nvSpPr>
            <p:cNvPr id="83" name="Shape 38"/>
            <p:cNvSpPr/>
            <p:nvPr/>
          </p:nvSpPr>
          <p:spPr>
            <a:xfrm>
              <a:off x="86855" y="58665"/>
              <a:ext cx="100127" cy="102819"/>
            </a:xfrm>
            <a:custGeom>
              <a:avLst/>
              <a:gdLst/>
              <a:ahLst/>
              <a:cxnLst/>
              <a:rect l="0" t="0" r="0" b="0"/>
              <a:pathLst>
                <a:path w="100127" h="102819">
                  <a:moveTo>
                    <a:pt x="50063" y="0"/>
                  </a:moveTo>
                  <a:cubicBezTo>
                    <a:pt x="77661" y="0"/>
                    <a:pt x="100127" y="23063"/>
                    <a:pt x="100127" y="51410"/>
                  </a:cubicBezTo>
                  <a:cubicBezTo>
                    <a:pt x="100127" y="79756"/>
                    <a:pt x="77661" y="102819"/>
                    <a:pt x="50063" y="102819"/>
                  </a:cubicBezTo>
                  <a:cubicBezTo>
                    <a:pt x="22466" y="102819"/>
                    <a:pt x="0" y="79756"/>
                    <a:pt x="0" y="51410"/>
                  </a:cubicBezTo>
                  <a:cubicBezTo>
                    <a:pt x="0" y="23063"/>
                    <a:pt x="22466" y="0"/>
                    <a:pt x="50063" y="0"/>
                  </a:cubicBezTo>
                  <a:close/>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sp>
          <p:nvSpPr>
            <p:cNvPr id="84" name="Shape 39"/>
            <p:cNvSpPr/>
            <p:nvPr/>
          </p:nvSpPr>
          <p:spPr>
            <a:xfrm>
              <a:off x="0" y="0"/>
              <a:ext cx="275298" cy="277267"/>
            </a:xfrm>
            <a:custGeom>
              <a:avLst/>
              <a:gdLst/>
              <a:ahLst/>
              <a:cxnLst/>
              <a:rect l="0" t="0" r="0" b="0"/>
              <a:pathLst>
                <a:path w="275298" h="277267">
                  <a:moveTo>
                    <a:pt x="275298" y="138633"/>
                  </a:moveTo>
                  <a:cubicBezTo>
                    <a:pt x="275298" y="60528"/>
                    <a:pt x="214770" y="0"/>
                    <a:pt x="138621" y="0"/>
                  </a:cubicBezTo>
                  <a:cubicBezTo>
                    <a:pt x="60528" y="0"/>
                    <a:pt x="0" y="60528"/>
                    <a:pt x="0" y="138633"/>
                  </a:cubicBezTo>
                  <a:cubicBezTo>
                    <a:pt x="0" y="216738"/>
                    <a:pt x="60528" y="277267"/>
                    <a:pt x="138621" y="277267"/>
                  </a:cubicBezTo>
                  <a:cubicBezTo>
                    <a:pt x="214770" y="277267"/>
                    <a:pt x="275298" y="216738"/>
                    <a:pt x="275298" y="138633"/>
                  </a:cubicBezTo>
                </a:path>
              </a:pathLst>
            </a:custGeom>
            <a:noFill/>
            <a:ln w="12700" cap="flat" cmpd="sng" algn="ctr">
              <a:solidFill>
                <a:srgbClr val="BAC801"/>
              </a:solidFill>
              <a:prstDash val="solid"/>
              <a:miter lim="127000"/>
            </a:ln>
            <a:effectLst/>
          </p:spPr>
          <p:txBody>
            <a:bodyPr/>
            <a:lstStyle/>
            <a:p>
              <a:pPr defTabSz="621884" rtl="0">
                <a:defRPr/>
              </a:pPr>
              <a:endParaRPr lang="fr-FR" sz="1200" kern="1200">
                <a:solidFill>
                  <a:prstClr val="black"/>
                </a:solidFill>
                <a:latin typeface="Calibri"/>
              </a:endParaRPr>
            </a:p>
          </p:txBody>
        </p:sp>
      </p:grpSp>
      <p:sp>
        <p:nvSpPr>
          <p:cNvPr id="85" name="Rectangle 84"/>
          <p:cNvSpPr/>
          <p:nvPr/>
        </p:nvSpPr>
        <p:spPr>
          <a:xfrm>
            <a:off x="1534740" y="2686798"/>
            <a:ext cx="2007401" cy="276999"/>
          </a:xfrm>
          <a:prstGeom prst="rect">
            <a:avLst/>
          </a:prstGeom>
        </p:spPr>
        <p:txBody>
          <a:bodyPr wrap="square">
            <a:spAutoFit/>
          </a:bodyPr>
          <a:lstStyle/>
          <a:p>
            <a:pPr defTabSz="621884" rtl="0">
              <a:defRPr/>
            </a:pPr>
            <a:r>
              <a:rPr lang="fr-FR" sz="1200" b="1" kern="1200" dirty="0">
                <a:solidFill>
                  <a:prstClr val="black"/>
                </a:solidFill>
                <a:latin typeface="Calibri"/>
                <a:cs typeface="Calibri" panose="020F0502020204030204" pitchFamily="34" charset="0"/>
              </a:rPr>
              <a:t>Qui peut en bénéficier</a:t>
            </a:r>
            <a:endParaRPr lang="fr-FR" sz="1200" kern="1200" dirty="0">
              <a:solidFill>
                <a:prstClr val="black"/>
              </a:solidFill>
              <a:latin typeface="Calibri"/>
              <a:cs typeface="Calibri" panose="020F0502020204030204" pitchFamily="34" charset="0"/>
            </a:endParaRPr>
          </a:p>
        </p:txBody>
      </p:sp>
      <p:sp>
        <p:nvSpPr>
          <p:cNvPr id="86" name="Rectangle 85"/>
          <p:cNvSpPr/>
          <p:nvPr/>
        </p:nvSpPr>
        <p:spPr>
          <a:xfrm>
            <a:off x="1488898" y="3086853"/>
            <a:ext cx="2363036" cy="461665"/>
          </a:xfrm>
          <a:prstGeom prst="rect">
            <a:avLst/>
          </a:prstGeom>
        </p:spPr>
        <p:txBody>
          <a:bodyPr wrap="square">
            <a:spAutoFit/>
          </a:bodyPr>
          <a:lstStyle/>
          <a:p>
            <a:pPr defTabSz="621884" rtl="0">
              <a:defRPr/>
            </a:pPr>
            <a:r>
              <a:rPr lang="fr-FR" sz="1200" kern="1200" dirty="0">
                <a:solidFill>
                  <a:prstClr val="black"/>
                </a:solidFill>
                <a:latin typeface="Calibri"/>
                <a:cs typeface="Calibri" panose="020F0502020204030204" pitchFamily="34" charset="0"/>
              </a:rPr>
              <a:t>Toute personne en charge du sujet emploi handicap dans l’entreprise.</a:t>
            </a:r>
          </a:p>
        </p:txBody>
      </p:sp>
      <p:sp>
        <p:nvSpPr>
          <p:cNvPr id="88" name="Rectangle 87"/>
          <p:cNvSpPr/>
          <p:nvPr/>
        </p:nvSpPr>
        <p:spPr>
          <a:xfrm>
            <a:off x="3005151" y="86554"/>
            <a:ext cx="6002371" cy="954107"/>
          </a:xfrm>
          <a:prstGeom prst="rect">
            <a:avLst/>
          </a:prstGeom>
        </p:spPr>
        <p:txBody>
          <a:bodyPr wrap="square">
            <a:spAutoFit/>
          </a:bodyPr>
          <a:lstStyle/>
          <a:p>
            <a:pPr defTabSz="621884" rtl="0">
              <a:defRPr/>
            </a:pPr>
            <a:r>
              <a:rPr lang="fr-FR" sz="2800" b="1" kern="1200" dirty="0">
                <a:solidFill>
                  <a:srgbClr val="622F72"/>
                </a:solidFill>
                <a:latin typeface="Calibri (En-têtes)"/>
              </a:rPr>
              <a:t>Le Réseau Référents Handicap animé par l’Agefiph</a:t>
            </a:r>
          </a:p>
        </p:txBody>
      </p:sp>
      <p:graphicFrame>
        <p:nvGraphicFramePr>
          <p:cNvPr id="2" name="Diagramme 1">
            <a:extLst>
              <a:ext uri="{FF2B5EF4-FFF2-40B4-BE49-F238E27FC236}">
                <a16:creationId xmlns:a16="http://schemas.microsoft.com/office/drawing/2014/main" id="{1A2F8AE1-85E9-F1F4-6C0A-6E069526DB33}"/>
              </a:ext>
            </a:extLst>
          </p:cNvPr>
          <p:cNvGraphicFramePr/>
          <p:nvPr/>
        </p:nvGraphicFramePr>
        <p:xfrm>
          <a:off x="1170063" y="1265348"/>
          <a:ext cx="7845621" cy="11944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70391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64F77A-C8F3-ED86-38E5-2B30E03FE310}"/>
              </a:ext>
            </a:extLst>
          </p:cNvPr>
          <p:cNvSpPr txBox="1"/>
          <p:nvPr/>
        </p:nvSpPr>
        <p:spPr>
          <a:xfrm>
            <a:off x="1870083" y="1055059"/>
            <a:ext cx="6185345" cy="1731243"/>
          </a:xfrm>
          <a:prstGeom prst="rect">
            <a:avLst/>
          </a:prstGeom>
          <a:noFill/>
        </p:spPr>
        <p:txBody>
          <a:bodyPr wrap="square" lIns="68580" tIns="34290" rIns="68580" bIns="34290" rtlCol="0" anchor="t">
            <a:spAutoFit/>
          </a:bodyPr>
          <a:lstStyle/>
          <a:p>
            <a:pPr algn="ctr" defTabSz="685800" rtl="0"/>
            <a:r>
              <a:rPr lang="fr-FR" sz="3000" b="1" kern="1200" dirty="0">
                <a:solidFill>
                  <a:prstClr val="white"/>
                </a:solidFill>
                <a:latin typeface="Calibri"/>
              </a:rPr>
              <a:t>L’offre de service</a:t>
            </a:r>
          </a:p>
          <a:p>
            <a:pPr algn="ctr" defTabSz="685800" rtl="0"/>
            <a:r>
              <a:rPr lang="fr-FR" sz="3000" b="1" kern="1200" dirty="0">
                <a:solidFill>
                  <a:prstClr val="white"/>
                </a:solidFill>
                <a:latin typeface="Calibri"/>
              </a:rPr>
              <a:t>Ressource Handicap Formation (RHF)</a:t>
            </a:r>
          </a:p>
          <a:p>
            <a:pPr algn="r" defTabSz="685800" rtl="0"/>
            <a:endParaRPr lang="fr-FR" sz="3000" b="1" kern="1200" dirty="0">
              <a:solidFill>
                <a:prstClr val="white"/>
              </a:solidFill>
              <a:latin typeface="Calibri"/>
            </a:endParaRPr>
          </a:p>
          <a:p>
            <a:pPr algn="r" defTabSz="685800" rtl="0"/>
            <a:endParaRPr lang="fr-FR" b="1" kern="1200" dirty="0">
              <a:solidFill>
                <a:prstClr val="white"/>
              </a:solidFill>
              <a:latin typeface="Calibri"/>
            </a:endParaRPr>
          </a:p>
        </p:txBody>
      </p:sp>
    </p:spTree>
    <p:extLst>
      <p:ext uri="{BB962C8B-B14F-4D97-AF65-F5344CB8AC3E}">
        <p14:creationId xmlns:p14="http://schemas.microsoft.com/office/powerpoint/2010/main" val="3759476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F0441A-C098-440B-8D05-7215D1B4EB68}"/>
              </a:ext>
            </a:extLst>
          </p:cNvPr>
          <p:cNvSpPr>
            <a:spLocks noGrp="1"/>
          </p:cNvSpPr>
          <p:nvPr>
            <p:ph type="title"/>
          </p:nvPr>
        </p:nvSpPr>
        <p:spPr>
          <a:xfrm>
            <a:off x="1973362" y="231723"/>
            <a:ext cx="5177471" cy="396309"/>
          </a:xfrm>
        </p:spPr>
        <p:txBody>
          <a:bodyPr/>
          <a:lstStyle/>
          <a:p>
            <a:r>
              <a:rPr lang="fr-FR" dirty="0">
                <a:solidFill>
                  <a:srgbClr val="9D1E56"/>
                </a:solidFill>
                <a:latin typeface="Calibri"/>
                <a:ea typeface="+mn-ea"/>
                <a:cs typeface="+mn-cs"/>
              </a:rPr>
              <a:t>La Ressource Handicap Formation</a:t>
            </a:r>
          </a:p>
        </p:txBody>
      </p:sp>
      <p:sp>
        <p:nvSpPr>
          <p:cNvPr id="5" name="Espace réservé du contenu 4">
            <a:extLst>
              <a:ext uri="{FF2B5EF4-FFF2-40B4-BE49-F238E27FC236}">
                <a16:creationId xmlns:a16="http://schemas.microsoft.com/office/drawing/2014/main" id="{12950450-8BE4-4A88-9135-D46573704393}"/>
              </a:ext>
            </a:extLst>
          </p:cNvPr>
          <p:cNvSpPr>
            <a:spLocks noGrp="1"/>
          </p:cNvSpPr>
          <p:nvPr>
            <p:ph idx="1"/>
          </p:nvPr>
        </p:nvSpPr>
        <p:spPr>
          <a:xfrm>
            <a:off x="2122587" y="738597"/>
            <a:ext cx="5403869" cy="507355"/>
          </a:xfrm>
        </p:spPr>
        <p:txBody>
          <a:bodyPr/>
          <a:lstStyle/>
          <a:p>
            <a:pPr marL="0" indent="0">
              <a:buNone/>
            </a:pPr>
            <a:r>
              <a:rPr lang="fr-FR" sz="1575" dirty="0">
                <a:solidFill>
                  <a:srgbClr val="EC6500"/>
                </a:solidFill>
              </a:rPr>
              <a:t>Un opérateur « Ressource » de proximité proposé par l’</a:t>
            </a:r>
            <a:r>
              <a:rPr lang="fr-FR" sz="1575" dirty="0" err="1">
                <a:solidFill>
                  <a:srgbClr val="EC6500"/>
                </a:solidFill>
              </a:rPr>
              <a:t>Agefiph</a:t>
            </a:r>
            <a:endParaRPr lang="fr-FR" sz="1575" dirty="0">
              <a:solidFill>
                <a:srgbClr val="EC6500"/>
              </a:solidFill>
            </a:endParaRPr>
          </a:p>
        </p:txBody>
      </p:sp>
      <p:sp>
        <p:nvSpPr>
          <p:cNvPr id="10" name="Rectangle 9"/>
          <p:cNvSpPr/>
          <p:nvPr/>
        </p:nvSpPr>
        <p:spPr>
          <a:xfrm>
            <a:off x="4572001" y="1175364"/>
            <a:ext cx="3341435" cy="2628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rtl="0"/>
            <a:r>
              <a:rPr lang="fr-FR" sz="1500" b="1" kern="1200" dirty="0">
                <a:solidFill>
                  <a:prstClr val="white"/>
                </a:solidFill>
                <a:latin typeface="Calibri"/>
              </a:rPr>
              <a:t>Aux organismes de formation et aux CFA </a:t>
            </a:r>
          </a:p>
          <a:p>
            <a:pPr algn="ctr" defTabSz="514350" rtl="0"/>
            <a:endParaRPr lang="fr-FR" sz="1200" b="1" kern="1200" dirty="0">
              <a:solidFill>
                <a:prstClr val="white"/>
              </a:solidFill>
              <a:latin typeface="Calibri"/>
            </a:endParaRPr>
          </a:p>
          <a:p>
            <a:pPr algn="ctr" defTabSz="514350" rtl="0"/>
            <a:r>
              <a:rPr lang="fr-FR" sz="1200" b="1" kern="1200" dirty="0">
                <a:solidFill>
                  <a:prstClr val="white"/>
                </a:solidFill>
                <a:latin typeface="Calibri"/>
              </a:rPr>
              <a:t>Pour leur permettre de développer </a:t>
            </a:r>
            <a:r>
              <a:rPr lang="fr-FR" sz="1200" kern="1200" dirty="0">
                <a:solidFill>
                  <a:prstClr val="white"/>
                </a:solidFill>
                <a:latin typeface="Calibri"/>
              </a:rPr>
              <a:t>:</a:t>
            </a:r>
          </a:p>
          <a:p>
            <a:pPr algn="ctr" defTabSz="514350" rtl="0"/>
            <a:endParaRPr lang="fr-FR" sz="1350" kern="1200" dirty="0">
              <a:solidFill>
                <a:prstClr val="white"/>
              </a:solidFill>
              <a:latin typeface="Calibri"/>
            </a:endParaRPr>
          </a:p>
          <a:p>
            <a:pPr marL="160735" indent="-160735" defTabSz="514350" rtl="0">
              <a:buFont typeface="Wingdings" panose="05000000000000000000" pitchFamily="2" charset="2"/>
              <a:buChar char="Ø"/>
            </a:pPr>
            <a:r>
              <a:rPr lang="fr-FR" sz="1350" kern="1200" dirty="0">
                <a:solidFill>
                  <a:prstClr val="white"/>
                </a:solidFill>
                <a:latin typeface="Calibri"/>
              </a:rPr>
              <a:t>Une</a:t>
            </a:r>
            <a:r>
              <a:rPr lang="fr-FR" sz="1350" kern="1200" dirty="0">
                <a:solidFill>
                  <a:srgbClr val="EC6500"/>
                </a:solidFill>
                <a:latin typeface="Calibri"/>
              </a:rPr>
              <a:t> </a:t>
            </a:r>
            <a:r>
              <a:rPr lang="fr-FR" sz="1350" b="1" kern="1200" dirty="0">
                <a:solidFill>
                  <a:srgbClr val="EC6500"/>
                </a:solidFill>
                <a:latin typeface="Calibri"/>
              </a:rPr>
              <a:t>accessibilité</a:t>
            </a:r>
            <a:r>
              <a:rPr lang="fr-FR" sz="1350" kern="1200" dirty="0">
                <a:solidFill>
                  <a:srgbClr val="EC6500"/>
                </a:solidFill>
                <a:latin typeface="Calibri"/>
              </a:rPr>
              <a:t> </a:t>
            </a:r>
            <a:r>
              <a:rPr lang="fr-FR" sz="1350" kern="1200" dirty="0">
                <a:solidFill>
                  <a:prstClr val="white"/>
                </a:solidFill>
                <a:latin typeface="Calibri"/>
              </a:rPr>
              <a:t>pour tous</a:t>
            </a:r>
          </a:p>
          <a:p>
            <a:pPr defTabSz="514350" rtl="0"/>
            <a:endParaRPr lang="fr-FR" sz="1350" kern="1200" dirty="0">
              <a:solidFill>
                <a:prstClr val="white"/>
              </a:solidFill>
              <a:latin typeface="Calibri"/>
            </a:endParaRPr>
          </a:p>
          <a:p>
            <a:pPr marL="160735" indent="-160735" defTabSz="514350" rtl="0">
              <a:buFont typeface="Wingdings" panose="05000000000000000000" pitchFamily="2" charset="2"/>
              <a:buChar char="Ø"/>
            </a:pPr>
            <a:r>
              <a:rPr lang="fr-FR" sz="1350" kern="1200" dirty="0">
                <a:solidFill>
                  <a:prstClr val="white"/>
                </a:solidFill>
                <a:latin typeface="Calibri"/>
              </a:rPr>
              <a:t>Leur capacité à proposer des</a:t>
            </a:r>
            <a:r>
              <a:rPr lang="fr-FR" sz="1350" b="1" kern="1200" dirty="0">
                <a:solidFill>
                  <a:srgbClr val="EC6500"/>
                </a:solidFill>
                <a:latin typeface="Calibri"/>
              </a:rPr>
              <a:t> parcours adaptés </a:t>
            </a:r>
            <a:r>
              <a:rPr lang="fr-FR" sz="1350" kern="1200" dirty="0">
                <a:solidFill>
                  <a:prstClr val="white"/>
                </a:solidFill>
                <a:latin typeface="Calibri"/>
              </a:rPr>
              <a:t>de formations</a:t>
            </a:r>
          </a:p>
          <a:p>
            <a:pPr defTabSz="514350" rtl="0"/>
            <a:endParaRPr lang="fr-FR" sz="1350" kern="1200" dirty="0">
              <a:solidFill>
                <a:prstClr val="white"/>
              </a:solidFill>
              <a:latin typeface="Calibri"/>
            </a:endParaRPr>
          </a:p>
          <a:p>
            <a:pPr marL="160735" indent="-160735" defTabSz="514350" rtl="0">
              <a:buFont typeface="Wingdings" panose="05000000000000000000" pitchFamily="2" charset="2"/>
              <a:buChar char="Ø"/>
            </a:pPr>
            <a:r>
              <a:rPr lang="fr-FR" sz="1350" kern="1200" dirty="0">
                <a:solidFill>
                  <a:prstClr val="white"/>
                </a:solidFill>
                <a:latin typeface="Calibri"/>
              </a:rPr>
              <a:t>Leurs pratiques et connaissances par une dynamique de </a:t>
            </a:r>
            <a:r>
              <a:rPr lang="fr-FR" sz="1350" b="1" kern="1200" dirty="0">
                <a:solidFill>
                  <a:srgbClr val="EC6500"/>
                </a:solidFill>
                <a:latin typeface="Calibri"/>
              </a:rPr>
              <a:t>mise en réseau</a:t>
            </a:r>
            <a:r>
              <a:rPr lang="fr-FR" sz="1350" kern="1200" dirty="0">
                <a:solidFill>
                  <a:prstClr val="white"/>
                </a:solidFill>
                <a:latin typeface="Calibri"/>
              </a:rPr>
              <a:t>, notamment les référents handicap</a:t>
            </a:r>
          </a:p>
        </p:txBody>
      </p:sp>
      <p:sp>
        <p:nvSpPr>
          <p:cNvPr id="3" name="Flèche droite 2"/>
          <p:cNvSpPr/>
          <p:nvPr/>
        </p:nvSpPr>
        <p:spPr>
          <a:xfrm>
            <a:off x="1751829" y="795508"/>
            <a:ext cx="298451" cy="234078"/>
          </a:xfrm>
          <a:prstGeom prst="rightArrow">
            <a:avLst/>
          </a:prstGeom>
          <a:solidFill>
            <a:srgbClr val="EC6500"/>
          </a:solidFill>
          <a:ln>
            <a:solidFill>
              <a:srgbClr val="EC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rtl="0"/>
            <a:endParaRPr lang="fr-FR" sz="1013" kern="1200">
              <a:solidFill>
                <a:prstClr val="white"/>
              </a:solidFill>
              <a:latin typeface="Calibri"/>
            </a:endParaRPr>
          </a:p>
        </p:txBody>
      </p:sp>
      <p:pic>
        <p:nvPicPr>
          <p:cNvPr id="4" name="Image 3">
            <a:extLst>
              <a:ext uri="{FF2B5EF4-FFF2-40B4-BE49-F238E27FC236}">
                <a16:creationId xmlns:a16="http://schemas.microsoft.com/office/drawing/2014/main" id="{EA6EE566-5EDF-361B-6DEE-27838359C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92" y="21855"/>
            <a:ext cx="728663" cy="790810"/>
          </a:xfrm>
          <a:prstGeom prst="rect">
            <a:avLst/>
          </a:prstGeom>
        </p:spPr>
      </p:pic>
      <p:sp>
        <p:nvSpPr>
          <p:cNvPr id="8" name="Flèche droite 2">
            <a:extLst>
              <a:ext uri="{FF2B5EF4-FFF2-40B4-BE49-F238E27FC236}">
                <a16:creationId xmlns:a16="http://schemas.microsoft.com/office/drawing/2014/main" id="{9EC2AB63-DABA-91DB-5FED-99479F6C0785}"/>
              </a:ext>
            </a:extLst>
          </p:cNvPr>
          <p:cNvSpPr/>
          <p:nvPr/>
        </p:nvSpPr>
        <p:spPr>
          <a:xfrm>
            <a:off x="1238272" y="3984396"/>
            <a:ext cx="298451" cy="234078"/>
          </a:xfrm>
          <a:prstGeom prst="rightArrow">
            <a:avLst/>
          </a:prstGeom>
          <a:solidFill>
            <a:srgbClr val="EC6500"/>
          </a:solidFill>
          <a:ln>
            <a:solidFill>
              <a:srgbClr val="EC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rtl="0"/>
            <a:endParaRPr lang="fr-FR" sz="1013" kern="1200">
              <a:solidFill>
                <a:prstClr val="white"/>
              </a:solidFill>
              <a:latin typeface="Calibri"/>
            </a:endParaRPr>
          </a:p>
        </p:txBody>
      </p:sp>
      <p:sp>
        <p:nvSpPr>
          <p:cNvPr id="9" name="Espace réservé du contenu 4">
            <a:extLst>
              <a:ext uri="{FF2B5EF4-FFF2-40B4-BE49-F238E27FC236}">
                <a16:creationId xmlns:a16="http://schemas.microsoft.com/office/drawing/2014/main" id="{C6DBACA2-6E4B-D71F-9FEC-116F57F9C6C9}"/>
              </a:ext>
            </a:extLst>
          </p:cNvPr>
          <p:cNvSpPr txBox="1">
            <a:spLocks/>
          </p:cNvSpPr>
          <p:nvPr/>
        </p:nvSpPr>
        <p:spPr>
          <a:xfrm>
            <a:off x="1536723" y="3949283"/>
            <a:ext cx="6464277" cy="507355"/>
          </a:xfrm>
          <a:prstGeom prst="rect">
            <a:avLst/>
          </a:prstGeom>
        </p:spPr>
        <p:txBody>
          <a:bodyPr vert="horz" lIns="68580" tIns="34290" rIns="68580" bIns="34290" numCol="1" spcCol="180000" rtlCol="0">
            <a:noAutofit/>
          </a:bodyPr>
          <a:lstStyle>
            <a:lvl1pPr marL="135731" indent="-13573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1125" b="1" kern="1200">
                <a:solidFill>
                  <a:schemeClr val="tx1"/>
                </a:solidFill>
                <a:latin typeface="+mn-lt"/>
                <a:ea typeface="+mn-ea"/>
                <a:cs typeface="+mn-cs"/>
              </a:defRPr>
            </a:lvl1pPr>
            <a:lvl2pPr marL="134541" indent="-13454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900" b="1" kern="1200">
                <a:solidFill>
                  <a:schemeClr val="accent1"/>
                </a:solidFill>
                <a:latin typeface="+mn-lt"/>
                <a:ea typeface="+mn-ea"/>
                <a:cs typeface="+mn-cs"/>
              </a:defRPr>
            </a:lvl2pPr>
            <a:lvl3pPr marL="134541" indent="-13454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750" kern="1200">
                <a:solidFill>
                  <a:schemeClr val="tx1"/>
                </a:solidFill>
                <a:latin typeface="+mn-lt"/>
                <a:ea typeface="+mn-ea"/>
                <a:cs typeface="+mn-cs"/>
              </a:defRPr>
            </a:lvl3pPr>
            <a:lvl4pPr marL="269081" indent="-134541"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750" kern="1200">
                <a:solidFill>
                  <a:schemeClr val="tx1"/>
                </a:solidFill>
                <a:latin typeface="+mn-lt"/>
                <a:ea typeface="+mn-ea"/>
                <a:cs typeface="+mn-cs"/>
              </a:defRPr>
            </a:lvl4pPr>
            <a:lvl5pPr marL="402431" indent="-133350" algn="l" defTabSz="514350" rtl="0" eaLnBrk="1" latinLnBrk="0" hangingPunct="1">
              <a:lnSpc>
                <a:spcPct val="110000"/>
              </a:lnSpc>
              <a:spcBef>
                <a:spcPts val="0"/>
              </a:spcBef>
              <a:spcAft>
                <a:spcPts val="450"/>
              </a:spcAft>
              <a:buClr>
                <a:schemeClr val="accent1"/>
              </a:buClr>
              <a:buFont typeface="Arial" panose="020B0604020202020204" pitchFamily="34" charset="0"/>
              <a:buChar char="•"/>
              <a:defRPr sz="75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385763">
              <a:spcAft>
                <a:spcPts val="338"/>
              </a:spcAft>
              <a:buClr>
                <a:srgbClr val="69173B"/>
              </a:buClr>
              <a:buNone/>
            </a:pPr>
            <a:r>
              <a:rPr lang="fr-FR" sz="1575" dirty="0">
                <a:solidFill>
                  <a:srgbClr val="EC6500"/>
                </a:solidFill>
                <a:latin typeface="Calibri"/>
              </a:rPr>
              <a:t>Un co-pilotage régional avec nos partenaires de la formation professionnelle</a:t>
            </a:r>
          </a:p>
        </p:txBody>
      </p:sp>
      <p:sp>
        <p:nvSpPr>
          <p:cNvPr id="11" name="Rectangle 10">
            <a:extLst>
              <a:ext uri="{FF2B5EF4-FFF2-40B4-BE49-F238E27FC236}">
                <a16:creationId xmlns:a16="http://schemas.microsoft.com/office/drawing/2014/main" id="{215EE821-FCD1-22E2-00FD-34A62F910541}"/>
              </a:ext>
            </a:extLst>
          </p:cNvPr>
          <p:cNvSpPr/>
          <p:nvPr/>
        </p:nvSpPr>
        <p:spPr>
          <a:xfrm>
            <a:off x="1230565" y="1175363"/>
            <a:ext cx="3341435" cy="26597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r>
              <a:rPr lang="fr-FR" sz="1500" b="1" kern="1200" dirty="0">
                <a:solidFill>
                  <a:srgbClr val="69173B"/>
                </a:solidFill>
                <a:latin typeface="Calibri"/>
              </a:rPr>
              <a:t>A nos partenaires financeurs de formations </a:t>
            </a:r>
          </a:p>
          <a:p>
            <a:pPr algn="ctr" defTabSz="685800" rtl="0"/>
            <a:endParaRPr lang="fr-FR" sz="1350" kern="1200" dirty="0">
              <a:solidFill>
                <a:srgbClr val="69173B"/>
              </a:solidFill>
              <a:latin typeface="Calibri"/>
            </a:endParaRPr>
          </a:p>
          <a:p>
            <a:pPr algn="ctr" defTabSz="685800" rtl="0"/>
            <a:r>
              <a:rPr lang="fr-FR" sz="1350" kern="1200" dirty="0">
                <a:solidFill>
                  <a:srgbClr val="69173B"/>
                </a:solidFill>
                <a:latin typeface="Calibri"/>
              </a:rPr>
              <a:t>Pour leur permettre  de mieux prendre en compte les besoins des personnes handicapées</a:t>
            </a:r>
            <a:r>
              <a:rPr lang="fr-FR" sz="1350" kern="1200" dirty="0">
                <a:solidFill>
                  <a:srgbClr val="EC6500"/>
                </a:solidFill>
                <a:latin typeface="Calibri"/>
              </a:rPr>
              <a:t> </a:t>
            </a:r>
            <a:r>
              <a:rPr lang="fr-FR" sz="1350" b="1" kern="1200" dirty="0">
                <a:solidFill>
                  <a:srgbClr val="EC6500"/>
                </a:solidFill>
                <a:latin typeface="Calibri"/>
              </a:rPr>
              <a:t>dans les cadres qu’ils posent:</a:t>
            </a:r>
          </a:p>
          <a:p>
            <a:pPr algn="ctr" defTabSz="685800" rtl="0"/>
            <a:r>
              <a:rPr lang="fr-FR" sz="1350" kern="1200" dirty="0">
                <a:solidFill>
                  <a:srgbClr val="69173B"/>
                </a:solidFill>
                <a:latin typeface="Calibri"/>
              </a:rPr>
              <a:t> </a:t>
            </a:r>
          </a:p>
          <a:p>
            <a:pPr marL="214313" indent="-214313" defTabSz="685800" rtl="0">
              <a:buFont typeface="Wingdings" panose="05000000000000000000" pitchFamily="2" charset="2"/>
              <a:buChar char="Ø"/>
            </a:pPr>
            <a:r>
              <a:rPr lang="fr-FR" sz="1350" b="1" kern="1200" dirty="0">
                <a:solidFill>
                  <a:srgbClr val="69173B"/>
                </a:solidFill>
                <a:latin typeface="Calibri"/>
              </a:rPr>
              <a:t>Politiques régionales de formation</a:t>
            </a:r>
          </a:p>
          <a:p>
            <a:pPr marL="214313" indent="-214313" defTabSz="685800" rtl="0">
              <a:buFont typeface="Wingdings" panose="05000000000000000000" pitchFamily="2" charset="2"/>
              <a:buChar char="Ø"/>
            </a:pPr>
            <a:r>
              <a:rPr lang="fr-FR" sz="1350" b="1" kern="1200" dirty="0">
                <a:solidFill>
                  <a:srgbClr val="69173B"/>
                </a:solidFill>
                <a:latin typeface="Calibri"/>
              </a:rPr>
              <a:t>Achats de formations</a:t>
            </a:r>
          </a:p>
          <a:p>
            <a:pPr marL="214313" indent="-214313" defTabSz="685800" rtl="0">
              <a:buFont typeface="Wingdings" panose="05000000000000000000" pitchFamily="2" charset="2"/>
              <a:buChar char="Ø"/>
            </a:pPr>
            <a:endParaRPr lang="fr-FR" sz="1350" b="1" kern="1200" dirty="0">
              <a:solidFill>
                <a:srgbClr val="69173B"/>
              </a:solidFill>
              <a:latin typeface="Calibri"/>
            </a:endParaRPr>
          </a:p>
        </p:txBody>
      </p:sp>
      <p:sp>
        <p:nvSpPr>
          <p:cNvPr id="12" name="ZoneTexte 11">
            <a:extLst>
              <a:ext uri="{FF2B5EF4-FFF2-40B4-BE49-F238E27FC236}">
                <a16:creationId xmlns:a16="http://schemas.microsoft.com/office/drawing/2014/main" id="{37DFD276-7EE1-9F9B-C7B6-35E7E5AC4015}"/>
              </a:ext>
            </a:extLst>
          </p:cNvPr>
          <p:cNvSpPr txBox="1"/>
          <p:nvPr/>
        </p:nvSpPr>
        <p:spPr>
          <a:xfrm>
            <a:off x="1387498" y="4456637"/>
            <a:ext cx="6525938" cy="300082"/>
          </a:xfrm>
          <a:prstGeom prst="rect">
            <a:avLst/>
          </a:prstGeom>
          <a:solidFill>
            <a:schemeClr val="bg1"/>
          </a:solidFill>
        </p:spPr>
        <p:txBody>
          <a:bodyPr wrap="square" rtlCol="0">
            <a:spAutoFit/>
          </a:bodyPr>
          <a:lstStyle/>
          <a:p>
            <a:pPr defTabSz="685800" rtl="0"/>
            <a:endParaRPr lang="fr-FR" sz="1350" kern="1200" dirty="0">
              <a:solidFill>
                <a:prstClr val="black"/>
              </a:solidFill>
              <a:latin typeface="Calibri"/>
            </a:endParaRPr>
          </a:p>
        </p:txBody>
      </p:sp>
      <p:pic>
        <p:nvPicPr>
          <p:cNvPr id="13" name="Image 12">
            <a:extLst>
              <a:ext uri="{FF2B5EF4-FFF2-40B4-BE49-F238E27FC236}">
                <a16:creationId xmlns:a16="http://schemas.microsoft.com/office/drawing/2014/main" id="{CED8E21B-E771-BBA4-6B6A-F61A0F733C4A}"/>
              </a:ext>
            </a:extLst>
          </p:cNvPr>
          <p:cNvPicPr>
            <a:picLocks noChangeAspect="1"/>
          </p:cNvPicPr>
          <p:nvPr/>
        </p:nvPicPr>
        <p:blipFill>
          <a:blip r:embed="rId4"/>
          <a:srcRect l="-5505" t="18893" b="2075"/>
          <a:stretch>
            <a:fillRect/>
          </a:stretch>
        </p:blipFill>
        <p:spPr>
          <a:xfrm>
            <a:off x="1299933" y="4289161"/>
            <a:ext cx="6219622" cy="832484"/>
          </a:xfrm>
          <a:prstGeom prst="rect">
            <a:avLst/>
          </a:prstGeom>
        </p:spPr>
      </p:pic>
    </p:spTree>
    <p:extLst>
      <p:ext uri="{BB962C8B-B14F-4D97-AF65-F5344CB8AC3E}">
        <p14:creationId xmlns:p14="http://schemas.microsoft.com/office/powerpoint/2010/main" val="194496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E2D397A-EF7F-F2D2-BA6E-A843C5281B84}"/>
              </a:ext>
            </a:extLst>
          </p:cNvPr>
          <p:cNvSpPr>
            <a:spLocks noGrp="1"/>
          </p:cNvSpPr>
          <p:nvPr>
            <p:ph type="sldNum" sz="quarter" idx="7"/>
          </p:nvPr>
        </p:nvSpPr>
        <p:spPr>
          <a:xfrm>
            <a:off x="15903648" y="9610488"/>
            <a:ext cx="4114800" cy="540000"/>
          </a:xfrm>
          <a:prstGeom prst="rect">
            <a:avLst/>
          </a:prstGeom>
        </p:spPr>
        <p:txBody>
          <a:bodyPr vert="horz" lIns="0" tIns="0" rIns="0" bIns="0" rtlCol="0" anchor="ctr">
            <a:noAutofit/>
          </a:bodyPr>
          <a:lstStyle>
            <a:defPPr>
              <a:defRPr lang="en-US"/>
            </a:defPPr>
            <a:lvl1pPr marL="0" algn="r" defTabSz="342900" rtl="0" eaLnBrk="1" latinLnBrk="0" hangingPunct="1">
              <a:lnSpc>
                <a:spcPct val="100000"/>
              </a:lnSpc>
              <a:spcBef>
                <a:spcPts val="0"/>
              </a:spcBef>
              <a:defRPr sz="15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defTabSz="514350"/>
            <a:fld id="{B6F15528-21DE-4FAA-801E-634DDDAF4B2B}" type="slidenum">
              <a:rPr lang="fr-FR">
                <a:solidFill>
                  <a:prstClr val="black">
                    <a:tint val="75000"/>
                  </a:prstClr>
                </a:solidFill>
                <a:latin typeface="Calibri"/>
              </a:rPr>
              <a:pPr defTabSz="514350"/>
              <a:t>23</a:t>
            </a:fld>
            <a:endParaRPr lang="fr-FR">
              <a:solidFill>
                <a:prstClr val="black">
                  <a:tint val="75000"/>
                </a:prstClr>
              </a:solidFill>
              <a:latin typeface="Calibri"/>
            </a:endParaRPr>
          </a:p>
        </p:txBody>
      </p:sp>
      <p:sp>
        <p:nvSpPr>
          <p:cNvPr id="6" name="Organigramme : Connecteur 5">
            <a:extLst>
              <a:ext uri="{FF2B5EF4-FFF2-40B4-BE49-F238E27FC236}">
                <a16:creationId xmlns:a16="http://schemas.microsoft.com/office/drawing/2014/main" id="{35B89DBC-FA85-61C8-2B3C-5B4C1B95B170}"/>
              </a:ext>
              <a:ext uri="{C183D7F6-B498-43B3-948B-1728B52AA6E4}">
                <adec:decorative xmlns:adec="http://schemas.microsoft.com/office/drawing/2017/decorative" val="1"/>
              </a:ext>
            </a:extLst>
          </p:cNvPr>
          <p:cNvSpPr/>
          <p:nvPr/>
        </p:nvSpPr>
        <p:spPr>
          <a:xfrm>
            <a:off x="2141695" y="74350"/>
            <a:ext cx="520289" cy="533769"/>
          </a:xfrm>
          <a:prstGeom prst="flowChartConnector">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14350" rtl="0">
              <a:defRPr/>
            </a:pPr>
            <a:endParaRPr lang="fr-FR" sz="1013" kern="1200">
              <a:solidFill>
                <a:prstClr val="white"/>
              </a:solidFill>
              <a:latin typeface="Calibri"/>
            </a:endParaRPr>
          </a:p>
        </p:txBody>
      </p:sp>
      <p:sp>
        <p:nvSpPr>
          <p:cNvPr id="11" name="Rectangle 10">
            <a:extLst>
              <a:ext uri="{FF2B5EF4-FFF2-40B4-BE49-F238E27FC236}">
                <a16:creationId xmlns:a16="http://schemas.microsoft.com/office/drawing/2014/main" id="{396737E5-194F-AF42-827C-7EFFD2D8F33D}"/>
              </a:ext>
              <a:ext uri="{C183D7F6-B498-43B3-948B-1728B52AA6E4}">
                <adec:decorative xmlns:adec="http://schemas.microsoft.com/office/drawing/2017/decorative" val="1"/>
              </a:ext>
            </a:extLst>
          </p:cNvPr>
          <p:cNvSpPr/>
          <p:nvPr/>
        </p:nvSpPr>
        <p:spPr>
          <a:xfrm>
            <a:off x="2423480" y="658888"/>
            <a:ext cx="4248942" cy="59299"/>
          </a:xfrm>
          <a:prstGeom prst="rect">
            <a:avLst/>
          </a:prstGeom>
          <a:solidFill>
            <a:srgbClr val="9D1E56"/>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rtl="0">
              <a:defRPr/>
            </a:pPr>
            <a:endParaRPr lang="fr-FR" sz="1013" kern="1200">
              <a:solidFill>
                <a:srgbClr val="9D1E56"/>
              </a:solidFill>
              <a:latin typeface="Calibri"/>
            </a:endParaRPr>
          </a:p>
        </p:txBody>
      </p:sp>
      <p:pic>
        <p:nvPicPr>
          <p:cNvPr id="3" name="object 3">
            <a:extLst>
              <a:ext uri="{C183D7F6-B498-43B3-948B-1728B52AA6E4}">
                <adec:decorative xmlns:adec="http://schemas.microsoft.com/office/drawing/2017/decorative" val="1"/>
              </a:ext>
            </a:extLst>
          </p:cNvPr>
          <p:cNvPicPr/>
          <p:nvPr/>
        </p:nvPicPr>
        <p:blipFill>
          <a:blip r:embed="rId2" cstate="print"/>
          <a:stretch>
            <a:fillRect/>
          </a:stretch>
        </p:blipFill>
        <p:spPr>
          <a:xfrm>
            <a:off x="2179090" y="112125"/>
            <a:ext cx="445499" cy="458219"/>
          </a:xfrm>
          <a:prstGeom prst="rect">
            <a:avLst/>
          </a:prstGeom>
        </p:spPr>
      </p:pic>
      <p:sp>
        <p:nvSpPr>
          <p:cNvPr id="2" name="Rectangle 1">
            <a:extLst>
              <a:ext uri="{FF2B5EF4-FFF2-40B4-BE49-F238E27FC236}">
                <a16:creationId xmlns:a16="http://schemas.microsoft.com/office/drawing/2014/main" id="{2352A39D-6CDF-712B-C2DC-3076C6547D1E}"/>
              </a:ext>
              <a:ext uri="{C183D7F6-B498-43B3-948B-1728B52AA6E4}">
                <adec:decorative xmlns:adec="http://schemas.microsoft.com/office/drawing/2017/decorative" val="1"/>
              </a:ext>
            </a:extLst>
          </p:cNvPr>
          <p:cNvSpPr/>
          <p:nvPr/>
        </p:nvSpPr>
        <p:spPr>
          <a:xfrm>
            <a:off x="2141695" y="4252030"/>
            <a:ext cx="1860900" cy="59298"/>
          </a:xfrm>
          <a:prstGeom prst="rect">
            <a:avLst/>
          </a:prstGeom>
          <a:solidFill>
            <a:schemeClr val="tx2"/>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rtl="0">
              <a:defRPr/>
            </a:pPr>
            <a:endParaRPr lang="fr-FR" sz="1500" kern="1200">
              <a:solidFill>
                <a:srgbClr val="9D1E56"/>
              </a:solidFill>
              <a:latin typeface="Calibri"/>
            </a:endParaRPr>
          </a:p>
        </p:txBody>
      </p:sp>
      <p:pic>
        <p:nvPicPr>
          <p:cNvPr id="4" name="Image 3">
            <a:extLst>
              <a:ext uri="{FF2B5EF4-FFF2-40B4-BE49-F238E27FC236}">
                <a16:creationId xmlns:a16="http://schemas.microsoft.com/office/drawing/2014/main" id="{17024502-B096-C429-31A1-03FD39F905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41695" y="4327086"/>
            <a:ext cx="1257518" cy="303351"/>
          </a:xfrm>
          <a:prstGeom prst="rect">
            <a:avLst/>
          </a:prstGeom>
        </p:spPr>
      </p:pic>
      <p:sp>
        <p:nvSpPr>
          <p:cNvPr id="5" name="ZoneTexte 4">
            <a:extLst>
              <a:ext uri="{FF2B5EF4-FFF2-40B4-BE49-F238E27FC236}">
                <a16:creationId xmlns:a16="http://schemas.microsoft.com/office/drawing/2014/main" id="{992C5EDE-B934-C093-686E-D4A70D3CAFAC}"/>
              </a:ext>
              <a:ext uri="{C183D7F6-B498-43B3-948B-1728B52AA6E4}">
                <adec:decorative xmlns:adec="http://schemas.microsoft.com/office/drawing/2017/decorative" val="1"/>
              </a:ext>
            </a:extLst>
          </p:cNvPr>
          <p:cNvSpPr txBox="1"/>
          <p:nvPr/>
        </p:nvSpPr>
        <p:spPr>
          <a:xfrm>
            <a:off x="2719873" y="263157"/>
            <a:ext cx="2789995" cy="421270"/>
          </a:xfrm>
          <a:prstGeom prst="rect">
            <a:avLst/>
          </a:prstGeom>
          <a:noFill/>
        </p:spPr>
        <p:txBody>
          <a:bodyPr wrap="none" lIns="51435" tIns="25718" rIns="51435" bIns="25718" rtlCol="0" anchor="t">
            <a:spAutoFit/>
          </a:bodyPr>
          <a:lstStyle/>
          <a:p>
            <a:pPr defTabSz="514350" rtl="0">
              <a:defRPr/>
            </a:pPr>
            <a:r>
              <a:rPr lang="fr-FR" sz="2400" b="1" kern="1200" dirty="0">
                <a:solidFill>
                  <a:srgbClr val="952456"/>
                </a:solidFill>
                <a:latin typeface="Calibri"/>
              </a:rPr>
              <a:t>Un service « outillé »</a:t>
            </a:r>
            <a:endParaRPr lang="fr-FR" sz="2400" b="1" kern="1200" dirty="0">
              <a:solidFill>
                <a:srgbClr val="952456"/>
              </a:solidFill>
              <a:latin typeface="Calibri"/>
              <a:ea typeface="Calibri"/>
              <a:cs typeface="Calibri"/>
            </a:endParaRPr>
          </a:p>
        </p:txBody>
      </p:sp>
      <p:pic>
        <p:nvPicPr>
          <p:cNvPr id="13" name="Graphique 12">
            <a:extLst>
              <a:ext uri="{FF2B5EF4-FFF2-40B4-BE49-F238E27FC236}">
                <a16:creationId xmlns:a16="http://schemas.microsoft.com/office/drawing/2014/main" id="{AE34E075-8FAA-A5E0-3B7B-5F9B2DB6C90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8746" y="38544"/>
            <a:ext cx="665383" cy="665383"/>
          </a:xfrm>
          <a:prstGeom prst="rect">
            <a:avLst/>
          </a:prstGeom>
        </p:spPr>
      </p:pic>
      <p:sp>
        <p:nvSpPr>
          <p:cNvPr id="14" name="Rectangle 13">
            <a:extLst>
              <a:ext uri="{FF2B5EF4-FFF2-40B4-BE49-F238E27FC236}">
                <a16:creationId xmlns:a16="http://schemas.microsoft.com/office/drawing/2014/main" id="{976C72D3-8605-7F0D-2E61-B468F7313FE7}"/>
              </a:ext>
            </a:extLst>
          </p:cNvPr>
          <p:cNvSpPr/>
          <p:nvPr/>
        </p:nvSpPr>
        <p:spPr>
          <a:xfrm>
            <a:off x="1323742" y="1080157"/>
            <a:ext cx="2773862" cy="3019005"/>
          </a:xfrm>
          <a:prstGeom prst="rect">
            <a:avLst/>
          </a:prstGeom>
          <a:solidFill>
            <a:srgbClr val="FFF9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marL="257175" lvl="1" defTabSz="514350" rtl="0">
              <a:defRPr/>
            </a:pPr>
            <a:r>
              <a:rPr lang="fr-FR" sz="1350" b="1" kern="1200" dirty="0">
                <a:solidFill>
                  <a:srgbClr val="69173B"/>
                </a:solidFill>
                <a:latin typeface="Calibri"/>
              </a:rPr>
              <a:t>Le conseiller Ressource Handicap Formation recherche par son action </a:t>
            </a:r>
          </a:p>
          <a:p>
            <a:pPr marL="257175" lvl="1" defTabSz="514350" rtl="0">
              <a:defRPr/>
            </a:pPr>
            <a:r>
              <a:rPr lang="fr-FR" sz="1350" b="1" kern="1200" dirty="0">
                <a:solidFill>
                  <a:srgbClr val="EC6500"/>
                </a:solidFill>
                <a:latin typeface="Calibri"/>
              </a:rPr>
              <a:t>la montée en compétences du référent handicap</a:t>
            </a:r>
            <a:r>
              <a:rPr lang="fr-FR" sz="1350" b="1" kern="1200" dirty="0">
                <a:solidFill>
                  <a:srgbClr val="69173B"/>
                </a:solidFill>
                <a:latin typeface="Calibri"/>
              </a:rPr>
              <a:t> et des membres de son organisation.</a:t>
            </a:r>
            <a:endParaRPr lang="fr-FR" sz="1350" b="1" kern="1200" dirty="0">
              <a:solidFill>
                <a:srgbClr val="69173B"/>
              </a:solidFill>
              <a:latin typeface="Calibri"/>
              <a:ea typeface="Calibri"/>
              <a:cs typeface="Calibri"/>
            </a:endParaRPr>
          </a:p>
          <a:p>
            <a:pPr marL="257175" lvl="1" defTabSz="514350" rtl="0">
              <a:defRPr/>
            </a:pPr>
            <a:endParaRPr lang="fr-FR" sz="1350" b="1" kern="1200" dirty="0">
              <a:solidFill>
                <a:srgbClr val="69173B"/>
              </a:solidFill>
              <a:latin typeface="Calibri"/>
            </a:endParaRPr>
          </a:p>
          <a:p>
            <a:pPr marL="257175" lvl="1" defTabSz="514350" rtl="0">
              <a:defRPr/>
            </a:pPr>
            <a:r>
              <a:rPr lang="fr-FR" sz="1350" b="1" kern="1200" dirty="0">
                <a:solidFill>
                  <a:srgbClr val="69173B"/>
                </a:solidFill>
                <a:latin typeface="Calibri"/>
              </a:rPr>
              <a:t>Il propose des méthodes, outils et ressources utiles au développement d’une accessibilité pour tous, </a:t>
            </a:r>
            <a:r>
              <a:rPr lang="fr-FR" sz="1350" b="1" kern="1200" dirty="0">
                <a:solidFill>
                  <a:srgbClr val="EC6500"/>
                </a:solidFill>
                <a:latin typeface="Calibri"/>
              </a:rPr>
              <a:t>dans une recherche constante d’autonomisation de chacun.</a:t>
            </a:r>
            <a:endParaRPr lang="fr-FR" sz="1350" b="1" kern="1200" dirty="0">
              <a:solidFill>
                <a:srgbClr val="EC6500"/>
              </a:solidFill>
              <a:latin typeface="Calibri"/>
              <a:ea typeface="Calibri"/>
              <a:cs typeface="Calibri"/>
            </a:endParaRPr>
          </a:p>
        </p:txBody>
      </p:sp>
      <p:sp>
        <p:nvSpPr>
          <p:cNvPr id="20" name="ZoneTexte 19">
            <a:extLst>
              <a:ext uri="{FF2B5EF4-FFF2-40B4-BE49-F238E27FC236}">
                <a16:creationId xmlns:a16="http://schemas.microsoft.com/office/drawing/2014/main" id="{2F1B59F8-6697-089C-F5F1-576CB13B32EC}"/>
              </a:ext>
            </a:extLst>
          </p:cNvPr>
          <p:cNvSpPr txBox="1"/>
          <p:nvPr/>
        </p:nvSpPr>
        <p:spPr>
          <a:xfrm>
            <a:off x="4462417" y="855371"/>
            <a:ext cx="3431517" cy="323165"/>
          </a:xfrm>
          <a:prstGeom prst="rect">
            <a:avLst/>
          </a:prstGeom>
          <a:noFill/>
        </p:spPr>
        <p:txBody>
          <a:bodyPr wrap="none" rtlCol="0">
            <a:spAutoFit/>
          </a:bodyPr>
          <a:lstStyle/>
          <a:p>
            <a:pPr defTabSz="514350" rtl="0"/>
            <a:r>
              <a:rPr lang="fr-FR" sz="1500" b="1" kern="1200" dirty="0">
                <a:solidFill>
                  <a:prstClr val="black">
                    <a:lumMod val="65000"/>
                    <a:lumOff val="35000"/>
                  </a:prstClr>
                </a:solidFill>
                <a:latin typeface="Calibri"/>
              </a:rPr>
              <a:t>Développer l’accessibilité des formations</a:t>
            </a:r>
          </a:p>
        </p:txBody>
      </p:sp>
      <p:sp>
        <p:nvSpPr>
          <p:cNvPr id="28" name="ZoneTexte 27">
            <a:extLst>
              <a:ext uri="{FF2B5EF4-FFF2-40B4-BE49-F238E27FC236}">
                <a16:creationId xmlns:a16="http://schemas.microsoft.com/office/drawing/2014/main" id="{0B0AC6E6-F004-B71C-CE3C-84D57F6716DD}"/>
              </a:ext>
            </a:extLst>
          </p:cNvPr>
          <p:cNvSpPr txBox="1"/>
          <p:nvPr/>
        </p:nvSpPr>
        <p:spPr>
          <a:xfrm>
            <a:off x="4689388" y="1125243"/>
            <a:ext cx="3201062" cy="790602"/>
          </a:xfrm>
          <a:prstGeom prst="rect">
            <a:avLst/>
          </a:prstGeom>
          <a:noFill/>
        </p:spPr>
        <p:txBody>
          <a:bodyPr wrap="square" lIns="51435" tIns="25718" rIns="51435" bIns="25718" rtlCol="0" anchor="t">
            <a:spAutoFit/>
          </a:bodyPr>
          <a:lstStyle/>
          <a:p>
            <a:pPr marL="96441" indent="-96441" defTabSz="514350" rtl="0">
              <a:buFont typeface="Wingdings" panose="05000000000000000000" pitchFamily="2" charset="2"/>
              <a:buChar char="§"/>
            </a:pPr>
            <a:r>
              <a:rPr lang="fr-FR" sz="1200" kern="1200" dirty="0">
                <a:solidFill>
                  <a:srgbClr val="333333"/>
                </a:solidFill>
                <a:latin typeface="Calibri"/>
                <a:ea typeface="Calibri"/>
                <a:cs typeface="Calibri"/>
              </a:rPr>
              <a:t>Un référentiel accessibilité pour mesurer le niveau d'accessibilité des formations</a:t>
            </a:r>
            <a:endParaRPr lang="fr-FR" sz="1200" kern="1200" dirty="0">
              <a:solidFill>
                <a:prstClr val="black"/>
              </a:solidFill>
              <a:latin typeface="Calibri"/>
              <a:ea typeface="Calibri"/>
              <a:cs typeface="Calibri"/>
            </a:endParaRPr>
          </a:p>
          <a:p>
            <a:pPr marL="96441" indent="-96441" defTabSz="514350" rtl="0">
              <a:buFont typeface="Wingdings" panose="05000000000000000000" pitchFamily="2" charset="2"/>
              <a:buChar char="§"/>
            </a:pPr>
            <a:r>
              <a:rPr lang="fr-FR" sz="1200" kern="1200" dirty="0">
                <a:solidFill>
                  <a:srgbClr val="333333"/>
                </a:solidFill>
                <a:latin typeface="Calibri"/>
                <a:ea typeface="Calibri"/>
                <a:cs typeface="Calibri"/>
              </a:rPr>
              <a:t>Un espace en ligne dédié pour piloter la démarche accessibilité sur la </a:t>
            </a:r>
            <a:r>
              <a:rPr lang="fr-FR" sz="1200" kern="1200" dirty="0">
                <a:solidFill>
                  <a:srgbClr val="333333"/>
                </a:solidFill>
                <a:latin typeface="Calibri"/>
                <a:ea typeface="Calibri"/>
                <a:cs typeface="Calibri"/>
                <a:hlinkClick r:id="rId6"/>
              </a:rPr>
              <a:t>plateforme RHF</a:t>
            </a:r>
            <a:endParaRPr lang="fr-FR" sz="1200" kern="1200" dirty="0">
              <a:solidFill>
                <a:prstClr val="black"/>
              </a:solidFill>
              <a:latin typeface="Calibri"/>
              <a:ea typeface="Calibri"/>
              <a:cs typeface="Calibri"/>
            </a:endParaRPr>
          </a:p>
        </p:txBody>
      </p:sp>
      <p:pic>
        <p:nvPicPr>
          <p:cNvPr id="23" name="Graphique 22">
            <a:extLst>
              <a:ext uri="{FF2B5EF4-FFF2-40B4-BE49-F238E27FC236}">
                <a16:creationId xmlns:a16="http://schemas.microsoft.com/office/drawing/2014/main" id="{8082548A-4866-7E76-7B79-1984CFCCA26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38595" y="1162424"/>
            <a:ext cx="389437" cy="389437"/>
          </a:xfrm>
          <a:prstGeom prst="rect">
            <a:avLst/>
          </a:prstGeom>
        </p:spPr>
      </p:pic>
      <p:sp>
        <p:nvSpPr>
          <p:cNvPr id="24" name="ZoneTexte 23">
            <a:extLst>
              <a:ext uri="{FF2B5EF4-FFF2-40B4-BE49-F238E27FC236}">
                <a16:creationId xmlns:a16="http://schemas.microsoft.com/office/drawing/2014/main" id="{80CB7410-88FF-AE45-AF19-77FE99A7C45E}"/>
              </a:ext>
            </a:extLst>
          </p:cNvPr>
          <p:cNvSpPr txBox="1"/>
          <p:nvPr/>
        </p:nvSpPr>
        <p:spPr>
          <a:xfrm>
            <a:off x="4490048" y="1914202"/>
            <a:ext cx="2902333" cy="323165"/>
          </a:xfrm>
          <a:prstGeom prst="rect">
            <a:avLst/>
          </a:prstGeom>
          <a:noFill/>
        </p:spPr>
        <p:txBody>
          <a:bodyPr wrap="none" rtlCol="0">
            <a:spAutoFit/>
          </a:bodyPr>
          <a:lstStyle/>
          <a:p>
            <a:pPr defTabSz="514350" rtl="0"/>
            <a:r>
              <a:rPr lang="fr-FR" sz="1500" b="1" kern="1200" dirty="0">
                <a:solidFill>
                  <a:prstClr val="black">
                    <a:lumMod val="65000"/>
                    <a:lumOff val="35000"/>
                  </a:prstClr>
                </a:solidFill>
                <a:latin typeface="Calibri"/>
              </a:rPr>
              <a:t>Adapter un parcours de formation</a:t>
            </a:r>
          </a:p>
        </p:txBody>
      </p:sp>
      <p:sp>
        <p:nvSpPr>
          <p:cNvPr id="30" name="ZoneTexte 29">
            <a:extLst>
              <a:ext uri="{FF2B5EF4-FFF2-40B4-BE49-F238E27FC236}">
                <a16:creationId xmlns:a16="http://schemas.microsoft.com/office/drawing/2014/main" id="{B54C7BF7-D667-7826-75B9-FB92B04FD426}"/>
              </a:ext>
            </a:extLst>
          </p:cNvPr>
          <p:cNvSpPr txBox="1"/>
          <p:nvPr/>
        </p:nvSpPr>
        <p:spPr>
          <a:xfrm>
            <a:off x="4677771" y="2234059"/>
            <a:ext cx="3212680" cy="1159934"/>
          </a:xfrm>
          <a:prstGeom prst="rect">
            <a:avLst/>
          </a:prstGeom>
          <a:noFill/>
        </p:spPr>
        <p:txBody>
          <a:bodyPr wrap="square" lIns="51435" tIns="25718" rIns="51435" bIns="25718" anchor="t">
            <a:spAutoFit/>
          </a:bodyPr>
          <a:lstStyle/>
          <a:p>
            <a:pPr marL="96441" indent="-96441" defTabSz="514350" rtl="0">
              <a:buFont typeface="Wingdings" panose="05000000000000000000" pitchFamily="2" charset="2"/>
              <a:buChar char="§"/>
              <a:defRPr/>
            </a:pPr>
            <a:r>
              <a:rPr lang="fr-FR" sz="1200" kern="1200" dirty="0">
                <a:solidFill>
                  <a:prstClr val="black">
                    <a:lumMod val="65000"/>
                    <a:lumOff val="35000"/>
                  </a:prstClr>
                </a:solidFill>
                <a:latin typeface="Calibri"/>
                <a:ea typeface="Calibri"/>
                <a:cs typeface="Times New Roman"/>
              </a:rPr>
              <a:t>Un kit pratique pour évaluer de manière concertée une situation de handicap en formation</a:t>
            </a:r>
          </a:p>
          <a:p>
            <a:pPr marL="96441" indent="-96441" defTabSz="514350" rtl="0">
              <a:buFont typeface="Wingdings" panose="05000000000000000000" pitchFamily="2" charset="2"/>
              <a:buChar char="§"/>
              <a:defRPr/>
            </a:pPr>
            <a:r>
              <a:rPr lang="fr-FR" sz="1200" kern="1200" dirty="0">
                <a:solidFill>
                  <a:prstClr val="black">
                    <a:lumMod val="65000"/>
                    <a:lumOff val="35000"/>
                  </a:prstClr>
                </a:solidFill>
                <a:latin typeface="Calibri"/>
                <a:ea typeface="Calibri"/>
                <a:cs typeface="Times New Roman"/>
              </a:rPr>
              <a:t>Une grille d’appui à l’expression concertée des besoins et la mobilisation de l’aide financière de l’Agefiph</a:t>
            </a:r>
          </a:p>
        </p:txBody>
      </p:sp>
      <p:sp>
        <p:nvSpPr>
          <p:cNvPr id="25" name="ZoneTexte 24">
            <a:extLst>
              <a:ext uri="{FF2B5EF4-FFF2-40B4-BE49-F238E27FC236}">
                <a16:creationId xmlns:a16="http://schemas.microsoft.com/office/drawing/2014/main" id="{7BA3104F-3DFB-6235-84A7-A126D1046C85}"/>
              </a:ext>
            </a:extLst>
          </p:cNvPr>
          <p:cNvSpPr txBox="1"/>
          <p:nvPr/>
        </p:nvSpPr>
        <p:spPr>
          <a:xfrm>
            <a:off x="4588214" y="3378954"/>
            <a:ext cx="2687274" cy="323165"/>
          </a:xfrm>
          <a:prstGeom prst="rect">
            <a:avLst/>
          </a:prstGeom>
          <a:noFill/>
        </p:spPr>
        <p:txBody>
          <a:bodyPr wrap="none" rtlCol="0">
            <a:spAutoFit/>
          </a:bodyPr>
          <a:lstStyle/>
          <a:p>
            <a:pPr defTabSz="514350" rtl="0"/>
            <a:r>
              <a:rPr lang="fr-FR" sz="1500" b="1" kern="1200" dirty="0">
                <a:solidFill>
                  <a:prstClr val="black">
                    <a:lumMod val="65000"/>
                    <a:lumOff val="35000"/>
                  </a:prstClr>
                </a:solidFill>
                <a:latin typeface="Calibri"/>
              </a:rPr>
              <a:t>S’informer, se former, s’inspirer</a:t>
            </a:r>
          </a:p>
        </p:txBody>
      </p:sp>
      <p:sp>
        <p:nvSpPr>
          <p:cNvPr id="31" name="Rectangle 30">
            <a:extLst>
              <a:ext uri="{FF2B5EF4-FFF2-40B4-BE49-F238E27FC236}">
                <a16:creationId xmlns:a16="http://schemas.microsoft.com/office/drawing/2014/main" id="{0DCE1B8C-EF39-DDF9-96A2-B67548EE4198}"/>
              </a:ext>
            </a:extLst>
          </p:cNvPr>
          <p:cNvSpPr/>
          <p:nvPr/>
        </p:nvSpPr>
        <p:spPr>
          <a:xfrm>
            <a:off x="4611817" y="3870527"/>
            <a:ext cx="3389183" cy="5376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51435" tIns="25718" rIns="51435" bIns="25718" rtlCol="0" anchor="ctr"/>
          <a:lstStyle/>
          <a:p>
            <a:pPr marL="96441" indent="-96441" defTabSz="514350" rtl="0">
              <a:buFont typeface="Wingdings" panose="05000000000000000000" pitchFamily="2" charset="2"/>
              <a:buChar char="§"/>
              <a:defRPr/>
            </a:pPr>
            <a:r>
              <a:rPr lang="fr-FR" sz="1200" kern="1200" dirty="0">
                <a:solidFill>
                  <a:prstClr val="black">
                    <a:lumMod val="65000"/>
                    <a:lumOff val="35000"/>
                  </a:prstClr>
                </a:solidFill>
                <a:latin typeface="Calibri"/>
                <a:ea typeface="Calibri"/>
                <a:cs typeface="Times New Roman"/>
              </a:rPr>
              <a:t>Des temps d’animation et d’échanges de pratiques entre pairs </a:t>
            </a:r>
          </a:p>
          <a:p>
            <a:pPr marL="96441" indent="-96441" defTabSz="514350" rtl="0">
              <a:buFont typeface="Wingdings" panose="05000000000000000000" pitchFamily="2" charset="2"/>
              <a:buChar char="§"/>
              <a:defRPr/>
            </a:pPr>
            <a:r>
              <a:rPr lang="fr-FR" sz="1200" kern="1200" dirty="0">
                <a:solidFill>
                  <a:prstClr val="black">
                    <a:lumMod val="65000"/>
                    <a:lumOff val="35000"/>
                  </a:prstClr>
                </a:solidFill>
                <a:latin typeface="Calibri"/>
                <a:ea typeface="Calibri"/>
                <a:cs typeface="Times New Roman"/>
              </a:rPr>
              <a:t>La mise en visibilité de l'ensemble des propositions de formations sur le sujet du handicap en formation, en lien avec nos partenaires</a:t>
            </a:r>
          </a:p>
        </p:txBody>
      </p:sp>
      <p:pic>
        <p:nvPicPr>
          <p:cNvPr id="26" name="Graphique 25">
            <a:extLst>
              <a:ext uri="{FF2B5EF4-FFF2-40B4-BE49-F238E27FC236}">
                <a16:creationId xmlns:a16="http://schemas.microsoft.com/office/drawing/2014/main" id="{C08FAB32-FCAD-0199-CACD-6530FBF915E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98778" y="2274934"/>
            <a:ext cx="389437" cy="389437"/>
          </a:xfrm>
          <a:prstGeom prst="rect">
            <a:avLst/>
          </a:prstGeom>
        </p:spPr>
      </p:pic>
      <p:pic>
        <p:nvPicPr>
          <p:cNvPr id="27" name="Graphique 26">
            <a:extLst>
              <a:ext uri="{FF2B5EF4-FFF2-40B4-BE49-F238E27FC236}">
                <a16:creationId xmlns:a16="http://schemas.microsoft.com/office/drawing/2014/main" id="{0CAC4829-782D-38D8-4786-8A5386FC442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2380" y="3675809"/>
            <a:ext cx="389437" cy="389437"/>
          </a:xfrm>
          <a:prstGeom prst="rect">
            <a:avLst/>
          </a:prstGeom>
        </p:spPr>
      </p:pic>
    </p:spTree>
    <p:extLst>
      <p:ext uri="{BB962C8B-B14F-4D97-AF65-F5344CB8AC3E}">
        <p14:creationId xmlns:p14="http://schemas.microsoft.com/office/powerpoint/2010/main" val="1986741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7E05F-E9D2-4C76-FA4A-9136DA01504A}"/>
            </a:ext>
          </a:extLst>
        </p:cNvPr>
        <p:cNvGrpSpPr/>
        <p:nvPr/>
      </p:nvGrpSpPr>
      <p:grpSpPr>
        <a:xfrm>
          <a:off x="0" y="0"/>
          <a:ext cx="0" cy="0"/>
          <a:chOff x="0" y="0"/>
          <a:chExt cx="0" cy="0"/>
        </a:xfrm>
      </p:grpSpPr>
      <p:pic>
        <p:nvPicPr>
          <p:cNvPr id="1026" name="Picture 2" descr="Parcours de randonnée Footprint. Suivez les étapes du pied pour suivre le  sentier humain, impression du chemin Walker Image Vectorielle Stock - Alamy">
            <a:extLst>
              <a:ext uri="{FF2B5EF4-FFF2-40B4-BE49-F238E27FC236}">
                <a16:creationId xmlns:a16="http://schemas.microsoft.com/office/drawing/2014/main" id="{436D4AEF-DDF2-A70D-E239-3B318681F4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37"/>
          <a:stretch>
            <a:fillRect/>
          </a:stretch>
        </p:blipFill>
        <p:spPr bwMode="auto">
          <a:xfrm>
            <a:off x="2133622" y="-17133"/>
            <a:ext cx="4813831" cy="47741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6D9392B-0C5C-0D1E-04E4-0D3713BA02F9}"/>
              </a:ext>
            </a:extLst>
          </p:cNvPr>
          <p:cNvSpPr/>
          <p:nvPr/>
        </p:nvSpPr>
        <p:spPr>
          <a:xfrm>
            <a:off x="1214983" y="1773178"/>
            <a:ext cx="6465290" cy="1607654"/>
          </a:xfrm>
          <a:prstGeom prst="rect">
            <a:avLst/>
          </a:prstGeom>
          <a:solidFill>
            <a:srgbClr val="9D1E56"/>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4871" rtl="0"/>
            <a:endParaRPr lang="fr-FR" sz="955" kern="1200">
              <a:solidFill>
                <a:srgbClr val="9D1E56"/>
              </a:solidFill>
              <a:latin typeface="Calibri"/>
            </a:endParaRPr>
          </a:p>
        </p:txBody>
      </p:sp>
      <p:sp>
        <p:nvSpPr>
          <p:cNvPr id="14" name="Titre 1">
            <a:extLst>
              <a:ext uri="{FF2B5EF4-FFF2-40B4-BE49-F238E27FC236}">
                <a16:creationId xmlns:a16="http://schemas.microsoft.com/office/drawing/2014/main" id="{93D6EE11-C214-143D-02B8-7CBF447023EE}"/>
              </a:ext>
            </a:extLst>
          </p:cNvPr>
          <p:cNvSpPr txBox="1">
            <a:spLocks/>
          </p:cNvSpPr>
          <p:nvPr/>
        </p:nvSpPr>
        <p:spPr>
          <a:xfrm>
            <a:off x="2196548" y="1748913"/>
            <a:ext cx="5142104" cy="2079975"/>
          </a:xfrm>
          <a:prstGeom prst="rect">
            <a:avLst/>
          </a:prstGeom>
        </p:spPr>
        <p:txBody>
          <a:bodyPr vert="horz" lIns="0" tIns="0" rIns="0" bIns="0" rtlCol="0" anchor="ctr">
            <a:noAutofit/>
          </a:bodyPr>
          <a:lstStyle>
            <a:lvl1pPr algn="l" defTabSz="685800" rtl="0" eaLnBrk="1" latinLnBrk="0" hangingPunct="1">
              <a:lnSpc>
                <a:spcPct val="80000"/>
              </a:lnSpc>
              <a:spcBef>
                <a:spcPts val="0"/>
              </a:spcBef>
              <a:buNone/>
              <a:defRPr sz="4000" b="1" i="0" kern="1200">
                <a:solidFill>
                  <a:schemeClr val="bg1"/>
                </a:solidFill>
                <a:latin typeface="Calibri"/>
                <a:ea typeface="+mj-ea"/>
                <a:cs typeface="Calibri"/>
              </a:defRPr>
            </a:lvl1pPr>
          </a:lstStyle>
          <a:p>
            <a:pPr algn="ctr" defTabSz="363653"/>
            <a:endParaRPr lang="fr-FR" sz="2545" dirty="0">
              <a:solidFill>
                <a:prstClr val="white"/>
              </a:solidFill>
            </a:endParaRPr>
          </a:p>
          <a:p>
            <a:pPr algn="ctr" defTabSz="363653"/>
            <a:endParaRPr lang="fr-FR" sz="2545" dirty="0">
              <a:solidFill>
                <a:prstClr val="white"/>
              </a:solidFill>
            </a:endParaRPr>
          </a:p>
          <a:p>
            <a:pPr algn="ctr" defTabSz="363653"/>
            <a:r>
              <a:rPr lang="fr-FR" sz="2545" cap="all" dirty="0">
                <a:solidFill>
                  <a:prstClr val="white"/>
                </a:solidFill>
              </a:rPr>
              <a:t>Focus sur les solutions mobilisables a chaque étape du parcours de l’apprenant</a:t>
            </a:r>
          </a:p>
          <a:p>
            <a:pPr algn="ctr" defTabSz="363653"/>
            <a:endParaRPr lang="fr-FR" sz="2545" cap="all" dirty="0">
              <a:solidFill>
                <a:prstClr val="white"/>
              </a:solidFill>
            </a:endParaRPr>
          </a:p>
          <a:p>
            <a:pPr algn="ctr" defTabSz="363653"/>
            <a:endParaRPr lang="fr-FR" sz="2545" dirty="0">
              <a:solidFill>
                <a:prstClr val="white"/>
              </a:solidFill>
            </a:endParaRPr>
          </a:p>
          <a:p>
            <a:pPr algn="ctr" defTabSz="363653"/>
            <a:endParaRPr lang="fr-FR" sz="2545" dirty="0">
              <a:solidFill>
                <a:prstClr val="white"/>
              </a:solidFill>
            </a:endParaRPr>
          </a:p>
        </p:txBody>
      </p:sp>
      <p:sp>
        <p:nvSpPr>
          <p:cNvPr id="2" name="object 9">
            <a:extLst>
              <a:ext uri="{FF2B5EF4-FFF2-40B4-BE49-F238E27FC236}">
                <a16:creationId xmlns:a16="http://schemas.microsoft.com/office/drawing/2014/main" id="{38037C51-2163-7385-14DB-2950EA89F003}"/>
              </a:ext>
            </a:extLst>
          </p:cNvPr>
          <p:cNvSpPr txBox="1"/>
          <p:nvPr/>
        </p:nvSpPr>
        <p:spPr>
          <a:xfrm>
            <a:off x="6362013" y="4763080"/>
            <a:ext cx="1318260" cy="353399"/>
          </a:xfrm>
          <a:prstGeom prst="rect">
            <a:avLst/>
          </a:prstGeom>
        </p:spPr>
        <p:txBody>
          <a:bodyPr vert="horz" wrap="square" lIns="0" tIns="50959" rIns="0" bIns="0" rtlCol="0">
            <a:spAutoFit/>
          </a:bodyPr>
          <a:lstStyle/>
          <a:p>
            <a:pPr marL="9525" marR="3810" defTabSz="685800" rtl="0">
              <a:lnSpc>
                <a:spcPct val="77900"/>
              </a:lnSpc>
              <a:spcBef>
                <a:spcPts val="401"/>
              </a:spcBef>
            </a:pPr>
            <a:r>
              <a:rPr sz="1238" b="1" kern="1200" spc="-75" dirty="0">
                <a:solidFill>
                  <a:prstClr val="black"/>
                </a:solidFill>
                <a:latin typeface="Instant-5Heavy"/>
                <a:cs typeface="Instant-5Heavy"/>
              </a:rPr>
              <a:t>Ressource </a:t>
            </a:r>
            <a:r>
              <a:rPr sz="1238" b="1" kern="1200" spc="-68" dirty="0">
                <a:solidFill>
                  <a:prstClr val="black"/>
                </a:solidFill>
                <a:latin typeface="Instant-5Heavy"/>
                <a:cs typeface="Instant-5Heavy"/>
              </a:rPr>
              <a:t>Handicap </a:t>
            </a:r>
            <a:r>
              <a:rPr sz="1238" b="1" kern="1200" spc="-8" dirty="0">
                <a:solidFill>
                  <a:prstClr val="black"/>
                </a:solidFill>
                <a:latin typeface="Instant-5Heavy"/>
                <a:cs typeface="Instant-5Heavy"/>
              </a:rPr>
              <a:t>For</a:t>
            </a:r>
            <a:r>
              <a:rPr lang="fr-FR" sz="1238" b="1" kern="1200" spc="-8" dirty="0">
                <a:solidFill>
                  <a:prstClr val="black"/>
                </a:solidFill>
                <a:latin typeface="Instant-5Heavy"/>
                <a:cs typeface="Instant-5Heavy"/>
              </a:rPr>
              <a:t>m</a:t>
            </a:r>
            <a:r>
              <a:rPr sz="1238" b="1" kern="1200" spc="-8" dirty="0" err="1">
                <a:solidFill>
                  <a:prstClr val="black"/>
                </a:solidFill>
                <a:latin typeface="Instant-5Heavy"/>
                <a:cs typeface="Instant-5Heavy"/>
              </a:rPr>
              <a:t>ation</a:t>
            </a:r>
            <a:endParaRPr sz="1238" kern="1200" dirty="0">
              <a:solidFill>
                <a:prstClr val="black"/>
              </a:solidFill>
              <a:latin typeface="Instant-5Heavy"/>
              <a:cs typeface="Instant-5Heavy"/>
            </a:endParaRPr>
          </a:p>
        </p:txBody>
      </p:sp>
      <p:pic>
        <p:nvPicPr>
          <p:cNvPr id="4" name="object 10">
            <a:extLst>
              <a:ext uri="{FF2B5EF4-FFF2-40B4-BE49-F238E27FC236}">
                <a16:creationId xmlns:a16="http://schemas.microsoft.com/office/drawing/2014/main" id="{6108FE54-0FBF-2128-CD99-95DA94A66B84}"/>
              </a:ext>
            </a:extLst>
          </p:cNvPr>
          <p:cNvPicPr/>
          <p:nvPr/>
        </p:nvPicPr>
        <p:blipFill>
          <a:blip r:embed="rId4" cstate="print"/>
          <a:stretch>
            <a:fillRect/>
          </a:stretch>
        </p:blipFill>
        <p:spPr>
          <a:xfrm>
            <a:off x="6016254" y="4763645"/>
            <a:ext cx="289562" cy="289636"/>
          </a:xfrm>
          <a:prstGeom prst="rect">
            <a:avLst/>
          </a:prstGeom>
        </p:spPr>
      </p:pic>
      <p:sp>
        <p:nvSpPr>
          <p:cNvPr id="5" name="Espace réservé du numéro de diapositive 4">
            <a:extLst>
              <a:ext uri="{FF2B5EF4-FFF2-40B4-BE49-F238E27FC236}">
                <a16:creationId xmlns:a16="http://schemas.microsoft.com/office/drawing/2014/main" id="{319BCEEF-57D7-83F4-F8E8-7A963F438D16}"/>
              </a:ext>
            </a:extLst>
          </p:cNvPr>
          <p:cNvSpPr>
            <a:spLocks noGrp="1"/>
          </p:cNvSpPr>
          <p:nvPr>
            <p:ph type="sldNum" sz="quarter" idx="4294967295"/>
          </p:nvPr>
        </p:nvSpPr>
        <p:spPr>
          <a:xfrm>
            <a:off x="6249618" y="4805244"/>
            <a:ext cx="1543050" cy="270000"/>
          </a:xfrm>
        </p:spPr>
        <p:txBody>
          <a:bodyPr/>
          <a:lstStyle/>
          <a:p>
            <a:pPr defTabSz="685800" rtl="0"/>
            <a:fld id="{B6F15528-21DE-4FAA-801E-634DDDAF4B2B}" type="slidenum">
              <a:rPr lang="fr-FR" kern="1200">
                <a:solidFill>
                  <a:prstClr val="black"/>
                </a:solidFill>
                <a:latin typeface="Calibri"/>
              </a:rPr>
              <a:pPr defTabSz="685800" rtl="0"/>
              <a:t>24</a:t>
            </a:fld>
            <a:endParaRPr lang="fr-FR" kern="1200" dirty="0">
              <a:solidFill>
                <a:prstClr val="black"/>
              </a:solidFill>
              <a:latin typeface="Calibri"/>
            </a:endParaRPr>
          </a:p>
        </p:txBody>
      </p:sp>
      <p:grpSp>
        <p:nvGrpSpPr>
          <p:cNvPr id="6" name="object 10">
            <a:extLst>
              <a:ext uri="{FF2B5EF4-FFF2-40B4-BE49-F238E27FC236}">
                <a16:creationId xmlns:a16="http://schemas.microsoft.com/office/drawing/2014/main" id="{81BB1E69-01F1-1ED0-FCEB-FF034BEB296F}"/>
              </a:ext>
            </a:extLst>
          </p:cNvPr>
          <p:cNvGrpSpPr/>
          <p:nvPr/>
        </p:nvGrpSpPr>
        <p:grpSpPr>
          <a:xfrm>
            <a:off x="1594931" y="695451"/>
            <a:ext cx="701435" cy="590920"/>
            <a:chOff x="1468735" y="1231198"/>
            <a:chExt cx="626745" cy="626745"/>
          </a:xfrm>
          <a:solidFill>
            <a:schemeClr val="bg1"/>
          </a:solidFill>
        </p:grpSpPr>
        <p:pic>
          <p:nvPicPr>
            <p:cNvPr id="7" name="object 11">
              <a:extLst>
                <a:ext uri="{FF2B5EF4-FFF2-40B4-BE49-F238E27FC236}">
                  <a16:creationId xmlns:a16="http://schemas.microsoft.com/office/drawing/2014/main" id="{4C23DFF1-890C-5982-8ED8-2D72BB090AEA}"/>
                </a:ext>
              </a:extLst>
            </p:cNvPr>
            <p:cNvPicPr/>
            <p:nvPr/>
          </p:nvPicPr>
          <p:blipFill>
            <a:blip r:embed="rId5" cstate="print"/>
            <a:stretch>
              <a:fillRect/>
            </a:stretch>
          </p:blipFill>
          <p:spPr>
            <a:xfrm>
              <a:off x="1852136" y="1614878"/>
              <a:ext cx="243128" cy="242728"/>
            </a:xfrm>
            <a:prstGeom prst="rect">
              <a:avLst/>
            </a:prstGeom>
            <a:grpFill/>
            <a:ln>
              <a:solidFill>
                <a:srgbClr val="C4125C"/>
              </a:solidFill>
            </a:ln>
          </p:spPr>
        </p:pic>
        <p:sp>
          <p:nvSpPr>
            <p:cNvPr id="8" name="object 12">
              <a:extLst>
                <a:ext uri="{FF2B5EF4-FFF2-40B4-BE49-F238E27FC236}">
                  <a16:creationId xmlns:a16="http://schemas.microsoft.com/office/drawing/2014/main" id="{1DC0AF4C-1637-4ABD-3CAC-A52C2F851D99}"/>
                </a:ext>
              </a:extLst>
            </p:cNvPr>
            <p:cNvSpPr/>
            <p:nvPr/>
          </p:nvSpPr>
          <p:spPr>
            <a:xfrm>
              <a:off x="1484610" y="1247073"/>
              <a:ext cx="465455" cy="465455"/>
            </a:xfrm>
            <a:custGeom>
              <a:avLst/>
              <a:gdLst/>
              <a:ahLst/>
              <a:cxnLst/>
              <a:rect l="l" t="t" r="r" b="b"/>
              <a:pathLst>
                <a:path w="465455" h="465455">
                  <a:moveTo>
                    <a:pt x="465353" y="232676"/>
                  </a:moveTo>
                  <a:lnTo>
                    <a:pt x="460626" y="279567"/>
                  </a:lnTo>
                  <a:lnTo>
                    <a:pt x="447069" y="323242"/>
                  </a:lnTo>
                  <a:lnTo>
                    <a:pt x="425617" y="362766"/>
                  </a:lnTo>
                  <a:lnTo>
                    <a:pt x="397206" y="397202"/>
                  </a:lnTo>
                  <a:lnTo>
                    <a:pt x="362771" y="425614"/>
                  </a:lnTo>
                  <a:lnTo>
                    <a:pt x="323248" y="447067"/>
                  </a:lnTo>
                  <a:lnTo>
                    <a:pt x="279571" y="460626"/>
                  </a:lnTo>
                  <a:lnTo>
                    <a:pt x="232676" y="465353"/>
                  </a:lnTo>
                  <a:lnTo>
                    <a:pt x="185785" y="460626"/>
                  </a:lnTo>
                  <a:lnTo>
                    <a:pt x="142110" y="447067"/>
                  </a:lnTo>
                  <a:lnTo>
                    <a:pt x="102587" y="425614"/>
                  </a:lnTo>
                  <a:lnTo>
                    <a:pt x="68151" y="397202"/>
                  </a:lnTo>
                  <a:lnTo>
                    <a:pt x="39738" y="362766"/>
                  </a:lnTo>
                  <a:lnTo>
                    <a:pt x="18285" y="323242"/>
                  </a:lnTo>
                  <a:lnTo>
                    <a:pt x="4727" y="279567"/>
                  </a:lnTo>
                  <a:lnTo>
                    <a:pt x="0" y="232676"/>
                  </a:lnTo>
                  <a:lnTo>
                    <a:pt x="4727" y="185785"/>
                  </a:lnTo>
                  <a:lnTo>
                    <a:pt x="18285" y="142110"/>
                  </a:lnTo>
                  <a:lnTo>
                    <a:pt x="39738" y="102587"/>
                  </a:lnTo>
                  <a:lnTo>
                    <a:pt x="68151" y="68151"/>
                  </a:lnTo>
                  <a:lnTo>
                    <a:pt x="102587" y="39738"/>
                  </a:lnTo>
                  <a:lnTo>
                    <a:pt x="142110" y="18285"/>
                  </a:lnTo>
                  <a:lnTo>
                    <a:pt x="185785" y="4727"/>
                  </a:lnTo>
                  <a:lnTo>
                    <a:pt x="232676" y="0"/>
                  </a:lnTo>
                  <a:lnTo>
                    <a:pt x="279571" y="4727"/>
                  </a:lnTo>
                  <a:lnTo>
                    <a:pt x="323248" y="18285"/>
                  </a:lnTo>
                  <a:lnTo>
                    <a:pt x="362771" y="39738"/>
                  </a:lnTo>
                  <a:lnTo>
                    <a:pt x="397206" y="68151"/>
                  </a:lnTo>
                  <a:lnTo>
                    <a:pt x="425617" y="102587"/>
                  </a:lnTo>
                  <a:lnTo>
                    <a:pt x="447069" y="142110"/>
                  </a:lnTo>
                  <a:lnTo>
                    <a:pt x="460626" y="185785"/>
                  </a:lnTo>
                  <a:lnTo>
                    <a:pt x="465353" y="232676"/>
                  </a:lnTo>
                  <a:close/>
                </a:path>
              </a:pathLst>
            </a:custGeom>
            <a:grpFill/>
            <a:ln w="31750">
              <a:solidFill>
                <a:srgbClr val="C4125C"/>
              </a:solidFill>
            </a:ln>
          </p:spPr>
          <p:txBody>
            <a:bodyPr wrap="square" lIns="0" tIns="0" rIns="0" bIns="0" rtlCol="0"/>
            <a:lstStyle/>
            <a:p>
              <a:pPr defTabSz="685800" rtl="0"/>
              <a:endParaRPr sz="1013" kern="1200">
                <a:solidFill>
                  <a:prstClr val="black"/>
                </a:solidFill>
                <a:latin typeface="Calibri"/>
              </a:endParaRPr>
            </a:p>
          </p:txBody>
        </p:sp>
      </p:grpSp>
    </p:spTree>
    <p:extLst>
      <p:ext uri="{BB962C8B-B14F-4D97-AF65-F5344CB8AC3E}">
        <p14:creationId xmlns:p14="http://schemas.microsoft.com/office/powerpoint/2010/main" val="1761078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281D751-CE11-AF66-A170-DD889B90744E}"/>
              </a:ext>
            </a:extLst>
          </p:cNvPr>
          <p:cNvSpPr>
            <a:spLocks noGrp="1"/>
          </p:cNvSpPr>
          <p:nvPr>
            <p:ph type="sldNum" sz="quarter" idx="4294967295"/>
          </p:nvPr>
        </p:nvSpPr>
        <p:spPr>
          <a:xfrm>
            <a:off x="6249618" y="4805244"/>
            <a:ext cx="1543050" cy="270000"/>
          </a:xfrm>
        </p:spPr>
        <p:txBody>
          <a:bodyPr/>
          <a:lstStyle/>
          <a:p>
            <a:pPr defTabSz="685800" rtl="0"/>
            <a:fld id="{CAD88D1B-CF5F-403D-AB18-4344A17FAE8C}" type="slidenum">
              <a:rPr lang="fr-FR" kern="1200">
                <a:solidFill>
                  <a:prstClr val="black"/>
                </a:solidFill>
                <a:latin typeface="Calibri"/>
              </a:rPr>
              <a:pPr defTabSz="685800" rtl="0"/>
              <a:t>25</a:t>
            </a:fld>
            <a:endParaRPr lang="fr-FR" kern="1200">
              <a:solidFill>
                <a:prstClr val="black"/>
              </a:solidFill>
              <a:latin typeface="Calibri"/>
            </a:endParaRPr>
          </a:p>
        </p:txBody>
      </p:sp>
      <p:graphicFrame>
        <p:nvGraphicFramePr>
          <p:cNvPr id="7" name="Diagramme 6">
            <a:extLst>
              <a:ext uri="{FF2B5EF4-FFF2-40B4-BE49-F238E27FC236}">
                <a16:creationId xmlns:a16="http://schemas.microsoft.com/office/drawing/2014/main" id="{85474E4F-A2DC-7727-A082-64461BFD2936}"/>
              </a:ext>
            </a:extLst>
          </p:cNvPr>
          <p:cNvGraphicFramePr/>
          <p:nvPr>
            <p:extLst>
              <p:ext uri="{D42A27DB-BD31-4B8C-83A1-F6EECF244321}">
                <p14:modId xmlns:p14="http://schemas.microsoft.com/office/powerpoint/2010/main" val="3731126016"/>
              </p:ext>
            </p:extLst>
          </p:nvPr>
        </p:nvGraphicFramePr>
        <p:xfrm>
          <a:off x="89647" y="68256"/>
          <a:ext cx="8848165" cy="419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a:extLst>
              <a:ext uri="{FF2B5EF4-FFF2-40B4-BE49-F238E27FC236}">
                <a16:creationId xmlns:a16="http://schemas.microsoft.com/office/drawing/2014/main" id="{EE2A9D59-329B-012E-DB17-364025C769E0}"/>
              </a:ext>
            </a:extLst>
          </p:cNvPr>
          <p:cNvPicPr>
            <a:picLocks noChangeAspect="1"/>
          </p:cNvPicPr>
          <p:nvPr/>
        </p:nvPicPr>
        <p:blipFill>
          <a:blip r:embed="rId8"/>
          <a:srcRect r="80279"/>
          <a:stretch/>
        </p:blipFill>
        <p:spPr>
          <a:xfrm>
            <a:off x="2271291" y="4055492"/>
            <a:ext cx="601117" cy="515594"/>
          </a:xfrm>
          <a:prstGeom prst="rect">
            <a:avLst/>
          </a:prstGeom>
        </p:spPr>
      </p:pic>
      <p:pic>
        <p:nvPicPr>
          <p:cNvPr id="9" name="Image 8">
            <a:extLst>
              <a:ext uri="{FF2B5EF4-FFF2-40B4-BE49-F238E27FC236}">
                <a16:creationId xmlns:a16="http://schemas.microsoft.com/office/drawing/2014/main" id="{7996484E-144D-233E-58A3-6D8C1420A968}"/>
              </a:ext>
            </a:extLst>
          </p:cNvPr>
          <p:cNvPicPr>
            <a:picLocks noChangeAspect="1"/>
          </p:cNvPicPr>
          <p:nvPr/>
        </p:nvPicPr>
        <p:blipFill>
          <a:blip r:embed="rId9"/>
          <a:stretch>
            <a:fillRect/>
          </a:stretch>
        </p:blipFill>
        <p:spPr>
          <a:xfrm>
            <a:off x="2729225" y="4055492"/>
            <a:ext cx="1507501" cy="515594"/>
          </a:xfrm>
          <a:prstGeom prst="rect">
            <a:avLst/>
          </a:prstGeom>
        </p:spPr>
      </p:pic>
      <p:sp>
        <p:nvSpPr>
          <p:cNvPr id="12" name="ZoneTexte 11">
            <a:extLst>
              <a:ext uri="{FF2B5EF4-FFF2-40B4-BE49-F238E27FC236}">
                <a16:creationId xmlns:a16="http://schemas.microsoft.com/office/drawing/2014/main" id="{009A3248-9949-F9B2-ABA6-C78DBB934A33}"/>
              </a:ext>
            </a:extLst>
          </p:cNvPr>
          <p:cNvSpPr txBox="1"/>
          <p:nvPr/>
        </p:nvSpPr>
        <p:spPr>
          <a:xfrm>
            <a:off x="4236725" y="3658364"/>
            <a:ext cx="3311517" cy="923330"/>
          </a:xfrm>
          <a:prstGeom prst="rect">
            <a:avLst/>
          </a:prstGeom>
          <a:solidFill>
            <a:schemeClr val="tx2">
              <a:lumMod val="40000"/>
              <a:lumOff val="60000"/>
            </a:schemeClr>
          </a:solidFill>
        </p:spPr>
        <p:txBody>
          <a:bodyPr wrap="square" rtlCol="0">
            <a:spAutoFit/>
          </a:bodyPr>
          <a:lstStyle/>
          <a:p>
            <a:pPr defTabSz="685800" rtl="0"/>
            <a:r>
              <a:rPr lang="fr-FR" sz="1350" kern="1200" dirty="0">
                <a:solidFill>
                  <a:prstClr val="black"/>
                </a:solidFill>
                <a:latin typeface="Calibri"/>
              </a:rPr>
              <a:t>Le conseiller RHF peut être sollicité en amont, ou pendant la formation et oriente si besoin vers d’autres acteurs/services (Appuis spécifiques, médecine du travail…)</a:t>
            </a:r>
          </a:p>
        </p:txBody>
      </p:sp>
    </p:spTree>
    <p:extLst>
      <p:ext uri="{BB962C8B-B14F-4D97-AF65-F5344CB8AC3E}">
        <p14:creationId xmlns:p14="http://schemas.microsoft.com/office/powerpoint/2010/main" val="4051668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E0EA-085C-59BE-A8BD-749076381291}"/>
            </a:ext>
          </a:extLst>
        </p:cNvPr>
        <p:cNvGrpSpPr/>
        <p:nvPr/>
      </p:nvGrpSpPr>
      <p:grpSpPr>
        <a:xfrm>
          <a:off x="0" y="0"/>
          <a:ext cx="0" cy="0"/>
          <a:chOff x="0" y="0"/>
          <a:chExt cx="0" cy="0"/>
        </a:xfrm>
      </p:grpSpPr>
      <p:sp>
        <p:nvSpPr>
          <p:cNvPr id="10" name="Ellipse 9">
            <a:extLst>
              <a:ext uri="{FF2B5EF4-FFF2-40B4-BE49-F238E27FC236}">
                <a16:creationId xmlns:a16="http://schemas.microsoft.com/office/drawing/2014/main" id="{468A44BE-86E3-0297-1C98-D3A19C1E4E19}"/>
              </a:ext>
            </a:extLst>
          </p:cNvPr>
          <p:cNvSpPr/>
          <p:nvPr/>
        </p:nvSpPr>
        <p:spPr>
          <a:xfrm>
            <a:off x="1242874" y="68256"/>
            <a:ext cx="2799868" cy="1027533"/>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latin typeface="Favorit"/>
              </a:rPr>
              <a:t>Les référents handicap des organismes demandeurs peuvent solliciter l’appui de </a:t>
            </a:r>
            <a:r>
              <a:rPr lang="fr-FR" sz="1200" b="1" u="sng" dirty="0">
                <a:solidFill>
                  <a:schemeClr val="accent1"/>
                </a:solidFill>
                <a:latin typeface="Favorit"/>
                <a:hlinkClick r:id="rId3" tooltip="La Ressource Handicap Formation">
                  <a:extLst>
                    <a:ext uri="{A12FA001-AC4F-418D-AE19-62706E023703}">
                      <ahyp:hlinkClr xmlns:ahyp="http://schemas.microsoft.com/office/drawing/2018/hyperlinkcolor" val="tx"/>
                    </a:ext>
                  </a:extLst>
                </a:hlinkClick>
              </a:rPr>
              <a:t>la Ressource Handicap Formation</a:t>
            </a:r>
            <a:r>
              <a:rPr lang="fr-FR" sz="1200" b="1" dirty="0">
                <a:solidFill>
                  <a:schemeClr val="accent1"/>
                </a:solidFill>
                <a:latin typeface="Favorit"/>
              </a:rPr>
              <a:t> </a:t>
            </a:r>
            <a:endParaRPr lang="fr-FR" sz="1200" dirty="0">
              <a:solidFill>
                <a:schemeClr val="accent1"/>
              </a:solidFill>
            </a:endParaRPr>
          </a:p>
        </p:txBody>
      </p:sp>
      <p:sp>
        <p:nvSpPr>
          <p:cNvPr id="2" name="Titre 1">
            <a:extLst>
              <a:ext uri="{FF2B5EF4-FFF2-40B4-BE49-F238E27FC236}">
                <a16:creationId xmlns:a16="http://schemas.microsoft.com/office/drawing/2014/main" id="{A9953571-9965-28BA-EF8D-4A977ADE40D9}"/>
              </a:ext>
            </a:extLst>
          </p:cNvPr>
          <p:cNvSpPr>
            <a:spLocks noGrp="1"/>
          </p:cNvSpPr>
          <p:nvPr>
            <p:ph type="title"/>
          </p:nvPr>
        </p:nvSpPr>
        <p:spPr>
          <a:xfrm>
            <a:off x="4478061" y="170095"/>
            <a:ext cx="3668410" cy="528412"/>
          </a:xfrm>
        </p:spPr>
        <p:txBody>
          <a:bodyPr/>
          <a:lstStyle/>
          <a:p>
            <a:r>
              <a:rPr lang="fr-FR" sz="2100" dirty="0"/>
              <a:t>Aide à l’adaptation des parcours de formation</a:t>
            </a:r>
            <a:endParaRPr lang="fr-FR" dirty="0"/>
          </a:p>
        </p:txBody>
      </p:sp>
      <p:sp>
        <p:nvSpPr>
          <p:cNvPr id="5" name="Espace réservé du numéro de diapositive 4">
            <a:extLst>
              <a:ext uri="{FF2B5EF4-FFF2-40B4-BE49-F238E27FC236}">
                <a16:creationId xmlns:a16="http://schemas.microsoft.com/office/drawing/2014/main" id="{2D01034E-0DF1-3E9E-1C0B-E73D2797133B}"/>
              </a:ext>
            </a:extLst>
          </p:cNvPr>
          <p:cNvSpPr>
            <a:spLocks noGrp="1"/>
          </p:cNvSpPr>
          <p:nvPr>
            <p:ph type="sldNum" sz="quarter" idx="4294967295"/>
          </p:nvPr>
        </p:nvSpPr>
        <p:spPr>
          <a:xfrm>
            <a:off x="6249618" y="4805244"/>
            <a:ext cx="1543050" cy="270000"/>
          </a:xfrm>
        </p:spPr>
        <p:txBody>
          <a:bodyPr/>
          <a:lstStyle/>
          <a:p>
            <a:fld id="{CAD88D1B-CF5F-403D-AB18-4344A17FAE8C}" type="slidenum">
              <a:rPr lang="fr-FR" smtClean="0"/>
              <a:t>26</a:t>
            </a:fld>
            <a:endParaRPr lang="fr-FR"/>
          </a:p>
        </p:txBody>
      </p:sp>
      <p:sp>
        <p:nvSpPr>
          <p:cNvPr id="8" name="ZoneTexte 7">
            <a:extLst>
              <a:ext uri="{FF2B5EF4-FFF2-40B4-BE49-F238E27FC236}">
                <a16:creationId xmlns:a16="http://schemas.microsoft.com/office/drawing/2014/main" id="{83EF0727-11FD-6F85-C911-530EFFE0782E}"/>
              </a:ext>
            </a:extLst>
          </p:cNvPr>
          <p:cNvSpPr txBox="1"/>
          <p:nvPr/>
        </p:nvSpPr>
        <p:spPr>
          <a:xfrm>
            <a:off x="1351333" y="1191852"/>
            <a:ext cx="6717704" cy="3566489"/>
          </a:xfrm>
          <a:prstGeom prst="rect">
            <a:avLst/>
          </a:prstGeom>
          <a:noFill/>
        </p:spPr>
        <p:txBody>
          <a:bodyPr wrap="square">
            <a:spAutoFit/>
          </a:bodyPr>
          <a:lstStyle/>
          <a:p>
            <a:pPr marL="6668">
              <a:spcBef>
                <a:spcPts val="101"/>
              </a:spcBef>
            </a:pPr>
            <a:r>
              <a:rPr lang="fr-FR" sz="1350" b="1" spc="-8" dirty="0">
                <a:solidFill>
                  <a:srgbClr val="1D1D1D"/>
                </a:solidFill>
                <a:latin typeface="Calibri" panose="020F0502020204030204" pitchFamily="34" charset="0"/>
              </a:rPr>
              <a:t>Objectif</a:t>
            </a:r>
            <a:endParaRPr lang="fr-FR" sz="1500" dirty="0">
              <a:latin typeface="Times New Roman" panose="02020603050405020304" pitchFamily="18" charset="0"/>
              <a:ea typeface="Times New Roman" panose="02020603050405020304" pitchFamily="18" charset="0"/>
            </a:endParaRPr>
          </a:p>
          <a:p>
            <a:pPr algn="l"/>
            <a:r>
              <a:rPr lang="fr-FR" sz="1350" dirty="0">
                <a:solidFill>
                  <a:srgbClr val="20001F"/>
                </a:solidFill>
                <a:latin typeface="Favorit"/>
              </a:rPr>
              <a:t>Cette aide financière a pour objectif de sécuriser le parcours de formation d’une personne en situation de handicap par la compensation du handicap. Sont par exemple pris en charge : </a:t>
            </a:r>
          </a:p>
          <a:p>
            <a:pPr algn="l">
              <a:buFont typeface="Arial" panose="020B0604020202020204" pitchFamily="34" charset="0"/>
              <a:buChar char="•"/>
            </a:pPr>
            <a:r>
              <a:rPr lang="fr-FR" sz="1350" dirty="0">
                <a:solidFill>
                  <a:srgbClr val="20001F"/>
                </a:solidFill>
                <a:latin typeface="Favorit"/>
              </a:rPr>
              <a:t>les adaptations des supports de formation ;</a:t>
            </a:r>
          </a:p>
          <a:p>
            <a:pPr algn="l">
              <a:buFont typeface="Arial" panose="020B0604020202020204" pitchFamily="34" charset="0"/>
              <a:buChar char="•"/>
            </a:pPr>
            <a:r>
              <a:rPr lang="fr-FR" sz="1350" dirty="0">
                <a:solidFill>
                  <a:srgbClr val="20001F"/>
                </a:solidFill>
                <a:latin typeface="Favorit"/>
              </a:rPr>
              <a:t>la sensibilisation du collectif de formation ;</a:t>
            </a:r>
          </a:p>
          <a:p>
            <a:pPr algn="l">
              <a:buFont typeface="Arial" panose="020B0604020202020204" pitchFamily="34" charset="0"/>
              <a:buChar char="•"/>
            </a:pPr>
            <a:r>
              <a:rPr lang="fr-FR" sz="1350" dirty="0">
                <a:solidFill>
                  <a:srgbClr val="20001F"/>
                </a:solidFill>
                <a:latin typeface="Favorit"/>
              </a:rPr>
              <a:t>des temps de remédiation et d’appui aux devoirs ;</a:t>
            </a:r>
          </a:p>
          <a:p>
            <a:pPr algn="l">
              <a:buFont typeface="Arial" panose="020B0604020202020204" pitchFamily="34" charset="0"/>
              <a:buChar char="•"/>
            </a:pPr>
            <a:r>
              <a:rPr lang="fr-FR" sz="1350" dirty="0">
                <a:solidFill>
                  <a:srgbClr val="20001F"/>
                </a:solidFill>
                <a:latin typeface="Favorit"/>
              </a:rPr>
              <a:t>un preneur de note.</a:t>
            </a:r>
          </a:p>
          <a:p>
            <a:pPr marL="6668" marR="75248">
              <a:lnSpc>
                <a:spcPct val="101000"/>
              </a:lnSpc>
              <a:spcBef>
                <a:spcPts val="4"/>
              </a:spcBef>
            </a:pPr>
            <a:endParaRPr lang="fr-FR" sz="1350" dirty="0">
              <a:solidFill>
                <a:srgbClr val="20001F"/>
              </a:solidFill>
              <a:latin typeface="Favorit"/>
            </a:endParaRPr>
          </a:p>
          <a:p>
            <a:pPr marL="6668" marR="75248">
              <a:lnSpc>
                <a:spcPct val="101000"/>
              </a:lnSpc>
              <a:spcBef>
                <a:spcPts val="4"/>
              </a:spcBef>
            </a:pPr>
            <a:r>
              <a:rPr lang="fr-FR" sz="1350" b="1" dirty="0">
                <a:solidFill>
                  <a:srgbClr val="1D1D1D"/>
                </a:solidFill>
                <a:latin typeface="Calibri" panose="020F0502020204030204" pitchFamily="34" charset="0"/>
              </a:rPr>
              <a:t>Qui</a:t>
            </a:r>
            <a:r>
              <a:rPr lang="fr-FR" sz="1350" b="1" spc="30" dirty="0">
                <a:solidFill>
                  <a:srgbClr val="1D1D1D"/>
                </a:solidFill>
                <a:latin typeface="Calibri" panose="020F0502020204030204" pitchFamily="34" charset="0"/>
              </a:rPr>
              <a:t> </a:t>
            </a:r>
            <a:r>
              <a:rPr lang="fr-FR" sz="1350" b="1" dirty="0">
                <a:solidFill>
                  <a:srgbClr val="1D1D1D"/>
                </a:solidFill>
                <a:latin typeface="Calibri" panose="020F0502020204030204" pitchFamily="34" charset="0"/>
              </a:rPr>
              <a:t>peut</a:t>
            </a:r>
            <a:r>
              <a:rPr lang="fr-FR" sz="1350" b="1" spc="41" dirty="0">
                <a:solidFill>
                  <a:srgbClr val="1D1D1D"/>
                </a:solidFill>
                <a:latin typeface="Calibri" panose="020F0502020204030204" pitchFamily="34" charset="0"/>
              </a:rPr>
              <a:t> </a:t>
            </a:r>
            <a:r>
              <a:rPr lang="fr-FR" sz="1350" b="1" dirty="0">
                <a:solidFill>
                  <a:srgbClr val="1D1D1D"/>
                </a:solidFill>
                <a:latin typeface="Calibri" panose="020F0502020204030204" pitchFamily="34" charset="0"/>
              </a:rPr>
              <a:t>en</a:t>
            </a:r>
            <a:r>
              <a:rPr lang="fr-FR" sz="1350" b="1" spc="26" dirty="0">
                <a:solidFill>
                  <a:srgbClr val="1D1D1D"/>
                </a:solidFill>
                <a:latin typeface="Calibri" panose="020F0502020204030204" pitchFamily="34" charset="0"/>
              </a:rPr>
              <a:t> </a:t>
            </a:r>
            <a:r>
              <a:rPr lang="fr-FR" sz="1350" b="1" dirty="0">
                <a:solidFill>
                  <a:srgbClr val="1D1D1D"/>
                </a:solidFill>
                <a:latin typeface="Calibri" panose="020F0502020204030204" pitchFamily="34" charset="0"/>
              </a:rPr>
              <a:t>bénéficier</a:t>
            </a:r>
            <a:r>
              <a:rPr lang="fr-FR" sz="1350" b="1" spc="45" dirty="0">
                <a:solidFill>
                  <a:srgbClr val="1D1D1D"/>
                </a:solidFill>
                <a:latin typeface="Calibri" panose="020F0502020204030204" pitchFamily="34" charset="0"/>
              </a:rPr>
              <a:t> </a:t>
            </a:r>
            <a:r>
              <a:rPr lang="fr-FR" sz="1350" b="1" spc="-38" dirty="0">
                <a:solidFill>
                  <a:srgbClr val="1D1D1D"/>
                </a:solidFill>
                <a:latin typeface="Calibri" panose="020F0502020204030204" pitchFamily="34" charset="0"/>
              </a:rPr>
              <a:t>?</a:t>
            </a:r>
            <a:endParaRPr lang="fr-FR" sz="1500" dirty="0">
              <a:latin typeface="Times New Roman" panose="02020603050405020304" pitchFamily="18" charset="0"/>
              <a:ea typeface="Times New Roman" panose="02020603050405020304" pitchFamily="18" charset="0"/>
            </a:endParaRPr>
          </a:p>
          <a:p>
            <a:pPr marL="6668" marR="6668">
              <a:lnSpc>
                <a:spcPct val="101000"/>
              </a:lnSpc>
              <a:spcBef>
                <a:spcPts val="4"/>
              </a:spcBef>
            </a:pPr>
            <a:r>
              <a:rPr lang="fr-FR" sz="1350" dirty="0">
                <a:solidFill>
                  <a:srgbClr val="20001F"/>
                </a:solidFill>
                <a:latin typeface="Favorit"/>
              </a:rPr>
              <a:t>La demande d’aide est réalisée par le référent handicap de l’organisme </a:t>
            </a:r>
            <a:r>
              <a:rPr lang="fr-FR" sz="1200" i="1" dirty="0">
                <a:solidFill>
                  <a:srgbClr val="20001F"/>
                </a:solidFill>
                <a:latin typeface="Favorit"/>
              </a:rPr>
              <a:t>(OF-CFA-Prestataires de bilans de compétences VAE)</a:t>
            </a:r>
            <a:endParaRPr lang="fr-FR" sz="1350" i="1" dirty="0">
              <a:solidFill>
                <a:srgbClr val="20001F"/>
              </a:solidFill>
              <a:latin typeface="Favorit"/>
            </a:endParaRPr>
          </a:p>
          <a:p>
            <a:pPr marL="6668" marR="6668">
              <a:lnSpc>
                <a:spcPct val="101000"/>
              </a:lnSpc>
              <a:spcBef>
                <a:spcPts val="4"/>
              </a:spcBef>
            </a:pPr>
            <a:endParaRPr lang="fr-FR" sz="1050" b="1" dirty="0">
              <a:solidFill>
                <a:srgbClr val="1D1D1D"/>
              </a:solidFill>
              <a:latin typeface="Calibri" panose="020F0502020204030204" pitchFamily="34" charset="0"/>
            </a:endParaRPr>
          </a:p>
          <a:p>
            <a:pPr marL="6668" marR="6668">
              <a:lnSpc>
                <a:spcPct val="101000"/>
              </a:lnSpc>
              <a:spcBef>
                <a:spcPts val="4"/>
              </a:spcBef>
            </a:pPr>
            <a:r>
              <a:rPr lang="fr-FR" sz="1350" b="1" dirty="0">
                <a:solidFill>
                  <a:srgbClr val="1D1D1D"/>
                </a:solidFill>
                <a:latin typeface="Calibri" panose="020F0502020204030204" pitchFamily="34" charset="0"/>
              </a:rPr>
              <a:t>Quel</a:t>
            </a:r>
            <a:r>
              <a:rPr lang="fr-FR" sz="1350" b="1" spc="19" dirty="0">
                <a:solidFill>
                  <a:srgbClr val="1D1D1D"/>
                </a:solidFill>
                <a:latin typeface="Calibri" panose="020F0502020204030204" pitchFamily="34" charset="0"/>
              </a:rPr>
              <a:t> </a:t>
            </a:r>
            <a:r>
              <a:rPr lang="fr-FR" sz="1350" b="1" dirty="0">
                <a:solidFill>
                  <a:srgbClr val="1D1D1D"/>
                </a:solidFill>
                <a:latin typeface="Calibri" panose="020F0502020204030204" pitchFamily="34" charset="0"/>
              </a:rPr>
              <a:t>montant</a:t>
            </a:r>
            <a:r>
              <a:rPr lang="fr-FR" sz="1350" b="1" spc="45" dirty="0">
                <a:solidFill>
                  <a:srgbClr val="1D1D1D"/>
                </a:solidFill>
                <a:latin typeface="Calibri" panose="020F0502020204030204" pitchFamily="34" charset="0"/>
              </a:rPr>
              <a:t> </a:t>
            </a:r>
            <a:r>
              <a:rPr lang="fr-FR" sz="1350" b="1" spc="-38" dirty="0">
                <a:solidFill>
                  <a:srgbClr val="1D1D1D"/>
                </a:solidFill>
                <a:latin typeface="Calibri" panose="020F0502020204030204" pitchFamily="34" charset="0"/>
              </a:rPr>
              <a:t>?</a:t>
            </a:r>
            <a:endParaRPr lang="fr-FR" sz="1500" dirty="0">
              <a:latin typeface="Times New Roman" panose="02020603050405020304" pitchFamily="18" charset="0"/>
              <a:ea typeface="Times New Roman" panose="02020603050405020304" pitchFamily="18" charset="0"/>
            </a:endParaRPr>
          </a:p>
          <a:p>
            <a:pPr marL="6668">
              <a:spcBef>
                <a:spcPts val="26"/>
              </a:spcBef>
            </a:pPr>
            <a:r>
              <a:rPr lang="fr-FR" sz="1350" dirty="0">
                <a:solidFill>
                  <a:srgbClr val="20001F"/>
                </a:solidFill>
                <a:latin typeface="Favorit"/>
              </a:rPr>
              <a:t>L’aide est accordée en stricte compensation du handicap de l'apprenant, </a:t>
            </a:r>
            <a:r>
              <a:rPr lang="fr-FR" sz="1350" u="sng" dirty="0">
                <a:solidFill>
                  <a:srgbClr val="20001F"/>
                </a:solidFill>
                <a:latin typeface="Favorit"/>
              </a:rPr>
              <a:t>sur la base d’une évaluation de ses besoins</a:t>
            </a:r>
            <a:r>
              <a:rPr lang="fr-FR" sz="1350" dirty="0">
                <a:solidFill>
                  <a:srgbClr val="20001F"/>
                </a:solidFill>
                <a:latin typeface="Favorit"/>
              </a:rPr>
              <a:t>. L'évaluation donnera lieu à un plan individualisé de compensation portant sur la durée de la formation ou le cas échéant, l’année de formation (pour les formations sur plusieurs années).</a:t>
            </a:r>
            <a:r>
              <a:rPr lang="fr-FR" sz="1350" b="1" dirty="0">
                <a:solidFill>
                  <a:srgbClr val="20001F"/>
                </a:solidFill>
                <a:latin typeface="Favorit"/>
              </a:rPr>
              <a:t>.</a:t>
            </a:r>
            <a:endParaRPr lang="fr-FR"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1794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CEB4FB6-2C42-01F2-9CDD-4B3F7F8C09C2}"/>
              </a:ext>
            </a:extLst>
          </p:cNvPr>
          <p:cNvSpPr>
            <a:spLocks noGrp="1"/>
          </p:cNvSpPr>
          <p:nvPr>
            <p:ph type="title"/>
          </p:nvPr>
        </p:nvSpPr>
        <p:spPr>
          <a:xfrm>
            <a:off x="2510568" y="90220"/>
            <a:ext cx="4449983" cy="606121"/>
          </a:xfrm>
        </p:spPr>
        <p:txBody>
          <a:bodyPr>
            <a:normAutofit/>
          </a:bodyPr>
          <a:lstStyle/>
          <a:p>
            <a:pPr algn="l"/>
            <a:r>
              <a:rPr lang="fr-FR" sz="1750" dirty="0">
                <a:solidFill>
                  <a:srgbClr val="9D1E56"/>
                </a:solidFill>
                <a:latin typeface="Calibri"/>
                <a:ea typeface="+mn-ea"/>
                <a:cs typeface="+mn-cs"/>
              </a:rPr>
              <a:t>Une équipe de conseillers RHF de proximité </a:t>
            </a:r>
          </a:p>
        </p:txBody>
      </p:sp>
      <p:pic>
        <p:nvPicPr>
          <p:cNvPr id="9" name="Image 8">
            <a:extLst>
              <a:ext uri="{FF2B5EF4-FFF2-40B4-BE49-F238E27FC236}">
                <a16:creationId xmlns:a16="http://schemas.microsoft.com/office/drawing/2014/main" id="{1145B38E-CFBE-1A20-3A60-5FDB9F8CE8EA}"/>
              </a:ext>
            </a:extLst>
          </p:cNvPr>
          <p:cNvPicPr>
            <a:picLocks noChangeAspect="1"/>
          </p:cNvPicPr>
          <p:nvPr/>
        </p:nvPicPr>
        <p:blipFill rotWithShape="1">
          <a:blip r:embed="rId3"/>
          <a:srcRect l="13348" t="31791" r="26704" b="9381"/>
          <a:stretch/>
        </p:blipFill>
        <p:spPr>
          <a:xfrm>
            <a:off x="1743349" y="642937"/>
            <a:ext cx="5842049" cy="3223205"/>
          </a:xfrm>
          <a:prstGeom prst="rect">
            <a:avLst/>
          </a:prstGeom>
        </p:spPr>
      </p:pic>
      <p:sp>
        <p:nvSpPr>
          <p:cNvPr id="2" name="Rectangle 1">
            <a:extLst>
              <a:ext uri="{FF2B5EF4-FFF2-40B4-BE49-F238E27FC236}">
                <a16:creationId xmlns:a16="http://schemas.microsoft.com/office/drawing/2014/main" id="{4F053BAB-72B2-7DAA-FCE7-AF7D54C5A522}"/>
              </a:ext>
            </a:extLst>
          </p:cNvPr>
          <p:cNvSpPr/>
          <p:nvPr/>
        </p:nvSpPr>
        <p:spPr>
          <a:xfrm>
            <a:off x="1545535" y="3907742"/>
            <a:ext cx="6134738" cy="592822"/>
          </a:xfrm>
          <a:prstGeom prst="rect">
            <a:avLst/>
          </a:prstGeom>
          <a:solidFill>
            <a:srgbClr val="9D1E56"/>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rgbClr val="9D1E56"/>
              </a:solidFill>
              <a:latin typeface="Calibri"/>
            </a:endParaRPr>
          </a:p>
        </p:txBody>
      </p:sp>
      <p:sp>
        <p:nvSpPr>
          <p:cNvPr id="4" name="Titre 1">
            <a:extLst>
              <a:ext uri="{FF2B5EF4-FFF2-40B4-BE49-F238E27FC236}">
                <a16:creationId xmlns:a16="http://schemas.microsoft.com/office/drawing/2014/main" id="{44183C2E-CC08-3C45-4A18-C32DD176116B}"/>
              </a:ext>
            </a:extLst>
          </p:cNvPr>
          <p:cNvSpPr txBox="1">
            <a:spLocks/>
          </p:cNvSpPr>
          <p:nvPr/>
        </p:nvSpPr>
        <p:spPr>
          <a:xfrm>
            <a:off x="2367140" y="4210202"/>
            <a:ext cx="4409721" cy="247104"/>
          </a:xfrm>
          <a:prstGeom prst="rect">
            <a:avLst/>
          </a:prstGeom>
        </p:spPr>
        <p:txBody>
          <a:bodyPr vert="horz" lIns="0" tIns="0" rIns="0" bIns="0" rtlCol="0" anchor="ctr">
            <a:noAutofit/>
          </a:bodyPr>
          <a:lstStyle>
            <a:lvl1pPr algn="l" defTabSz="685800" rtl="0" eaLnBrk="1" latinLnBrk="0" hangingPunct="1">
              <a:lnSpc>
                <a:spcPct val="80000"/>
              </a:lnSpc>
              <a:spcBef>
                <a:spcPts val="0"/>
              </a:spcBef>
              <a:buNone/>
              <a:defRPr sz="4000" b="1" i="0" kern="1200">
                <a:solidFill>
                  <a:schemeClr val="bg1"/>
                </a:solidFill>
                <a:latin typeface="Calibri"/>
                <a:ea typeface="+mj-ea"/>
                <a:cs typeface="Calibri"/>
              </a:defRPr>
            </a:lvl1pPr>
          </a:lstStyle>
          <a:p>
            <a:pPr algn="ctr"/>
            <a:r>
              <a:rPr lang="fr-FR" sz="1500" dirty="0">
                <a:solidFill>
                  <a:prstClr val="white"/>
                </a:solidFill>
              </a:rPr>
              <a:t>Contact:</a:t>
            </a:r>
          </a:p>
          <a:p>
            <a:pPr algn="ctr"/>
            <a:r>
              <a:rPr lang="fr-FR" sz="1500" dirty="0">
                <a:solidFill>
                  <a:prstClr val="white"/>
                </a:solidFill>
              </a:rPr>
              <a:t>rhf-grand-est@agefiph.asso.fr</a:t>
            </a:r>
          </a:p>
          <a:p>
            <a:pPr algn="ctr"/>
            <a:endParaRPr lang="fr-FR" sz="1013" dirty="0">
              <a:solidFill>
                <a:prstClr val="white"/>
              </a:solidFill>
            </a:endParaRPr>
          </a:p>
          <a:p>
            <a:pPr algn="ctr"/>
            <a:endParaRPr lang="fr-FR" sz="1013" dirty="0">
              <a:solidFill>
                <a:prstClr val="white"/>
              </a:solidFill>
            </a:endParaRPr>
          </a:p>
        </p:txBody>
      </p:sp>
      <p:sp>
        <p:nvSpPr>
          <p:cNvPr id="3" name="object 9">
            <a:extLst>
              <a:ext uri="{FF2B5EF4-FFF2-40B4-BE49-F238E27FC236}">
                <a16:creationId xmlns:a16="http://schemas.microsoft.com/office/drawing/2014/main" id="{DA4EBBF9-A640-BB7B-2054-15048BD84476}"/>
              </a:ext>
            </a:extLst>
          </p:cNvPr>
          <p:cNvSpPr txBox="1"/>
          <p:nvPr/>
        </p:nvSpPr>
        <p:spPr>
          <a:xfrm>
            <a:off x="6362013" y="4763080"/>
            <a:ext cx="1318260" cy="353399"/>
          </a:xfrm>
          <a:prstGeom prst="rect">
            <a:avLst/>
          </a:prstGeom>
        </p:spPr>
        <p:txBody>
          <a:bodyPr vert="horz" wrap="square" lIns="0" tIns="50959" rIns="0" bIns="0" rtlCol="0">
            <a:spAutoFit/>
          </a:bodyPr>
          <a:lstStyle/>
          <a:p>
            <a:pPr marL="9525" marR="3810">
              <a:lnSpc>
                <a:spcPct val="77900"/>
              </a:lnSpc>
              <a:spcBef>
                <a:spcPts val="401"/>
              </a:spcBef>
            </a:pPr>
            <a:r>
              <a:rPr sz="1238" b="1" spc="-75" dirty="0">
                <a:latin typeface="Instant-5Heavy"/>
                <a:cs typeface="Instant-5Heavy"/>
              </a:rPr>
              <a:t>Ressource </a:t>
            </a:r>
            <a:r>
              <a:rPr sz="1238" b="1" spc="-68" dirty="0">
                <a:latin typeface="Instant-5Heavy"/>
                <a:cs typeface="Instant-5Heavy"/>
              </a:rPr>
              <a:t>Handicap </a:t>
            </a:r>
            <a:r>
              <a:rPr sz="1238" b="1" spc="-8" dirty="0">
                <a:latin typeface="Instant-5Heavy"/>
                <a:cs typeface="Instant-5Heavy"/>
              </a:rPr>
              <a:t>For</a:t>
            </a:r>
            <a:r>
              <a:rPr lang="fr-FR" sz="1238" b="1" spc="-8" dirty="0">
                <a:latin typeface="Instant-5Heavy"/>
                <a:cs typeface="Instant-5Heavy"/>
              </a:rPr>
              <a:t>m</a:t>
            </a:r>
            <a:r>
              <a:rPr sz="1238" b="1" spc="-8" dirty="0" err="1">
                <a:latin typeface="Instant-5Heavy"/>
                <a:cs typeface="Instant-5Heavy"/>
              </a:rPr>
              <a:t>ation</a:t>
            </a:r>
            <a:endParaRPr sz="1238" dirty="0">
              <a:latin typeface="Instant-5Heavy"/>
              <a:cs typeface="Instant-5Heavy"/>
            </a:endParaRPr>
          </a:p>
        </p:txBody>
      </p:sp>
      <p:pic>
        <p:nvPicPr>
          <p:cNvPr id="7" name="object 10">
            <a:extLst>
              <a:ext uri="{FF2B5EF4-FFF2-40B4-BE49-F238E27FC236}">
                <a16:creationId xmlns:a16="http://schemas.microsoft.com/office/drawing/2014/main" id="{2488D902-E186-3CDA-8BFA-EB71C4A9DD5B}"/>
              </a:ext>
            </a:extLst>
          </p:cNvPr>
          <p:cNvPicPr/>
          <p:nvPr/>
        </p:nvPicPr>
        <p:blipFill>
          <a:blip r:embed="rId4" cstate="print"/>
          <a:stretch>
            <a:fillRect/>
          </a:stretch>
        </p:blipFill>
        <p:spPr>
          <a:xfrm>
            <a:off x="6016254" y="4763645"/>
            <a:ext cx="289562" cy="289636"/>
          </a:xfrm>
          <a:prstGeom prst="rect">
            <a:avLst/>
          </a:prstGeom>
        </p:spPr>
      </p:pic>
    </p:spTree>
    <p:extLst>
      <p:ext uri="{BB962C8B-B14F-4D97-AF65-F5344CB8AC3E}">
        <p14:creationId xmlns:p14="http://schemas.microsoft.com/office/powerpoint/2010/main" val="92531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5">
            <a:extLst>
              <a:ext uri="{FF2B5EF4-FFF2-40B4-BE49-F238E27FC236}">
                <a16:creationId xmlns:a16="http://schemas.microsoft.com/office/drawing/2014/main" id="{23663C75-8DD3-39F8-5252-18F7A904BA5B}"/>
              </a:ext>
            </a:extLst>
          </p:cNvPr>
          <p:cNvSpPr>
            <a:spLocks noGrp="1"/>
          </p:cNvSpPr>
          <p:nvPr>
            <p:ph type="body" sz="quarter" idx="10"/>
          </p:nvPr>
        </p:nvSpPr>
        <p:spPr>
          <a:xfrm>
            <a:off x="1614487" y="1423898"/>
            <a:ext cx="6109133" cy="1932399"/>
          </a:xfrm>
        </p:spPr>
        <p:txBody>
          <a:bodyPr vert="horz" lIns="58652" tIns="29326" rIns="58652" bIns="29326" rtlCol="0" anchor="t">
            <a:noAutofit/>
          </a:bodyPr>
          <a:lstStyle/>
          <a:p>
            <a:r>
              <a:rPr lang="fr-FR" sz="2822" dirty="0">
                <a:ea typeface="Calibri"/>
                <a:cs typeface="Calibri"/>
              </a:rPr>
              <a:t>Service d'appui à la professionnalisation</a:t>
            </a:r>
          </a:p>
          <a:p>
            <a:endParaRPr lang="fr-FR" sz="2822" dirty="0">
              <a:ea typeface="Calibri"/>
              <a:cs typeface="Calibri"/>
            </a:endParaRPr>
          </a:p>
          <a:p>
            <a:endParaRPr lang="fr-FR" sz="2822" dirty="0">
              <a:ea typeface="Calibri"/>
              <a:cs typeface="Calibri"/>
            </a:endParaRPr>
          </a:p>
          <a:p>
            <a:endParaRPr lang="fr-FR" sz="2822" dirty="0">
              <a:cs typeface="Calibri"/>
            </a:endParaRPr>
          </a:p>
          <a:p>
            <a:endParaRPr lang="fr-FR" sz="2822" dirty="0">
              <a:ea typeface="Calibri"/>
              <a:cs typeface="Calibri"/>
            </a:endParaRPr>
          </a:p>
        </p:txBody>
      </p:sp>
    </p:spTree>
    <p:extLst>
      <p:ext uri="{BB962C8B-B14F-4D97-AF65-F5344CB8AC3E}">
        <p14:creationId xmlns:p14="http://schemas.microsoft.com/office/powerpoint/2010/main" val="108904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
          <p:cNvSpPr txBox="1"/>
          <p:nvPr/>
        </p:nvSpPr>
        <p:spPr bwMode="auto">
          <a:xfrm>
            <a:off x="2886939" y="1448929"/>
            <a:ext cx="6624734" cy="1827549"/>
          </a:xfrm>
          <a:prstGeom prst="rect">
            <a:avLst/>
          </a:prstGeom>
        </p:spPr>
        <p:txBody>
          <a:bodyPr vert="horz" wrap="square" lIns="0" tIns="12697" rIns="0" bIns="0" rtlCol="0" anchor="ctr">
            <a:spAutoFit/>
          </a:bodyPr>
          <a:lstStyle/>
          <a:p>
            <a:pPr marL="0" lvl="0" indent="0">
              <a:lnSpc>
                <a:spcPct val="125580"/>
              </a:lnSpc>
              <a:buNone/>
            </a:pPr>
            <a:r>
              <a:rPr lang="fr-FR" sz="3200">
                <a:solidFill>
                  <a:srgbClr val="FFFFFF"/>
                </a:solidFill>
                <a:latin typeface="Calibri"/>
              </a:rPr>
              <a:t>Qui peut mobiliser l’offre de services</a:t>
            </a:r>
          </a:p>
          <a:p>
            <a:pPr>
              <a:lnSpc>
                <a:spcPct val="125580"/>
              </a:lnSpc>
            </a:pPr>
            <a:r>
              <a:rPr lang="fr-FR" sz="3200">
                <a:solidFill>
                  <a:srgbClr val="FFFFFF"/>
                </a:solidFill>
                <a:latin typeface="Calibri"/>
              </a:rPr>
              <a:t>et d’aides financières </a:t>
            </a:r>
          </a:p>
          <a:p>
            <a:pPr marL="0" lvl="0" indent="0">
              <a:lnSpc>
                <a:spcPct val="125580"/>
              </a:lnSpc>
              <a:buNone/>
            </a:pPr>
            <a:r>
              <a:rPr lang="fr-FR" sz="3200">
                <a:solidFill>
                  <a:srgbClr val="FFFFFF"/>
                </a:solidFill>
                <a:latin typeface="Calibri"/>
              </a:rPr>
              <a:t>de l’Agefiph ?</a:t>
            </a:r>
            <a:endParaRPr lang="fr-FR"/>
          </a:p>
        </p:txBody>
      </p:sp>
      <p:pic>
        <p:nvPicPr>
          <p:cNvPr id="2" name="object 4">
            <a:extLst>
              <a:ext uri="{FF2B5EF4-FFF2-40B4-BE49-F238E27FC236}">
                <a16:creationId xmlns:a16="http://schemas.microsoft.com/office/drawing/2014/main" id="{A503E93A-383D-9D61-54A3-726C5F8C1C47}"/>
              </a:ext>
            </a:extLst>
          </p:cNvPr>
          <p:cNvPicPr>
            <a:picLocks noChangeAspect="1"/>
          </p:cNvPicPr>
          <p:nvPr/>
        </p:nvPicPr>
        <p:blipFill>
          <a:blip r:embed="rId4" cstate="print"/>
          <a:stretch>
            <a:fillRect/>
          </a:stretch>
        </p:blipFill>
        <p:spPr bwMode="auto">
          <a:xfrm>
            <a:off x="7380311" y="2673372"/>
            <a:ext cx="1763686" cy="1714943"/>
          </a:xfrm>
          <a:prstGeom prst="rect">
            <a:avLst/>
          </a:prstGeom>
        </p:spPr>
      </p:pic>
    </p:spTree>
    <p:custDataLst>
      <p:tags r:id="rId1"/>
    </p:custDataLst>
    <p:extLst>
      <p:ext uri="{BB962C8B-B14F-4D97-AF65-F5344CB8AC3E}">
        <p14:creationId xmlns:p14="http://schemas.microsoft.com/office/powerpoint/2010/main" val="112118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2">
            <a:extLst>
              <a:ext uri="{FF2B5EF4-FFF2-40B4-BE49-F238E27FC236}">
                <a16:creationId xmlns:a16="http://schemas.microsoft.com/office/drawing/2014/main" id="{1BE2234C-6C13-7001-FA34-22FAB81D2E85}"/>
              </a:ext>
            </a:extLst>
          </p:cNvPr>
          <p:cNvSpPr/>
          <p:nvPr/>
        </p:nvSpPr>
        <p:spPr>
          <a:xfrm flipH="1">
            <a:off x="3385052" y="642554"/>
            <a:ext cx="29325" cy="2566389"/>
          </a:xfrm>
          <a:custGeom>
            <a:avLst/>
            <a:gdLst/>
            <a:ahLst/>
            <a:cxnLst/>
            <a:rect l="l" t="t" r="r" b="b"/>
            <a:pathLst>
              <a:path h="3423285">
                <a:moveTo>
                  <a:pt x="0" y="0"/>
                </a:moveTo>
                <a:lnTo>
                  <a:pt x="0" y="3423094"/>
                </a:lnTo>
              </a:path>
            </a:pathLst>
          </a:custGeom>
          <a:ln w="25400">
            <a:solidFill>
              <a:srgbClr val="EC6608"/>
            </a:solidFill>
          </a:ln>
        </p:spPr>
        <p:txBody>
          <a:bodyPr wrap="square" lIns="0" tIns="0" rIns="0" bIns="0" rtlCol="0"/>
          <a:lstStyle/>
          <a:p>
            <a:endParaRPr sz="1154"/>
          </a:p>
        </p:txBody>
      </p:sp>
      <p:sp>
        <p:nvSpPr>
          <p:cNvPr id="2" name="Espace réservé du texte 1">
            <a:extLst>
              <a:ext uri="{FF2B5EF4-FFF2-40B4-BE49-F238E27FC236}">
                <a16:creationId xmlns:a16="http://schemas.microsoft.com/office/drawing/2014/main" id="{673A8BBD-59D3-06F5-EAC9-F91E719AC73A}"/>
              </a:ext>
            </a:extLst>
          </p:cNvPr>
          <p:cNvSpPr>
            <a:spLocks noGrp="1"/>
          </p:cNvSpPr>
          <p:nvPr>
            <p:ph type="body" sz="quarter" idx="4294967295"/>
          </p:nvPr>
        </p:nvSpPr>
        <p:spPr>
          <a:xfrm>
            <a:off x="2931795" y="3503836"/>
            <a:ext cx="4816250" cy="887009"/>
          </a:xfrm>
          <a:prstGeom prst="rect">
            <a:avLst/>
          </a:prstGeom>
          <a:ln w="28575">
            <a:solidFill>
              <a:srgbClr val="7030A0"/>
            </a:solidFill>
          </a:ln>
        </p:spPr>
        <p:txBody>
          <a:bodyPr/>
          <a:lstStyle/>
          <a:p>
            <a:r>
              <a:rPr lang="fr-FR" sz="1154" dirty="0"/>
              <a:t>La diversité des modalités, l'accessibilité des contenus </a:t>
            </a:r>
            <a:br>
              <a:rPr lang="fr-FR" sz="1154" dirty="0"/>
            </a:br>
            <a:r>
              <a:rPr lang="fr-FR" sz="1154" dirty="0"/>
              <a:t>et l'organisation de parcours de professionnalisation permettent </a:t>
            </a:r>
            <a:br>
              <a:rPr lang="fr-FR" sz="1154" dirty="0"/>
            </a:br>
            <a:r>
              <a:rPr lang="fr-FR" sz="1154" dirty="0"/>
              <a:t>de s'inscrire simplement pour apprendre en présentiel ou à distance, en groupe ou seul, à votre rythme et au moment qui vous convient.</a:t>
            </a:r>
          </a:p>
        </p:txBody>
      </p:sp>
      <p:sp>
        <p:nvSpPr>
          <p:cNvPr id="3" name="Espace réservé du texte 2">
            <a:extLst>
              <a:ext uri="{FF2B5EF4-FFF2-40B4-BE49-F238E27FC236}">
                <a16:creationId xmlns:a16="http://schemas.microsoft.com/office/drawing/2014/main" id="{611498FE-2CA9-7A2B-9235-7A07B99DB811}"/>
              </a:ext>
            </a:extLst>
          </p:cNvPr>
          <p:cNvSpPr>
            <a:spLocks noGrp="1"/>
          </p:cNvSpPr>
          <p:nvPr>
            <p:ph type="body" sz="quarter" idx="12"/>
          </p:nvPr>
        </p:nvSpPr>
        <p:spPr/>
        <p:txBody>
          <a:bodyPr vert="horz" lIns="58652" tIns="29326" rIns="58652" bIns="29326" rtlCol="0" anchor="t">
            <a:noAutofit/>
          </a:bodyPr>
          <a:lstStyle/>
          <a:p>
            <a:r>
              <a:rPr lang="fr-FR" b="1" dirty="0">
                <a:latin typeface="Calibri"/>
                <a:cs typeface="Calibri"/>
              </a:rPr>
              <a:t>Que propose l’Appui à la Professionnalisation exactement ?</a:t>
            </a:r>
            <a:endParaRPr lang="fr-FR" b="1" dirty="0"/>
          </a:p>
        </p:txBody>
      </p:sp>
      <p:grpSp>
        <p:nvGrpSpPr>
          <p:cNvPr id="4" name="object 34">
            <a:extLst>
              <a:ext uri="{FF2B5EF4-FFF2-40B4-BE49-F238E27FC236}">
                <a16:creationId xmlns:a16="http://schemas.microsoft.com/office/drawing/2014/main" id="{94C0633C-2ABD-4B61-5E39-CEB36ED2FBB0}"/>
              </a:ext>
            </a:extLst>
          </p:cNvPr>
          <p:cNvGrpSpPr/>
          <p:nvPr/>
        </p:nvGrpSpPr>
        <p:grpSpPr>
          <a:xfrm>
            <a:off x="1711713" y="3493374"/>
            <a:ext cx="985074" cy="607890"/>
            <a:chOff x="1172389" y="5006170"/>
            <a:chExt cx="1195705" cy="737870"/>
          </a:xfrm>
        </p:grpSpPr>
        <p:sp>
          <p:nvSpPr>
            <p:cNvPr id="5" name="object 35">
              <a:extLst>
                <a:ext uri="{FF2B5EF4-FFF2-40B4-BE49-F238E27FC236}">
                  <a16:creationId xmlns:a16="http://schemas.microsoft.com/office/drawing/2014/main" id="{C123C0B6-C38F-4DC4-644D-7105C3676E59}"/>
                </a:ext>
              </a:extLst>
            </p:cNvPr>
            <p:cNvSpPr/>
            <p:nvPr/>
          </p:nvSpPr>
          <p:spPr>
            <a:xfrm>
              <a:off x="1185089" y="5018870"/>
              <a:ext cx="1170305" cy="712470"/>
            </a:xfrm>
            <a:custGeom>
              <a:avLst/>
              <a:gdLst/>
              <a:ahLst/>
              <a:cxnLst/>
              <a:rect l="l" t="t" r="r" b="b"/>
              <a:pathLst>
                <a:path w="1170305" h="712470">
                  <a:moveTo>
                    <a:pt x="1042644" y="610171"/>
                  </a:moveTo>
                  <a:lnTo>
                    <a:pt x="1042644" y="50850"/>
                  </a:lnTo>
                  <a:lnTo>
                    <a:pt x="1038647" y="31059"/>
                  </a:lnTo>
                  <a:lnTo>
                    <a:pt x="1027747" y="14895"/>
                  </a:lnTo>
                  <a:lnTo>
                    <a:pt x="1011580" y="3996"/>
                  </a:lnTo>
                  <a:lnTo>
                    <a:pt x="991781" y="0"/>
                  </a:lnTo>
                  <a:lnTo>
                    <a:pt x="661187" y="0"/>
                  </a:lnTo>
                  <a:lnTo>
                    <a:pt x="178003" y="0"/>
                  </a:lnTo>
                  <a:lnTo>
                    <a:pt x="158211" y="3996"/>
                  </a:lnTo>
                  <a:lnTo>
                    <a:pt x="142047" y="14895"/>
                  </a:lnTo>
                  <a:lnTo>
                    <a:pt x="131149" y="31059"/>
                  </a:lnTo>
                  <a:lnTo>
                    <a:pt x="127152" y="50850"/>
                  </a:lnTo>
                  <a:lnTo>
                    <a:pt x="127152" y="610171"/>
                  </a:lnTo>
                </a:path>
                <a:path w="1170305" h="712470">
                  <a:moveTo>
                    <a:pt x="1169797" y="610171"/>
                  </a:moveTo>
                  <a:lnTo>
                    <a:pt x="673900" y="610171"/>
                  </a:lnTo>
                  <a:lnTo>
                    <a:pt x="648474" y="635596"/>
                  </a:lnTo>
                  <a:lnTo>
                    <a:pt x="521322" y="635596"/>
                  </a:lnTo>
                  <a:lnTo>
                    <a:pt x="495896" y="610171"/>
                  </a:lnTo>
                  <a:lnTo>
                    <a:pt x="0" y="610171"/>
                  </a:lnTo>
                  <a:lnTo>
                    <a:pt x="0" y="635596"/>
                  </a:lnTo>
                  <a:lnTo>
                    <a:pt x="5994" y="665286"/>
                  </a:lnTo>
                  <a:lnTo>
                    <a:pt x="22342" y="689532"/>
                  </a:lnTo>
                  <a:lnTo>
                    <a:pt x="46591" y="705878"/>
                  </a:lnTo>
                  <a:lnTo>
                    <a:pt x="76288" y="711873"/>
                  </a:lnTo>
                  <a:lnTo>
                    <a:pt x="661187" y="711873"/>
                  </a:lnTo>
                  <a:lnTo>
                    <a:pt x="1093508" y="711873"/>
                  </a:lnTo>
                  <a:lnTo>
                    <a:pt x="1123205" y="705878"/>
                  </a:lnTo>
                  <a:lnTo>
                    <a:pt x="1147454" y="689532"/>
                  </a:lnTo>
                  <a:lnTo>
                    <a:pt x="1163802" y="665286"/>
                  </a:lnTo>
                  <a:lnTo>
                    <a:pt x="1169797" y="635596"/>
                  </a:lnTo>
                  <a:lnTo>
                    <a:pt x="1169797" y="610171"/>
                  </a:lnTo>
                  <a:close/>
                </a:path>
              </a:pathLst>
            </a:custGeom>
            <a:ln w="25400">
              <a:solidFill>
                <a:srgbClr val="601766"/>
              </a:solidFill>
            </a:ln>
          </p:spPr>
          <p:txBody>
            <a:bodyPr wrap="square" lIns="0" tIns="0" rIns="0" bIns="0" rtlCol="0"/>
            <a:lstStyle/>
            <a:p>
              <a:endParaRPr sz="1154"/>
            </a:p>
          </p:txBody>
        </p:sp>
        <p:pic>
          <p:nvPicPr>
            <p:cNvPr id="6" name="object 36">
              <a:extLst>
                <a:ext uri="{FF2B5EF4-FFF2-40B4-BE49-F238E27FC236}">
                  <a16:creationId xmlns:a16="http://schemas.microsoft.com/office/drawing/2014/main" id="{B58A9A90-6EE3-01FE-9997-1AF16E6309F0}"/>
                </a:ext>
              </a:extLst>
            </p:cNvPr>
            <p:cNvPicPr/>
            <p:nvPr/>
          </p:nvPicPr>
          <p:blipFill>
            <a:blip r:embed="rId2" cstate="print"/>
            <a:stretch>
              <a:fillRect/>
            </a:stretch>
          </p:blipFill>
          <p:spPr>
            <a:xfrm>
              <a:off x="1647355" y="5226116"/>
              <a:ext cx="245491" cy="244462"/>
            </a:xfrm>
            <a:prstGeom prst="rect">
              <a:avLst/>
            </a:prstGeom>
          </p:spPr>
        </p:pic>
      </p:grpSp>
      <p:grpSp>
        <p:nvGrpSpPr>
          <p:cNvPr id="8" name="object 10">
            <a:extLst>
              <a:ext uri="{FF2B5EF4-FFF2-40B4-BE49-F238E27FC236}">
                <a16:creationId xmlns:a16="http://schemas.microsoft.com/office/drawing/2014/main" id="{9339E356-8CF8-5D7D-F6FE-C0918F6AE89D}"/>
              </a:ext>
            </a:extLst>
          </p:cNvPr>
          <p:cNvGrpSpPr/>
          <p:nvPr/>
        </p:nvGrpSpPr>
        <p:grpSpPr>
          <a:xfrm>
            <a:off x="1992571" y="925218"/>
            <a:ext cx="625373" cy="625373"/>
            <a:chOff x="1468735" y="1231198"/>
            <a:chExt cx="626745" cy="626745"/>
          </a:xfrm>
        </p:grpSpPr>
        <p:pic>
          <p:nvPicPr>
            <p:cNvPr id="9" name="object 11">
              <a:extLst>
                <a:ext uri="{FF2B5EF4-FFF2-40B4-BE49-F238E27FC236}">
                  <a16:creationId xmlns:a16="http://schemas.microsoft.com/office/drawing/2014/main" id="{1BB29DE2-65A3-DB7F-744C-AA5D34FADD47}"/>
                </a:ext>
              </a:extLst>
            </p:cNvPr>
            <p:cNvPicPr/>
            <p:nvPr/>
          </p:nvPicPr>
          <p:blipFill>
            <a:blip r:embed="rId3" cstate="print"/>
            <a:stretch>
              <a:fillRect/>
            </a:stretch>
          </p:blipFill>
          <p:spPr>
            <a:xfrm>
              <a:off x="1852136" y="1614878"/>
              <a:ext cx="243128" cy="242728"/>
            </a:xfrm>
            <a:prstGeom prst="rect">
              <a:avLst/>
            </a:prstGeom>
          </p:spPr>
        </p:pic>
        <p:sp>
          <p:nvSpPr>
            <p:cNvPr id="10" name="object 12">
              <a:extLst>
                <a:ext uri="{FF2B5EF4-FFF2-40B4-BE49-F238E27FC236}">
                  <a16:creationId xmlns:a16="http://schemas.microsoft.com/office/drawing/2014/main" id="{6BEFE681-60A9-D10B-EE06-25B5405217DF}"/>
                </a:ext>
              </a:extLst>
            </p:cNvPr>
            <p:cNvSpPr/>
            <p:nvPr/>
          </p:nvSpPr>
          <p:spPr>
            <a:xfrm>
              <a:off x="1484610" y="1247073"/>
              <a:ext cx="465455" cy="465455"/>
            </a:xfrm>
            <a:custGeom>
              <a:avLst/>
              <a:gdLst/>
              <a:ahLst/>
              <a:cxnLst/>
              <a:rect l="l" t="t" r="r" b="b"/>
              <a:pathLst>
                <a:path w="465455" h="465455">
                  <a:moveTo>
                    <a:pt x="465353" y="232676"/>
                  </a:moveTo>
                  <a:lnTo>
                    <a:pt x="460626" y="279567"/>
                  </a:lnTo>
                  <a:lnTo>
                    <a:pt x="447069" y="323242"/>
                  </a:lnTo>
                  <a:lnTo>
                    <a:pt x="425617" y="362766"/>
                  </a:lnTo>
                  <a:lnTo>
                    <a:pt x="397206" y="397202"/>
                  </a:lnTo>
                  <a:lnTo>
                    <a:pt x="362771" y="425614"/>
                  </a:lnTo>
                  <a:lnTo>
                    <a:pt x="323248" y="447067"/>
                  </a:lnTo>
                  <a:lnTo>
                    <a:pt x="279571" y="460626"/>
                  </a:lnTo>
                  <a:lnTo>
                    <a:pt x="232676" y="465353"/>
                  </a:lnTo>
                  <a:lnTo>
                    <a:pt x="185785" y="460626"/>
                  </a:lnTo>
                  <a:lnTo>
                    <a:pt x="142110" y="447067"/>
                  </a:lnTo>
                  <a:lnTo>
                    <a:pt x="102587" y="425614"/>
                  </a:lnTo>
                  <a:lnTo>
                    <a:pt x="68151" y="397202"/>
                  </a:lnTo>
                  <a:lnTo>
                    <a:pt x="39738" y="362766"/>
                  </a:lnTo>
                  <a:lnTo>
                    <a:pt x="18285" y="323242"/>
                  </a:lnTo>
                  <a:lnTo>
                    <a:pt x="4727" y="279567"/>
                  </a:lnTo>
                  <a:lnTo>
                    <a:pt x="0" y="232676"/>
                  </a:lnTo>
                  <a:lnTo>
                    <a:pt x="4727" y="185785"/>
                  </a:lnTo>
                  <a:lnTo>
                    <a:pt x="18285" y="142110"/>
                  </a:lnTo>
                  <a:lnTo>
                    <a:pt x="39738" y="102587"/>
                  </a:lnTo>
                  <a:lnTo>
                    <a:pt x="68151" y="68151"/>
                  </a:lnTo>
                  <a:lnTo>
                    <a:pt x="102587" y="39738"/>
                  </a:lnTo>
                  <a:lnTo>
                    <a:pt x="142110" y="18285"/>
                  </a:lnTo>
                  <a:lnTo>
                    <a:pt x="185785" y="4727"/>
                  </a:lnTo>
                  <a:lnTo>
                    <a:pt x="232676" y="0"/>
                  </a:lnTo>
                  <a:lnTo>
                    <a:pt x="279571" y="4727"/>
                  </a:lnTo>
                  <a:lnTo>
                    <a:pt x="323248" y="18285"/>
                  </a:lnTo>
                  <a:lnTo>
                    <a:pt x="362771" y="39738"/>
                  </a:lnTo>
                  <a:lnTo>
                    <a:pt x="397206" y="68151"/>
                  </a:lnTo>
                  <a:lnTo>
                    <a:pt x="425617" y="102587"/>
                  </a:lnTo>
                  <a:lnTo>
                    <a:pt x="447069" y="142110"/>
                  </a:lnTo>
                  <a:lnTo>
                    <a:pt x="460626" y="185785"/>
                  </a:lnTo>
                  <a:lnTo>
                    <a:pt x="465353" y="232676"/>
                  </a:lnTo>
                  <a:close/>
                </a:path>
              </a:pathLst>
            </a:custGeom>
            <a:ln w="31750">
              <a:solidFill>
                <a:srgbClr val="601766"/>
              </a:solidFill>
            </a:ln>
          </p:spPr>
          <p:txBody>
            <a:bodyPr wrap="square" lIns="0" tIns="0" rIns="0" bIns="0" rtlCol="0"/>
            <a:lstStyle/>
            <a:p>
              <a:endParaRPr sz="1154"/>
            </a:p>
          </p:txBody>
        </p:sp>
      </p:grpSp>
      <p:sp>
        <p:nvSpPr>
          <p:cNvPr id="11" name="object 13">
            <a:extLst>
              <a:ext uri="{FF2B5EF4-FFF2-40B4-BE49-F238E27FC236}">
                <a16:creationId xmlns:a16="http://schemas.microsoft.com/office/drawing/2014/main" id="{1C6E0C1D-93EE-E927-F4ED-319149F6F416}"/>
              </a:ext>
            </a:extLst>
          </p:cNvPr>
          <p:cNvSpPr txBox="1"/>
          <p:nvPr/>
        </p:nvSpPr>
        <p:spPr>
          <a:xfrm>
            <a:off x="1228004" y="1635960"/>
            <a:ext cx="1978213" cy="1252493"/>
          </a:xfrm>
          <a:prstGeom prst="rect">
            <a:avLst/>
          </a:prstGeom>
        </p:spPr>
        <p:txBody>
          <a:bodyPr vert="horz" wrap="square" lIns="0" tIns="21180" rIns="0" bIns="0" rtlCol="0">
            <a:spAutoFit/>
          </a:bodyPr>
          <a:lstStyle/>
          <a:p>
            <a:pPr marL="90826" marR="43580" indent="-43173" algn="ctr">
              <a:lnSpc>
                <a:spcPts val="1154"/>
              </a:lnSpc>
              <a:spcBef>
                <a:spcPts val="167"/>
              </a:spcBef>
            </a:pPr>
            <a:r>
              <a:rPr sz="1026" b="1" dirty="0">
                <a:latin typeface="Calibri"/>
                <a:cs typeface="Calibri"/>
              </a:rPr>
              <a:t>Une</a:t>
            </a:r>
            <a:r>
              <a:rPr sz="1026" b="1" spc="-32" dirty="0">
                <a:latin typeface="Calibri"/>
                <a:cs typeface="Calibri"/>
              </a:rPr>
              <a:t> </a:t>
            </a:r>
            <a:r>
              <a:rPr sz="1026" b="1" spc="-7" dirty="0" err="1">
                <a:latin typeface="Calibri"/>
                <a:cs typeface="Calibri"/>
              </a:rPr>
              <a:t>offre</a:t>
            </a:r>
            <a:r>
              <a:rPr sz="1026" b="1" spc="-28" dirty="0">
                <a:latin typeface="Calibri"/>
                <a:cs typeface="Calibri"/>
              </a:rPr>
              <a:t> </a:t>
            </a:r>
            <a:r>
              <a:rPr sz="1026" b="1" dirty="0" err="1">
                <a:latin typeface="Calibri"/>
                <a:cs typeface="Calibri"/>
              </a:rPr>
              <a:t>nationale</a:t>
            </a:r>
            <a:r>
              <a:rPr sz="1026" b="1" spc="-28" dirty="0">
                <a:latin typeface="Calibri"/>
                <a:cs typeface="Calibri"/>
              </a:rPr>
              <a:t> </a:t>
            </a:r>
            <a:r>
              <a:rPr sz="1026" b="1" dirty="0">
                <a:latin typeface="Calibri"/>
                <a:cs typeface="Calibri"/>
              </a:rPr>
              <a:t>d'appui</a:t>
            </a:r>
            <a:r>
              <a:rPr sz="1026" b="1" spc="-28" dirty="0">
                <a:latin typeface="Calibri"/>
                <a:cs typeface="Calibri"/>
              </a:rPr>
              <a:t> </a:t>
            </a:r>
            <a:br>
              <a:rPr lang="it-IT" sz="1026" b="1" spc="-28" dirty="0">
                <a:latin typeface="Calibri"/>
                <a:cs typeface="Calibri"/>
              </a:rPr>
            </a:br>
            <a:r>
              <a:rPr sz="1026" b="1" dirty="0">
                <a:latin typeface="Calibri"/>
                <a:cs typeface="Calibri"/>
              </a:rPr>
              <a:t>à</a:t>
            </a:r>
            <a:r>
              <a:rPr sz="1026" b="1" spc="-26" dirty="0">
                <a:latin typeface="Calibri"/>
                <a:cs typeface="Calibri"/>
              </a:rPr>
              <a:t> </a:t>
            </a:r>
            <a:r>
              <a:rPr sz="1026" b="1" spc="-16" dirty="0">
                <a:latin typeface="Calibri"/>
                <a:cs typeface="Calibri"/>
              </a:rPr>
              <a:t>la </a:t>
            </a:r>
            <a:r>
              <a:rPr sz="1026" b="1" spc="-7" dirty="0" err="1">
                <a:latin typeface="Calibri"/>
                <a:cs typeface="Calibri"/>
              </a:rPr>
              <a:t>professionnalisation</a:t>
            </a:r>
            <a:r>
              <a:rPr sz="1026" b="1" spc="38" dirty="0">
                <a:latin typeface="Calibri"/>
                <a:cs typeface="Calibri"/>
              </a:rPr>
              <a:t> </a:t>
            </a:r>
            <a:r>
              <a:rPr sz="1026" b="1" spc="-7" dirty="0" err="1">
                <a:latin typeface="Calibri"/>
                <a:cs typeface="Calibri"/>
              </a:rPr>
              <a:t>reposant</a:t>
            </a:r>
            <a:r>
              <a:rPr lang="it-IT" sz="1026" b="1" spc="-7" dirty="0">
                <a:latin typeface="Calibri"/>
                <a:cs typeface="Calibri"/>
              </a:rPr>
              <a:t> </a:t>
            </a:r>
            <a:r>
              <a:rPr sz="1026" b="1" dirty="0">
                <a:latin typeface="Calibri"/>
                <a:cs typeface="Calibri"/>
              </a:rPr>
              <a:t>sur</a:t>
            </a:r>
            <a:r>
              <a:rPr sz="1026" b="1" spc="-13" dirty="0">
                <a:latin typeface="Calibri"/>
                <a:cs typeface="Calibri"/>
              </a:rPr>
              <a:t> </a:t>
            </a:r>
            <a:r>
              <a:rPr sz="1026" b="1" dirty="0">
                <a:latin typeface="Calibri"/>
                <a:cs typeface="Calibri"/>
              </a:rPr>
              <a:t>des</a:t>
            </a:r>
            <a:r>
              <a:rPr sz="1026" b="1" spc="-7" dirty="0">
                <a:latin typeface="Calibri"/>
                <a:cs typeface="Calibri"/>
              </a:rPr>
              <a:t> </a:t>
            </a:r>
            <a:r>
              <a:rPr sz="1026" b="1" dirty="0">
                <a:latin typeface="Calibri"/>
                <a:cs typeface="Calibri"/>
              </a:rPr>
              <a:t>modules</a:t>
            </a:r>
            <a:r>
              <a:rPr sz="1026" b="1" spc="-7" dirty="0">
                <a:latin typeface="Calibri"/>
                <a:cs typeface="Calibri"/>
              </a:rPr>
              <a:t> </a:t>
            </a:r>
            <a:r>
              <a:rPr sz="1026" b="1" spc="-7" dirty="0" err="1">
                <a:latin typeface="Calibri"/>
                <a:cs typeface="Calibri"/>
              </a:rPr>
              <a:t>accessibles</a:t>
            </a:r>
            <a:r>
              <a:rPr lang="it-IT" sz="1026" b="1" spc="321" dirty="0">
                <a:latin typeface="Calibri"/>
                <a:cs typeface="Calibri"/>
              </a:rPr>
              <a:t> </a:t>
            </a:r>
            <a:br>
              <a:rPr lang="it-IT" sz="1026" b="1" spc="321" dirty="0">
                <a:latin typeface="Calibri"/>
                <a:cs typeface="Calibri"/>
              </a:rPr>
            </a:br>
            <a:r>
              <a:rPr sz="1026" b="1" dirty="0" err="1">
                <a:latin typeface="Calibri"/>
                <a:cs typeface="Calibri"/>
              </a:rPr>
              <a:t>en</a:t>
            </a:r>
            <a:r>
              <a:rPr sz="1026" b="1" spc="-13" dirty="0">
                <a:latin typeface="Calibri"/>
                <a:cs typeface="Calibri"/>
              </a:rPr>
              <a:t> </a:t>
            </a:r>
            <a:r>
              <a:rPr sz="1026" b="1" dirty="0" err="1">
                <a:latin typeface="Calibri"/>
                <a:cs typeface="Calibri"/>
              </a:rPr>
              <a:t>présentiel</a:t>
            </a:r>
            <a:r>
              <a:rPr sz="1026" b="1" spc="-13" dirty="0">
                <a:latin typeface="Calibri"/>
                <a:cs typeface="Calibri"/>
              </a:rPr>
              <a:t> </a:t>
            </a:r>
            <a:r>
              <a:rPr sz="1026" b="1" dirty="0" err="1">
                <a:latin typeface="Calibri"/>
                <a:cs typeface="Calibri"/>
              </a:rPr>
              <a:t>ou</a:t>
            </a:r>
            <a:r>
              <a:rPr sz="1026" b="1" spc="-10" dirty="0">
                <a:latin typeface="Calibri"/>
                <a:cs typeface="Calibri"/>
              </a:rPr>
              <a:t> </a:t>
            </a:r>
            <a:r>
              <a:rPr sz="1026" b="1" dirty="0">
                <a:latin typeface="Calibri"/>
                <a:cs typeface="Calibri"/>
              </a:rPr>
              <a:t>à</a:t>
            </a:r>
            <a:r>
              <a:rPr sz="1026" b="1" spc="-13" dirty="0">
                <a:latin typeface="Calibri"/>
                <a:cs typeface="Calibri"/>
              </a:rPr>
              <a:t> </a:t>
            </a:r>
            <a:r>
              <a:rPr sz="1026" b="1" spc="-7" dirty="0">
                <a:latin typeface="Calibri"/>
                <a:cs typeface="Calibri"/>
              </a:rPr>
              <a:t>distance</a:t>
            </a:r>
            <a:r>
              <a:rPr lang="it-IT" sz="1026" b="1" spc="-7" dirty="0">
                <a:latin typeface="Calibri"/>
                <a:cs typeface="Calibri"/>
              </a:rPr>
              <a:t> </a:t>
            </a:r>
            <a:br>
              <a:rPr lang="it-IT" sz="1026" b="1" spc="-7" dirty="0">
                <a:latin typeface="Calibri"/>
                <a:cs typeface="Calibri"/>
              </a:rPr>
            </a:br>
            <a:r>
              <a:rPr sz="1026" dirty="0">
                <a:latin typeface="Calibri"/>
                <a:cs typeface="Calibri"/>
              </a:rPr>
              <a:t>pour</a:t>
            </a:r>
            <a:r>
              <a:rPr sz="1026" b="1" spc="-23" dirty="0">
                <a:latin typeface="Calibri"/>
                <a:cs typeface="Calibri"/>
              </a:rPr>
              <a:t> </a:t>
            </a:r>
            <a:r>
              <a:rPr sz="1026" dirty="0" err="1">
                <a:latin typeface="Calibri"/>
                <a:cs typeface="Calibri"/>
              </a:rPr>
              <a:t>acquérir</a:t>
            </a:r>
            <a:r>
              <a:rPr sz="1026" spc="-23" dirty="0">
                <a:latin typeface="Calibri"/>
                <a:cs typeface="Calibri"/>
              </a:rPr>
              <a:t> </a:t>
            </a:r>
            <a:r>
              <a:rPr sz="1026" dirty="0" err="1">
                <a:latin typeface="Calibri"/>
                <a:cs typeface="Calibri"/>
              </a:rPr>
              <a:t>ou</a:t>
            </a:r>
            <a:r>
              <a:rPr sz="1026" spc="-26" dirty="0">
                <a:latin typeface="Calibri"/>
                <a:cs typeface="Calibri"/>
              </a:rPr>
              <a:t> </a:t>
            </a:r>
            <a:r>
              <a:rPr sz="1026" spc="-7" dirty="0" err="1">
                <a:latin typeface="Calibri"/>
                <a:cs typeface="Calibri"/>
              </a:rPr>
              <a:t>renforcer</a:t>
            </a:r>
            <a:r>
              <a:rPr sz="1026" spc="-20" dirty="0">
                <a:latin typeface="Calibri"/>
                <a:cs typeface="Calibri"/>
              </a:rPr>
              <a:t> </a:t>
            </a:r>
            <a:br>
              <a:rPr lang="it-IT" sz="1026" spc="-20" dirty="0">
                <a:latin typeface="Calibri"/>
                <a:cs typeface="Calibri"/>
              </a:rPr>
            </a:br>
            <a:r>
              <a:rPr sz="1026" spc="-16" dirty="0" err="1">
                <a:latin typeface="Calibri"/>
                <a:cs typeface="Calibri"/>
              </a:rPr>
              <a:t>ses</a:t>
            </a:r>
            <a:r>
              <a:rPr lang="it-IT" sz="1026" spc="-16" dirty="0">
                <a:latin typeface="Calibri"/>
                <a:cs typeface="Calibri"/>
              </a:rPr>
              <a:t> </a:t>
            </a:r>
            <a:r>
              <a:rPr sz="1026" dirty="0">
                <a:latin typeface="Calibri"/>
                <a:cs typeface="Calibri"/>
              </a:rPr>
              <a:t>connaissances</a:t>
            </a:r>
            <a:r>
              <a:rPr sz="1026" spc="-23" dirty="0">
                <a:latin typeface="Calibri"/>
                <a:cs typeface="Calibri"/>
              </a:rPr>
              <a:t> </a:t>
            </a:r>
            <a:r>
              <a:rPr sz="1026" dirty="0">
                <a:latin typeface="Calibri"/>
                <a:cs typeface="Calibri"/>
              </a:rPr>
              <a:t>sur</a:t>
            </a:r>
            <a:r>
              <a:rPr sz="1026" spc="-20" dirty="0">
                <a:latin typeface="Calibri"/>
                <a:cs typeface="Calibri"/>
              </a:rPr>
              <a:t> </a:t>
            </a:r>
            <a:r>
              <a:rPr sz="1026" dirty="0">
                <a:latin typeface="Calibri"/>
                <a:cs typeface="Calibri"/>
              </a:rPr>
              <a:t>le</a:t>
            </a:r>
            <a:r>
              <a:rPr sz="1026" spc="-23" dirty="0">
                <a:latin typeface="Calibri"/>
                <a:cs typeface="Calibri"/>
              </a:rPr>
              <a:t> </a:t>
            </a:r>
            <a:r>
              <a:rPr sz="1026" spc="-7" dirty="0">
                <a:latin typeface="Calibri"/>
                <a:cs typeface="Calibri"/>
              </a:rPr>
              <a:t>handicap,</a:t>
            </a:r>
            <a:r>
              <a:rPr lang="it-IT" sz="1026" spc="-7" dirty="0">
                <a:latin typeface="Calibri"/>
                <a:cs typeface="Calibri"/>
              </a:rPr>
              <a:t> </a:t>
            </a:r>
            <a:r>
              <a:rPr sz="1026" dirty="0" err="1">
                <a:latin typeface="Calibri"/>
                <a:cs typeface="Calibri"/>
              </a:rPr>
              <a:t>connaître</a:t>
            </a:r>
            <a:r>
              <a:rPr sz="1026" spc="-32" dirty="0">
                <a:latin typeface="Calibri"/>
                <a:cs typeface="Calibri"/>
              </a:rPr>
              <a:t> </a:t>
            </a:r>
            <a:r>
              <a:rPr sz="1026" dirty="0">
                <a:latin typeface="Calibri"/>
                <a:cs typeface="Calibri"/>
              </a:rPr>
              <a:t>les</a:t>
            </a:r>
            <a:r>
              <a:rPr sz="1026" spc="-35" dirty="0">
                <a:latin typeface="Calibri"/>
                <a:cs typeface="Calibri"/>
              </a:rPr>
              <a:t> </a:t>
            </a:r>
            <a:r>
              <a:rPr sz="1026" dirty="0" err="1">
                <a:latin typeface="Calibri"/>
                <a:cs typeface="Calibri"/>
              </a:rPr>
              <a:t>dispositifs</a:t>
            </a:r>
            <a:r>
              <a:rPr sz="1026" spc="-32" dirty="0">
                <a:latin typeface="Calibri"/>
                <a:cs typeface="Calibri"/>
              </a:rPr>
              <a:t> </a:t>
            </a:r>
            <a:r>
              <a:rPr sz="1026" spc="-7" dirty="0" err="1">
                <a:latin typeface="Calibri"/>
                <a:cs typeface="Calibri"/>
              </a:rPr>
              <a:t>d’accès</a:t>
            </a:r>
            <a:r>
              <a:rPr sz="1026" spc="-35" dirty="0">
                <a:latin typeface="Calibri"/>
                <a:cs typeface="Calibri"/>
              </a:rPr>
              <a:t> </a:t>
            </a:r>
            <a:br>
              <a:rPr lang="it-IT" sz="1026" spc="-35" dirty="0">
                <a:latin typeface="Calibri"/>
                <a:cs typeface="Calibri"/>
              </a:rPr>
            </a:br>
            <a:r>
              <a:rPr sz="1026" spc="-16" dirty="0">
                <a:latin typeface="Calibri"/>
                <a:cs typeface="Calibri"/>
              </a:rPr>
              <a:t>et </a:t>
            </a:r>
            <a:r>
              <a:rPr sz="1026" dirty="0">
                <a:latin typeface="Calibri"/>
                <a:cs typeface="Calibri"/>
              </a:rPr>
              <a:t>de</a:t>
            </a:r>
            <a:r>
              <a:rPr sz="1026" spc="-26" dirty="0">
                <a:latin typeface="Calibri"/>
                <a:cs typeface="Calibri"/>
              </a:rPr>
              <a:t> </a:t>
            </a:r>
            <a:r>
              <a:rPr sz="1026" dirty="0" err="1">
                <a:latin typeface="Calibri"/>
                <a:cs typeface="Calibri"/>
              </a:rPr>
              <a:t>maintien</a:t>
            </a:r>
            <a:r>
              <a:rPr sz="1026" spc="-26" dirty="0">
                <a:latin typeface="Calibri"/>
                <a:cs typeface="Calibri"/>
              </a:rPr>
              <a:t> </a:t>
            </a:r>
            <a:r>
              <a:rPr sz="1026" dirty="0" err="1">
                <a:latin typeface="Calibri"/>
                <a:cs typeface="Calibri"/>
              </a:rPr>
              <a:t>en</a:t>
            </a:r>
            <a:r>
              <a:rPr sz="1026" spc="-26" dirty="0">
                <a:latin typeface="Calibri"/>
                <a:cs typeface="Calibri"/>
              </a:rPr>
              <a:t> </a:t>
            </a:r>
            <a:r>
              <a:rPr sz="1026" spc="-7" dirty="0" err="1">
                <a:latin typeface="Calibri"/>
                <a:cs typeface="Calibri"/>
              </a:rPr>
              <a:t>emploi</a:t>
            </a:r>
            <a:r>
              <a:rPr sz="1026" spc="-7" dirty="0">
                <a:latin typeface="Calibri"/>
                <a:cs typeface="Calibri"/>
              </a:rPr>
              <a:t>.</a:t>
            </a:r>
            <a:endParaRPr sz="1026" dirty="0">
              <a:latin typeface="Calibri"/>
              <a:cs typeface="Calibri"/>
            </a:endParaRPr>
          </a:p>
        </p:txBody>
      </p:sp>
      <p:sp>
        <p:nvSpPr>
          <p:cNvPr id="12" name="object 33">
            <a:extLst>
              <a:ext uri="{FF2B5EF4-FFF2-40B4-BE49-F238E27FC236}">
                <a16:creationId xmlns:a16="http://schemas.microsoft.com/office/drawing/2014/main" id="{6C7AD1CC-2655-DB18-7C7C-EA4D6BE7AB33}"/>
              </a:ext>
            </a:extLst>
          </p:cNvPr>
          <p:cNvSpPr/>
          <p:nvPr/>
        </p:nvSpPr>
        <p:spPr>
          <a:xfrm>
            <a:off x="5694584" y="627892"/>
            <a:ext cx="64731" cy="2581052"/>
          </a:xfrm>
          <a:custGeom>
            <a:avLst/>
            <a:gdLst/>
            <a:ahLst/>
            <a:cxnLst/>
            <a:rect l="l" t="t" r="r" b="b"/>
            <a:pathLst>
              <a:path h="3423285">
                <a:moveTo>
                  <a:pt x="0" y="0"/>
                </a:moveTo>
                <a:lnTo>
                  <a:pt x="0" y="3423094"/>
                </a:lnTo>
              </a:path>
            </a:pathLst>
          </a:custGeom>
          <a:ln w="25400">
            <a:solidFill>
              <a:srgbClr val="EC6608"/>
            </a:solidFill>
          </a:ln>
        </p:spPr>
        <p:txBody>
          <a:bodyPr wrap="square" lIns="0" tIns="0" rIns="0" bIns="0" rtlCol="0"/>
          <a:lstStyle/>
          <a:p>
            <a:endParaRPr sz="1154"/>
          </a:p>
        </p:txBody>
      </p:sp>
      <p:grpSp>
        <p:nvGrpSpPr>
          <p:cNvPr id="13" name="object 14">
            <a:extLst>
              <a:ext uri="{FF2B5EF4-FFF2-40B4-BE49-F238E27FC236}">
                <a16:creationId xmlns:a16="http://schemas.microsoft.com/office/drawing/2014/main" id="{800CA276-DF49-9C89-F3C8-40440E28E3A9}"/>
              </a:ext>
            </a:extLst>
          </p:cNvPr>
          <p:cNvGrpSpPr/>
          <p:nvPr/>
        </p:nvGrpSpPr>
        <p:grpSpPr>
          <a:xfrm>
            <a:off x="4377637" y="818976"/>
            <a:ext cx="600209" cy="600209"/>
            <a:chOff x="5021198" y="1141552"/>
            <a:chExt cx="617855" cy="617855"/>
          </a:xfrm>
        </p:grpSpPr>
        <p:sp>
          <p:nvSpPr>
            <p:cNvPr id="14" name="object 15">
              <a:extLst>
                <a:ext uri="{FF2B5EF4-FFF2-40B4-BE49-F238E27FC236}">
                  <a16:creationId xmlns:a16="http://schemas.microsoft.com/office/drawing/2014/main" id="{360A4D4D-9AD4-FCD8-3134-B41E7B33A064}"/>
                </a:ext>
              </a:extLst>
            </p:cNvPr>
            <p:cNvSpPr/>
            <p:nvPr/>
          </p:nvSpPr>
          <p:spPr>
            <a:xfrm>
              <a:off x="5204510" y="1169377"/>
              <a:ext cx="173990" cy="580390"/>
            </a:xfrm>
            <a:custGeom>
              <a:avLst/>
              <a:gdLst/>
              <a:ahLst/>
              <a:cxnLst/>
              <a:rect l="l" t="t" r="r" b="b"/>
              <a:pathLst>
                <a:path w="173989" h="580389">
                  <a:moveTo>
                    <a:pt x="173786" y="580301"/>
                  </a:moveTo>
                  <a:lnTo>
                    <a:pt x="0" y="580301"/>
                  </a:lnTo>
                  <a:lnTo>
                    <a:pt x="0" y="0"/>
                  </a:lnTo>
                  <a:lnTo>
                    <a:pt x="173786" y="0"/>
                  </a:lnTo>
                  <a:lnTo>
                    <a:pt x="173786" y="580301"/>
                  </a:lnTo>
                  <a:close/>
                </a:path>
              </a:pathLst>
            </a:custGeom>
            <a:ln w="19049">
              <a:solidFill>
                <a:srgbClr val="EC6608"/>
              </a:solidFill>
            </a:ln>
          </p:spPr>
          <p:txBody>
            <a:bodyPr wrap="square" lIns="0" tIns="0" rIns="0" bIns="0" rtlCol="0"/>
            <a:lstStyle/>
            <a:p>
              <a:endParaRPr sz="1154"/>
            </a:p>
          </p:txBody>
        </p:sp>
        <p:pic>
          <p:nvPicPr>
            <p:cNvPr id="15" name="object 16">
              <a:extLst>
                <a:ext uri="{FF2B5EF4-FFF2-40B4-BE49-F238E27FC236}">
                  <a16:creationId xmlns:a16="http://schemas.microsoft.com/office/drawing/2014/main" id="{7A85315A-FE45-4CE2-4518-871C58874E05}"/>
                </a:ext>
              </a:extLst>
            </p:cNvPr>
            <p:cNvPicPr/>
            <p:nvPr/>
          </p:nvPicPr>
          <p:blipFill>
            <a:blip r:embed="rId4" cstate="print"/>
            <a:stretch>
              <a:fillRect/>
            </a:stretch>
          </p:blipFill>
          <p:spPr>
            <a:xfrm>
              <a:off x="5243258" y="1604467"/>
              <a:ext cx="96291" cy="96291"/>
            </a:xfrm>
            <a:prstGeom prst="rect">
              <a:avLst/>
            </a:prstGeom>
          </p:spPr>
        </p:pic>
        <p:sp>
          <p:nvSpPr>
            <p:cNvPr id="16" name="object 17">
              <a:extLst>
                <a:ext uri="{FF2B5EF4-FFF2-40B4-BE49-F238E27FC236}">
                  <a16:creationId xmlns:a16="http://schemas.microsoft.com/office/drawing/2014/main" id="{FA0B4222-AA80-1548-FF12-5848C0D394F5}"/>
                </a:ext>
              </a:extLst>
            </p:cNvPr>
            <p:cNvSpPr/>
            <p:nvPr/>
          </p:nvSpPr>
          <p:spPr>
            <a:xfrm>
              <a:off x="5030723" y="1169377"/>
              <a:ext cx="173990" cy="580390"/>
            </a:xfrm>
            <a:custGeom>
              <a:avLst/>
              <a:gdLst/>
              <a:ahLst/>
              <a:cxnLst/>
              <a:rect l="l" t="t" r="r" b="b"/>
              <a:pathLst>
                <a:path w="173989" h="580389">
                  <a:moveTo>
                    <a:pt x="173786" y="580301"/>
                  </a:moveTo>
                  <a:lnTo>
                    <a:pt x="0" y="580301"/>
                  </a:lnTo>
                  <a:lnTo>
                    <a:pt x="0" y="0"/>
                  </a:lnTo>
                  <a:lnTo>
                    <a:pt x="173786" y="0"/>
                  </a:lnTo>
                  <a:lnTo>
                    <a:pt x="173786" y="580301"/>
                  </a:lnTo>
                  <a:close/>
                </a:path>
              </a:pathLst>
            </a:custGeom>
            <a:ln w="19049">
              <a:solidFill>
                <a:srgbClr val="EC6608"/>
              </a:solidFill>
            </a:ln>
          </p:spPr>
          <p:txBody>
            <a:bodyPr wrap="square" lIns="0" tIns="0" rIns="0" bIns="0" rtlCol="0"/>
            <a:lstStyle/>
            <a:p>
              <a:endParaRPr sz="1154"/>
            </a:p>
          </p:txBody>
        </p:sp>
        <p:pic>
          <p:nvPicPr>
            <p:cNvPr id="17" name="object 18">
              <a:extLst>
                <a:ext uri="{FF2B5EF4-FFF2-40B4-BE49-F238E27FC236}">
                  <a16:creationId xmlns:a16="http://schemas.microsoft.com/office/drawing/2014/main" id="{AE7B479B-AB58-23FE-B26D-1A1824444132}"/>
                </a:ext>
              </a:extLst>
            </p:cNvPr>
            <p:cNvPicPr/>
            <p:nvPr/>
          </p:nvPicPr>
          <p:blipFill>
            <a:blip r:embed="rId5" cstate="print"/>
            <a:stretch>
              <a:fillRect/>
            </a:stretch>
          </p:blipFill>
          <p:spPr>
            <a:xfrm>
              <a:off x="5069471" y="1604467"/>
              <a:ext cx="96291" cy="96291"/>
            </a:xfrm>
            <a:prstGeom prst="rect">
              <a:avLst/>
            </a:prstGeom>
          </p:spPr>
        </p:pic>
        <p:sp>
          <p:nvSpPr>
            <p:cNvPr id="18" name="object 19">
              <a:extLst>
                <a:ext uri="{FF2B5EF4-FFF2-40B4-BE49-F238E27FC236}">
                  <a16:creationId xmlns:a16="http://schemas.microsoft.com/office/drawing/2014/main" id="{C3F0C265-48D4-653B-F0AC-BE863AE819FF}"/>
                </a:ext>
              </a:extLst>
            </p:cNvPr>
            <p:cNvSpPr/>
            <p:nvPr/>
          </p:nvSpPr>
          <p:spPr>
            <a:xfrm>
              <a:off x="5378284" y="1151077"/>
              <a:ext cx="251460" cy="598805"/>
            </a:xfrm>
            <a:custGeom>
              <a:avLst/>
              <a:gdLst/>
              <a:ahLst/>
              <a:cxnLst/>
              <a:rect l="l" t="t" r="r" b="b"/>
              <a:pathLst>
                <a:path w="251460" h="598805">
                  <a:moveTo>
                    <a:pt x="251040" y="574903"/>
                  </a:moveTo>
                  <a:lnTo>
                    <a:pt x="78866" y="598601"/>
                  </a:lnTo>
                  <a:lnTo>
                    <a:pt x="0" y="23698"/>
                  </a:lnTo>
                  <a:lnTo>
                    <a:pt x="172173" y="0"/>
                  </a:lnTo>
                  <a:lnTo>
                    <a:pt x="251040" y="574903"/>
                  </a:lnTo>
                  <a:close/>
                </a:path>
              </a:pathLst>
            </a:custGeom>
            <a:ln w="19050">
              <a:solidFill>
                <a:srgbClr val="EC6608"/>
              </a:solidFill>
            </a:ln>
          </p:spPr>
          <p:txBody>
            <a:bodyPr wrap="square" lIns="0" tIns="0" rIns="0" bIns="0" rtlCol="0"/>
            <a:lstStyle/>
            <a:p>
              <a:endParaRPr sz="1154"/>
            </a:p>
          </p:txBody>
        </p:sp>
        <p:pic>
          <p:nvPicPr>
            <p:cNvPr id="19" name="object 20">
              <a:extLst>
                <a:ext uri="{FF2B5EF4-FFF2-40B4-BE49-F238E27FC236}">
                  <a16:creationId xmlns:a16="http://schemas.microsoft.com/office/drawing/2014/main" id="{296845B1-195E-5FAA-8485-5391858F1FC5}"/>
                </a:ext>
              </a:extLst>
            </p:cNvPr>
            <p:cNvPicPr/>
            <p:nvPr/>
          </p:nvPicPr>
          <p:blipFill>
            <a:blip r:embed="rId6" cstate="print"/>
            <a:stretch>
              <a:fillRect/>
            </a:stretch>
          </p:blipFill>
          <p:spPr>
            <a:xfrm>
              <a:off x="5482310" y="1593900"/>
              <a:ext cx="95567" cy="95554"/>
            </a:xfrm>
            <a:prstGeom prst="rect">
              <a:avLst/>
            </a:prstGeom>
          </p:spPr>
        </p:pic>
        <p:sp>
          <p:nvSpPr>
            <p:cNvPr id="20" name="object 21">
              <a:extLst>
                <a:ext uri="{FF2B5EF4-FFF2-40B4-BE49-F238E27FC236}">
                  <a16:creationId xmlns:a16="http://schemas.microsoft.com/office/drawing/2014/main" id="{A404D615-26C2-6EA4-37F8-3ECC3B02AF69}"/>
                </a:ext>
              </a:extLst>
            </p:cNvPr>
            <p:cNvSpPr/>
            <p:nvPr/>
          </p:nvSpPr>
          <p:spPr>
            <a:xfrm>
              <a:off x="5074196" y="1195628"/>
              <a:ext cx="471805" cy="245110"/>
            </a:xfrm>
            <a:custGeom>
              <a:avLst/>
              <a:gdLst/>
              <a:ahLst/>
              <a:cxnLst/>
              <a:rect l="l" t="t" r="r" b="b"/>
              <a:pathLst>
                <a:path w="471804" h="245109">
                  <a:moveTo>
                    <a:pt x="86867" y="12852"/>
                  </a:moveTo>
                  <a:lnTo>
                    <a:pt x="86867" y="244576"/>
                  </a:lnTo>
                  <a:lnTo>
                    <a:pt x="0" y="244576"/>
                  </a:lnTo>
                </a:path>
                <a:path w="471804" h="245109">
                  <a:moveTo>
                    <a:pt x="0" y="58927"/>
                  </a:moveTo>
                  <a:lnTo>
                    <a:pt x="55676" y="58927"/>
                  </a:lnTo>
                </a:path>
                <a:path w="471804" h="245109">
                  <a:moveTo>
                    <a:pt x="0" y="100279"/>
                  </a:moveTo>
                  <a:lnTo>
                    <a:pt x="55676" y="100279"/>
                  </a:lnTo>
                </a:path>
                <a:path w="471804" h="245109">
                  <a:moveTo>
                    <a:pt x="0" y="141617"/>
                  </a:moveTo>
                  <a:lnTo>
                    <a:pt x="55676" y="141617"/>
                  </a:lnTo>
                </a:path>
                <a:path w="471804" h="245109">
                  <a:moveTo>
                    <a:pt x="0" y="182956"/>
                  </a:moveTo>
                  <a:lnTo>
                    <a:pt x="55676" y="182956"/>
                  </a:lnTo>
                </a:path>
                <a:path w="471804" h="245109">
                  <a:moveTo>
                    <a:pt x="260692" y="12852"/>
                  </a:moveTo>
                  <a:lnTo>
                    <a:pt x="260692" y="244576"/>
                  </a:lnTo>
                  <a:lnTo>
                    <a:pt x="173786" y="244576"/>
                  </a:lnTo>
                </a:path>
                <a:path w="471804" h="245109">
                  <a:moveTo>
                    <a:pt x="173786" y="58927"/>
                  </a:moveTo>
                  <a:lnTo>
                    <a:pt x="229514" y="58927"/>
                  </a:lnTo>
                </a:path>
                <a:path w="471804" h="245109">
                  <a:moveTo>
                    <a:pt x="173786" y="100279"/>
                  </a:moveTo>
                  <a:lnTo>
                    <a:pt x="229514" y="100279"/>
                  </a:lnTo>
                </a:path>
                <a:path w="471804" h="245109">
                  <a:moveTo>
                    <a:pt x="173786" y="141617"/>
                  </a:moveTo>
                  <a:lnTo>
                    <a:pt x="229514" y="141617"/>
                  </a:lnTo>
                </a:path>
                <a:path w="471804" h="245109">
                  <a:moveTo>
                    <a:pt x="173786" y="182956"/>
                  </a:moveTo>
                  <a:lnTo>
                    <a:pt x="229514" y="182956"/>
                  </a:lnTo>
                </a:path>
                <a:path w="471804" h="245109">
                  <a:moveTo>
                    <a:pt x="439813" y="0"/>
                  </a:moveTo>
                  <a:lnTo>
                    <a:pt x="471512" y="229539"/>
                  </a:lnTo>
                  <a:lnTo>
                    <a:pt x="385419" y="241426"/>
                  </a:lnTo>
                </a:path>
                <a:path w="471804" h="245109">
                  <a:moveTo>
                    <a:pt x="360019" y="57531"/>
                  </a:moveTo>
                  <a:lnTo>
                    <a:pt x="415226" y="49911"/>
                  </a:lnTo>
                </a:path>
                <a:path w="471804" h="245109">
                  <a:moveTo>
                    <a:pt x="365683" y="98488"/>
                  </a:moveTo>
                  <a:lnTo>
                    <a:pt x="420877" y="90868"/>
                  </a:lnTo>
                </a:path>
                <a:path w="471804" h="245109">
                  <a:moveTo>
                    <a:pt x="371335" y="139446"/>
                  </a:moveTo>
                  <a:lnTo>
                    <a:pt x="426529" y="131825"/>
                  </a:lnTo>
                </a:path>
                <a:path w="471804" h="245109">
                  <a:moveTo>
                    <a:pt x="376986" y="180390"/>
                  </a:moveTo>
                  <a:lnTo>
                    <a:pt x="432193" y="172770"/>
                  </a:lnTo>
                </a:path>
              </a:pathLst>
            </a:custGeom>
            <a:ln w="19050">
              <a:solidFill>
                <a:srgbClr val="EC6608"/>
              </a:solidFill>
            </a:ln>
          </p:spPr>
          <p:txBody>
            <a:bodyPr wrap="square" lIns="0" tIns="0" rIns="0" bIns="0" rtlCol="0"/>
            <a:lstStyle/>
            <a:p>
              <a:endParaRPr sz="1154"/>
            </a:p>
          </p:txBody>
        </p:sp>
      </p:grpSp>
      <p:sp>
        <p:nvSpPr>
          <p:cNvPr id="29" name="object 22">
            <a:extLst>
              <a:ext uri="{FF2B5EF4-FFF2-40B4-BE49-F238E27FC236}">
                <a16:creationId xmlns:a16="http://schemas.microsoft.com/office/drawing/2014/main" id="{F938369B-CD54-19D9-D5A2-13236816E502}"/>
              </a:ext>
            </a:extLst>
          </p:cNvPr>
          <p:cNvSpPr txBox="1"/>
          <p:nvPr/>
        </p:nvSpPr>
        <p:spPr>
          <a:xfrm>
            <a:off x="3732246" y="1628122"/>
            <a:ext cx="1659361" cy="944717"/>
          </a:xfrm>
          <a:prstGeom prst="rect">
            <a:avLst/>
          </a:prstGeom>
        </p:spPr>
        <p:txBody>
          <a:bodyPr vert="horz" wrap="square" lIns="0" tIns="21180" rIns="0" bIns="0" rtlCol="0">
            <a:spAutoFit/>
          </a:bodyPr>
          <a:lstStyle/>
          <a:p>
            <a:pPr marL="8146" marR="3258" algn="ctr">
              <a:lnSpc>
                <a:spcPts val="1154"/>
              </a:lnSpc>
              <a:spcBef>
                <a:spcPts val="167"/>
              </a:spcBef>
            </a:pPr>
            <a:r>
              <a:rPr sz="1026" b="1">
                <a:latin typeface="Calibri"/>
                <a:cs typeface="Calibri"/>
              </a:rPr>
              <a:t>des</a:t>
            </a:r>
            <a:r>
              <a:rPr sz="1026" b="1" spc="-13">
                <a:latin typeface="Calibri"/>
                <a:cs typeface="Calibri"/>
              </a:rPr>
              <a:t> </a:t>
            </a:r>
            <a:r>
              <a:rPr sz="1026" b="1">
                <a:latin typeface="Calibri"/>
                <a:cs typeface="Calibri"/>
              </a:rPr>
              <a:t>outils</a:t>
            </a:r>
            <a:r>
              <a:rPr sz="1026" b="1" spc="-13">
                <a:latin typeface="Calibri"/>
                <a:cs typeface="Calibri"/>
              </a:rPr>
              <a:t> </a:t>
            </a:r>
            <a:r>
              <a:rPr sz="1026" b="1" spc="-7">
                <a:latin typeface="Calibri"/>
                <a:cs typeface="Calibri"/>
              </a:rPr>
              <a:t>d’autoformation </a:t>
            </a:r>
            <a:r>
              <a:rPr sz="1026" b="1">
                <a:latin typeface="Calibri"/>
                <a:cs typeface="Calibri"/>
              </a:rPr>
              <a:t>disponibles</a:t>
            </a:r>
            <a:r>
              <a:rPr sz="1026" b="1" spc="-20">
                <a:latin typeface="Calibri"/>
                <a:cs typeface="Calibri"/>
              </a:rPr>
              <a:t> </a:t>
            </a:r>
            <a:r>
              <a:rPr sz="1026" b="1">
                <a:latin typeface="Calibri"/>
                <a:cs typeface="Calibri"/>
              </a:rPr>
              <a:t>à</a:t>
            </a:r>
            <a:r>
              <a:rPr sz="1026" b="1" spc="-16">
                <a:latin typeface="Calibri"/>
                <a:cs typeface="Calibri"/>
              </a:rPr>
              <a:t> </a:t>
            </a:r>
            <a:r>
              <a:rPr sz="1026" b="1">
                <a:latin typeface="Calibri"/>
                <a:cs typeface="Calibri"/>
              </a:rPr>
              <a:t>distance,</a:t>
            </a:r>
            <a:r>
              <a:rPr sz="1026" b="1" spc="-20">
                <a:latin typeface="Calibri"/>
                <a:cs typeface="Calibri"/>
              </a:rPr>
              <a:t> </a:t>
            </a:r>
            <a:r>
              <a:rPr sz="1026" b="1" spc="-7">
                <a:latin typeface="Calibri"/>
                <a:cs typeface="Calibri"/>
              </a:rPr>
              <a:t>24h/24 </a:t>
            </a:r>
            <a:r>
              <a:rPr sz="1026" b="1">
                <a:latin typeface="Calibri"/>
                <a:cs typeface="Calibri"/>
              </a:rPr>
              <a:t>et</a:t>
            </a:r>
            <a:r>
              <a:rPr sz="1026" b="1" spc="-16">
                <a:latin typeface="Calibri"/>
                <a:cs typeface="Calibri"/>
              </a:rPr>
              <a:t> </a:t>
            </a:r>
            <a:r>
              <a:rPr sz="1026" b="1">
                <a:latin typeface="Calibri"/>
                <a:cs typeface="Calibri"/>
              </a:rPr>
              <a:t>7J/7.</a:t>
            </a:r>
            <a:r>
              <a:rPr sz="1026" b="1" spc="-7">
                <a:latin typeface="Calibri"/>
                <a:cs typeface="Calibri"/>
              </a:rPr>
              <a:t> </a:t>
            </a:r>
            <a:r>
              <a:rPr sz="1026">
                <a:latin typeface="Calibri"/>
                <a:cs typeface="Calibri"/>
              </a:rPr>
              <a:t>Chaque</a:t>
            </a:r>
            <a:r>
              <a:rPr sz="1026" spc="-7">
                <a:latin typeface="Calibri"/>
                <a:cs typeface="Calibri"/>
              </a:rPr>
              <a:t> </a:t>
            </a:r>
            <a:r>
              <a:rPr sz="1026">
                <a:latin typeface="Calibri"/>
                <a:cs typeface="Calibri"/>
              </a:rPr>
              <a:t>module</a:t>
            </a:r>
            <a:r>
              <a:rPr sz="1026" spc="-7">
                <a:latin typeface="Calibri"/>
                <a:cs typeface="Calibri"/>
              </a:rPr>
              <a:t> </a:t>
            </a:r>
            <a:r>
              <a:rPr sz="1026">
                <a:latin typeface="Calibri"/>
                <a:cs typeface="Calibri"/>
              </a:rPr>
              <a:t>suivi</a:t>
            </a:r>
            <a:r>
              <a:rPr sz="1026" spc="-10">
                <a:latin typeface="Calibri"/>
                <a:cs typeface="Calibri"/>
              </a:rPr>
              <a:t> </a:t>
            </a:r>
            <a:r>
              <a:rPr sz="1026" spc="-32">
                <a:latin typeface="Calibri"/>
                <a:cs typeface="Calibri"/>
              </a:rPr>
              <a:t>à </a:t>
            </a:r>
            <a:r>
              <a:rPr sz="1026">
                <a:latin typeface="Calibri"/>
                <a:cs typeface="Calibri"/>
              </a:rPr>
              <a:t>distance</a:t>
            </a:r>
            <a:r>
              <a:rPr sz="1026" spc="-35">
                <a:latin typeface="Calibri"/>
                <a:cs typeface="Calibri"/>
              </a:rPr>
              <a:t> </a:t>
            </a:r>
            <a:r>
              <a:rPr sz="1026">
                <a:latin typeface="Calibri"/>
                <a:cs typeface="Calibri"/>
              </a:rPr>
              <a:t>et</a:t>
            </a:r>
            <a:r>
              <a:rPr sz="1026" spc="-38">
                <a:latin typeface="Calibri"/>
                <a:cs typeface="Calibri"/>
              </a:rPr>
              <a:t> </a:t>
            </a:r>
            <a:r>
              <a:rPr sz="1026">
                <a:latin typeface="Calibri"/>
                <a:cs typeface="Calibri"/>
              </a:rPr>
              <a:t>terminé</a:t>
            </a:r>
            <a:r>
              <a:rPr sz="1026" spc="-35">
                <a:latin typeface="Calibri"/>
                <a:cs typeface="Calibri"/>
              </a:rPr>
              <a:t> </a:t>
            </a:r>
            <a:r>
              <a:rPr sz="1026">
                <a:latin typeface="Calibri"/>
                <a:cs typeface="Calibri"/>
              </a:rPr>
              <a:t>permet</a:t>
            </a:r>
            <a:r>
              <a:rPr sz="1026" spc="-35">
                <a:latin typeface="Calibri"/>
                <a:cs typeface="Calibri"/>
              </a:rPr>
              <a:t> </a:t>
            </a:r>
            <a:r>
              <a:rPr sz="1026" spc="-16">
                <a:latin typeface="Calibri"/>
                <a:cs typeface="Calibri"/>
              </a:rPr>
              <a:t>la </a:t>
            </a:r>
            <a:r>
              <a:rPr sz="1026">
                <a:latin typeface="Calibri"/>
                <a:cs typeface="Calibri"/>
              </a:rPr>
              <a:t>délivrance</a:t>
            </a:r>
            <a:r>
              <a:rPr sz="1026" spc="-16">
                <a:latin typeface="Calibri"/>
                <a:cs typeface="Calibri"/>
              </a:rPr>
              <a:t> </a:t>
            </a:r>
            <a:r>
              <a:rPr sz="1026">
                <a:latin typeface="Calibri"/>
                <a:cs typeface="Calibri"/>
              </a:rPr>
              <a:t>d’une</a:t>
            </a:r>
            <a:r>
              <a:rPr sz="1026" spc="-16">
                <a:latin typeface="Calibri"/>
                <a:cs typeface="Calibri"/>
              </a:rPr>
              <a:t> </a:t>
            </a:r>
            <a:r>
              <a:rPr sz="1026" spc="-13">
                <a:latin typeface="Calibri"/>
                <a:cs typeface="Calibri"/>
              </a:rPr>
              <a:t>attestation</a:t>
            </a:r>
            <a:r>
              <a:rPr sz="1026" spc="-16">
                <a:latin typeface="Calibri"/>
                <a:cs typeface="Calibri"/>
              </a:rPr>
              <a:t> de </a:t>
            </a:r>
            <a:r>
              <a:rPr sz="1026">
                <a:latin typeface="Calibri"/>
                <a:cs typeface="Calibri"/>
              </a:rPr>
              <a:t>suivi</a:t>
            </a:r>
            <a:r>
              <a:rPr sz="1026" spc="-16">
                <a:latin typeface="Calibri"/>
                <a:cs typeface="Calibri"/>
              </a:rPr>
              <a:t> </a:t>
            </a:r>
            <a:r>
              <a:rPr sz="1026">
                <a:latin typeface="Calibri"/>
                <a:cs typeface="Calibri"/>
              </a:rPr>
              <a:t>délivrée</a:t>
            </a:r>
            <a:r>
              <a:rPr sz="1026" spc="-13">
                <a:latin typeface="Calibri"/>
                <a:cs typeface="Calibri"/>
              </a:rPr>
              <a:t> </a:t>
            </a:r>
            <a:r>
              <a:rPr sz="1026">
                <a:latin typeface="Calibri"/>
                <a:cs typeface="Calibri"/>
              </a:rPr>
              <a:t>par</a:t>
            </a:r>
            <a:r>
              <a:rPr sz="1026" spc="-13">
                <a:latin typeface="Calibri"/>
                <a:cs typeface="Calibri"/>
              </a:rPr>
              <a:t> </a:t>
            </a:r>
            <a:r>
              <a:rPr sz="1026" spc="-7">
                <a:latin typeface="Calibri"/>
                <a:cs typeface="Calibri"/>
              </a:rPr>
              <a:t>l’Agefiph.</a:t>
            </a:r>
            <a:endParaRPr sz="1026">
              <a:latin typeface="Calibri"/>
              <a:cs typeface="Calibri"/>
            </a:endParaRPr>
          </a:p>
        </p:txBody>
      </p:sp>
      <p:sp>
        <p:nvSpPr>
          <p:cNvPr id="30" name="object 31">
            <a:extLst>
              <a:ext uri="{FF2B5EF4-FFF2-40B4-BE49-F238E27FC236}">
                <a16:creationId xmlns:a16="http://schemas.microsoft.com/office/drawing/2014/main" id="{EBEDD6D6-3472-8787-F2D1-F16AE155B66B}"/>
              </a:ext>
            </a:extLst>
          </p:cNvPr>
          <p:cNvSpPr txBox="1"/>
          <p:nvPr/>
        </p:nvSpPr>
        <p:spPr>
          <a:xfrm>
            <a:off x="5974142" y="1628121"/>
            <a:ext cx="1744488" cy="944717"/>
          </a:xfrm>
          <a:prstGeom prst="rect">
            <a:avLst/>
          </a:prstGeom>
        </p:spPr>
        <p:txBody>
          <a:bodyPr vert="horz" wrap="square" lIns="0" tIns="21180" rIns="0" bIns="0" rtlCol="0">
            <a:spAutoFit/>
          </a:bodyPr>
          <a:lstStyle/>
          <a:p>
            <a:pPr marL="8146" marR="3258" indent="-1222" algn="ctr">
              <a:lnSpc>
                <a:spcPts val="1154"/>
              </a:lnSpc>
              <a:spcBef>
                <a:spcPts val="167"/>
              </a:spcBef>
            </a:pPr>
            <a:r>
              <a:rPr sz="1026" b="1">
                <a:latin typeface="Calibri"/>
                <a:cs typeface="Calibri"/>
              </a:rPr>
              <a:t>des</a:t>
            </a:r>
            <a:r>
              <a:rPr sz="1026" b="1" spc="-16">
                <a:latin typeface="Calibri"/>
                <a:cs typeface="Calibri"/>
              </a:rPr>
              <a:t> </a:t>
            </a:r>
            <a:r>
              <a:rPr sz="1026" b="1">
                <a:latin typeface="Calibri"/>
                <a:cs typeface="Calibri"/>
              </a:rPr>
              <a:t>webinaires,</a:t>
            </a:r>
            <a:r>
              <a:rPr sz="1026" b="1" spc="-16">
                <a:latin typeface="Calibri"/>
                <a:cs typeface="Calibri"/>
              </a:rPr>
              <a:t> </a:t>
            </a:r>
            <a:r>
              <a:rPr sz="1026" b="1">
                <a:latin typeface="Calibri"/>
                <a:cs typeface="Calibri"/>
              </a:rPr>
              <a:t>des</a:t>
            </a:r>
            <a:r>
              <a:rPr sz="1026" b="1" spc="-13">
                <a:latin typeface="Calibri"/>
                <a:cs typeface="Calibri"/>
              </a:rPr>
              <a:t> </a:t>
            </a:r>
            <a:r>
              <a:rPr sz="1026" b="1" spc="-7">
                <a:latin typeface="Calibri"/>
                <a:cs typeface="Calibri"/>
              </a:rPr>
              <a:t>ateliers pratiques</a:t>
            </a:r>
            <a:r>
              <a:rPr sz="1026" b="1" spc="-38">
                <a:latin typeface="Calibri"/>
                <a:cs typeface="Calibri"/>
              </a:rPr>
              <a:t> </a:t>
            </a:r>
            <a:r>
              <a:rPr sz="1026" b="1">
                <a:latin typeface="Calibri"/>
                <a:cs typeface="Calibri"/>
              </a:rPr>
              <a:t>proposés</a:t>
            </a:r>
            <a:r>
              <a:rPr sz="1026" b="1" spc="-35">
                <a:latin typeface="Calibri"/>
                <a:cs typeface="Calibri"/>
              </a:rPr>
              <a:t> </a:t>
            </a:r>
            <a:r>
              <a:rPr sz="1026" spc="-7">
                <a:latin typeface="Calibri"/>
                <a:cs typeface="Calibri"/>
              </a:rPr>
              <a:t>notamment </a:t>
            </a:r>
            <a:r>
              <a:rPr sz="1026">
                <a:latin typeface="Calibri"/>
                <a:cs typeface="Calibri"/>
              </a:rPr>
              <a:t>par</a:t>
            </a:r>
            <a:r>
              <a:rPr sz="1026" spc="-13">
                <a:latin typeface="Calibri"/>
                <a:cs typeface="Calibri"/>
              </a:rPr>
              <a:t> </a:t>
            </a:r>
            <a:r>
              <a:rPr sz="1026">
                <a:latin typeface="Calibri"/>
                <a:cs typeface="Calibri"/>
              </a:rPr>
              <a:t>les</a:t>
            </a:r>
            <a:r>
              <a:rPr sz="1026" spc="-13">
                <a:latin typeface="Calibri"/>
                <a:cs typeface="Calibri"/>
              </a:rPr>
              <a:t> </a:t>
            </a:r>
            <a:r>
              <a:rPr sz="1026" spc="-7">
                <a:latin typeface="Calibri"/>
                <a:cs typeface="Calibri"/>
              </a:rPr>
              <a:t>délégations</a:t>
            </a:r>
            <a:r>
              <a:rPr sz="1026" spc="-13">
                <a:latin typeface="Calibri"/>
                <a:cs typeface="Calibri"/>
              </a:rPr>
              <a:t> </a:t>
            </a:r>
            <a:r>
              <a:rPr sz="1026">
                <a:latin typeface="Calibri"/>
                <a:cs typeface="Calibri"/>
              </a:rPr>
              <a:t>régionales</a:t>
            </a:r>
            <a:r>
              <a:rPr sz="1026" spc="-13">
                <a:latin typeface="Calibri"/>
                <a:cs typeface="Calibri"/>
              </a:rPr>
              <a:t> </a:t>
            </a:r>
            <a:r>
              <a:rPr sz="1026" spc="-16">
                <a:latin typeface="Calibri"/>
                <a:cs typeface="Calibri"/>
              </a:rPr>
              <a:t>de l’Agefiph,</a:t>
            </a:r>
            <a:r>
              <a:rPr sz="1026" spc="-3">
                <a:latin typeface="Calibri"/>
                <a:cs typeface="Calibri"/>
              </a:rPr>
              <a:t> </a:t>
            </a:r>
            <a:r>
              <a:rPr sz="1026">
                <a:latin typeface="Calibri"/>
                <a:cs typeface="Calibri"/>
              </a:rPr>
              <a:t>de</a:t>
            </a:r>
            <a:r>
              <a:rPr sz="1026" spc="-3">
                <a:latin typeface="Calibri"/>
                <a:cs typeface="Calibri"/>
              </a:rPr>
              <a:t> </a:t>
            </a:r>
            <a:r>
              <a:rPr sz="1026">
                <a:latin typeface="Calibri"/>
                <a:cs typeface="Calibri"/>
              </a:rPr>
              <a:t>la</a:t>
            </a:r>
            <a:r>
              <a:rPr sz="1026" spc="-7">
                <a:latin typeface="Calibri"/>
                <a:cs typeface="Calibri"/>
              </a:rPr>
              <a:t> documentation </a:t>
            </a:r>
            <a:r>
              <a:rPr sz="1026">
                <a:latin typeface="Calibri"/>
                <a:cs typeface="Calibri"/>
              </a:rPr>
              <a:t>utile</a:t>
            </a:r>
            <a:r>
              <a:rPr sz="1026" spc="-10">
                <a:latin typeface="Calibri"/>
                <a:cs typeface="Calibri"/>
              </a:rPr>
              <a:t> </a:t>
            </a:r>
            <a:r>
              <a:rPr sz="1026">
                <a:latin typeface="Calibri"/>
                <a:cs typeface="Calibri"/>
              </a:rPr>
              <a:t>accessible</a:t>
            </a:r>
            <a:r>
              <a:rPr sz="1026" spc="-7">
                <a:latin typeface="Calibri"/>
                <a:cs typeface="Calibri"/>
              </a:rPr>
              <a:t> </a:t>
            </a:r>
            <a:r>
              <a:rPr sz="1026">
                <a:latin typeface="Calibri"/>
                <a:cs typeface="Calibri"/>
              </a:rPr>
              <a:t>en</a:t>
            </a:r>
            <a:r>
              <a:rPr sz="1026" spc="-10">
                <a:latin typeface="Calibri"/>
                <a:cs typeface="Calibri"/>
              </a:rPr>
              <a:t> </a:t>
            </a:r>
            <a:r>
              <a:rPr sz="1026">
                <a:latin typeface="Calibri"/>
                <a:cs typeface="Calibri"/>
              </a:rPr>
              <a:t>ligne</a:t>
            </a:r>
            <a:r>
              <a:rPr sz="1026" spc="-7">
                <a:latin typeface="Calibri"/>
                <a:cs typeface="Calibri"/>
              </a:rPr>
              <a:t> </a:t>
            </a:r>
            <a:r>
              <a:rPr sz="1026">
                <a:latin typeface="Calibri"/>
                <a:cs typeface="Calibri"/>
              </a:rPr>
              <a:t>à</a:t>
            </a:r>
            <a:r>
              <a:rPr sz="1026" spc="-10">
                <a:latin typeface="Calibri"/>
                <a:cs typeface="Calibri"/>
              </a:rPr>
              <a:t> </a:t>
            </a:r>
            <a:r>
              <a:rPr sz="1026" spc="-13">
                <a:latin typeface="Calibri"/>
                <a:cs typeface="Calibri"/>
              </a:rPr>
              <a:t>tout </a:t>
            </a:r>
            <a:r>
              <a:rPr sz="1026" spc="-7">
                <a:latin typeface="Calibri"/>
                <a:cs typeface="Calibri"/>
              </a:rPr>
              <a:t>moment.</a:t>
            </a:r>
            <a:endParaRPr sz="1026">
              <a:latin typeface="Calibri"/>
              <a:cs typeface="Calibri"/>
            </a:endParaRPr>
          </a:p>
        </p:txBody>
      </p:sp>
    </p:spTree>
    <p:extLst>
      <p:ext uri="{BB962C8B-B14F-4D97-AF65-F5344CB8AC3E}">
        <p14:creationId xmlns:p14="http://schemas.microsoft.com/office/powerpoint/2010/main" val="1105379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909AC67-D4F1-6A2B-A665-56E87C39AE10}"/>
              </a:ext>
            </a:extLst>
          </p:cNvPr>
          <p:cNvSpPr>
            <a:spLocks noGrp="1"/>
          </p:cNvSpPr>
          <p:nvPr>
            <p:ph type="body" sz="quarter" idx="12"/>
          </p:nvPr>
        </p:nvSpPr>
        <p:spPr/>
        <p:txBody>
          <a:bodyPr/>
          <a:lstStyle/>
          <a:p>
            <a:r>
              <a:rPr lang="fr-FR" b="1" dirty="0"/>
              <a:t>Focus sur l’offre en autoformation</a:t>
            </a:r>
          </a:p>
        </p:txBody>
      </p:sp>
      <p:pic>
        <p:nvPicPr>
          <p:cNvPr id="5" name="Image 4">
            <a:extLst>
              <a:ext uri="{FF2B5EF4-FFF2-40B4-BE49-F238E27FC236}">
                <a16:creationId xmlns:a16="http://schemas.microsoft.com/office/drawing/2014/main" id="{8BE6AC50-42A8-FED1-786F-439976909E0B}"/>
              </a:ext>
            </a:extLst>
          </p:cNvPr>
          <p:cNvPicPr>
            <a:picLocks noChangeAspect="1"/>
          </p:cNvPicPr>
          <p:nvPr/>
        </p:nvPicPr>
        <p:blipFill rotWithShape="1">
          <a:blip r:embed="rId3"/>
          <a:srcRect l="39788" t="46981" r="4715" b="13604"/>
          <a:stretch/>
        </p:blipFill>
        <p:spPr>
          <a:xfrm>
            <a:off x="344508" y="1229152"/>
            <a:ext cx="4685292" cy="2079736"/>
          </a:xfrm>
          <a:prstGeom prst="rect">
            <a:avLst/>
          </a:prstGeom>
        </p:spPr>
      </p:pic>
      <p:sp>
        <p:nvSpPr>
          <p:cNvPr id="7" name="ZoneTexte 6">
            <a:extLst>
              <a:ext uri="{FF2B5EF4-FFF2-40B4-BE49-F238E27FC236}">
                <a16:creationId xmlns:a16="http://schemas.microsoft.com/office/drawing/2014/main" id="{8B8B67B0-8FB9-8ABE-3D16-D23211BE41B2}"/>
              </a:ext>
            </a:extLst>
          </p:cNvPr>
          <p:cNvSpPr txBox="1"/>
          <p:nvPr/>
        </p:nvSpPr>
        <p:spPr>
          <a:xfrm>
            <a:off x="5474174" y="1298279"/>
            <a:ext cx="2874041" cy="2186496"/>
          </a:xfrm>
          <a:prstGeom prst="rect">
            <a:avLst/>
          </a:prstGeom>
          <a:noFill/>
        </p:spPr>
        <p:txBody>
          <a:bodyPr wrap="square">
            <a:spAutoFit/>
          </a:bodyPr>
          <a:lstStyle/>
          <a:p>
            <a:r>
              <a:rPr lang="fr-FR" sz="1361" dirty="0">
                <a:highlight>
                  <a:srgbClr val="FFFFFF"/>
                </a:highlight>
              </a:rPr>
              <a:t>Le programme </a:t>
            </a:r>
            <a:r>
              <a:rPr lang="fr-FR" sz="1361" dirty="0">
                <a:solidFill>
                  <a:srgbClr val="000000"/>
                </a:solidFill>
                <a:highlight>
                  <a:srgbClr val="FFFFFF"/>
                </a:highlight>
              </a:rPr>
              <a:t>ARIA</a:t>
            </a:r>
            <a:r>
              <a:rPr lang="fr-FR" sz="1361" dirty="0">
                <a:highlight>
                  <a:srgbClr val="FFFFFF"/>
                </a:highlight>
              </a:rPr>
              <a:t> </a:t>
            </a:r>
            <a:r>
              <a:rPr lang="fr-FR" sz="1361" dirty="0">
                <a:solidFill>
                  <a:srgbClr val="000000"/>
                </a:solidFill>
                <a:highlight>
                  <a:srgbClr val="FFFFFF"/>
                </a:highlight>
              </a:rPr>
              <a:t>vise à </a:t>
            </a:r>
            <a:r>
              <a:rPr lang="fr-FR" sz="1361" dirty="0">
                <a:highlight>
                  <a:srgbClr val="FFFFFF"/>
                </a:highlight>
              </a:rPr>
              <a:t>améliorer le repérage, l’accompagnement et l’insertion des jeunes autistes vers et en emploi. </a:t>
            </a:r>
          </a:p>
          <a:p>
            <a:r>
              <a:rPr lang="fr-FR" sz="1361" dirty="0">
                <a:highlight>
                  <a:srgbClr val="FFFFFF"/>
                </a:highlight>
              </a:rPr>
              <a:t>(parcours 1 - initiation) conseillers à l'emploi </a:t>
            </a:r>
          </a:p>
          <a:p>
            <a:r>
              <a:rPr lang="fr-FR" sz="1361" dirty="0">
                <a:highlight>
                  <a:srgbClr val="FFFFFF"/>
                </a:highlight>
              </a:rPr>
              <a:t>(parcours 2 - approfondissement)  référents handicap </a:t>
            </a:r>
          </a:p>
          <a:p>
            <a:endParaRPr lang="fr-FR" sz="1361" dirty="0">
              <a:highlight>
                <a:srgbClr val="FFFFFF"/>
              </a:highlight>
            </a:endParaRPr>
          </a:p>
          <a:p>
            <a:endParaRPr lang="fr-FR" sz="1361" dirty="0"/>
          </a:p>
        </p:txBody>
      </p:sp>
    </p:spTree>
    <p:extLst>
      <p:ext uri="{BB962C8B-B14F-4D97-AF65-F5344CB8AC3E}">
        <p14:creationId xmlns:p14="http://schemas.microsoft.com/office/powerpoint/2010/main" val="4126140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909AC67-D4F1-6A2B-A665-56E87C39AE10}"/>
              </a:ext>
            </a:extLst>
          </p:cNvPr>
          <p:cNvSpPr>
            <a:spLocks noGrp="1"/>
          </p:cNvSpPr>
          <p:nvPr>
            <p:ph type="body" sz="quarter" idx="12"/>
          </p:nvPr>
        </p:nvSpPr>
        <p:spPr/>
        <p:txBody>
          <a:bodyPr/>
          <a:lstStyle/>
          <a:p>
            <a:r>
              <a:rPr lang="fr-FR" sz="1633" dirty="0"/>
              <a:t>Focus sur l’offre proposée en région Grand Est</a:t>
            </a:r>
          </a:p>
        </p:txBody>
      </p:sp>
      <p:sp>
        <p:nvSpPr>
          <p:cNvPr id="5" name="ZoneTexte 4">
            <a:extLst>
              <a:ext uri="{FF2B5EF4-FFF2-40B4-BE49-F238E27FC236}">
                <a16:creationId xmlns:a16="http://schemas.microsoft.com/office/drawing/2014/main" id="{CE11BF35-AC60-B28D-F036-721F58E80F16}"/>
              </a:ext>
            </a:extLst>
          </p:cNvPr>
          <p:cNvSpPr txBox="1"/>
          <p:nvPr/>
        </p:nvSpPr>
        <p:spPr>
          <a:xfrm>
            <a:off x="988627" y="1253484"/>
            <a:ext cx="6906764" cy="846386"/>
          </a:xfrm>
          <a:prstGeom prst="rect">
            <a:avLst/>
          </a:prstGeom>
          <a:noFill/>
        </p:spPr>
        <p:txBody>
          <a:bodyPr wrap="square">
            <a:spAutoFit/>
          </a:bodyPr>
          <a:lstStyle/>
          <a:p>
            <a:r>
              <a:rPr lang="fr-FR" sz="1225" b="1" dirty="0">
                <a:solidFill>
                  <a:srgbClr val="354853"/>
                </a:solidFill>
                <a:latin typeface="Heebo" pitchFamily="2" charset="-79"/>
                <a:cs typeface="Heebo" pitchFamily="2" charset="-79"/>
              </a:rPr>
              <a:t>La Délégation régionale Agefiph Grand Est propose en partenariat avec la Région Grand Est</a:t>
            </a:r>
            <a:r>
              <a:rPr lang="fr-FR" sz="1225" dirty="0">
                <a:solidFill>
                  <a:srgbClr val="354853"/>
                </a:solidFill>
                <a:latin typeface="Heebo" pitchFamily="2" charset="-79"/>
                <a:cs typeface="Heebo" pitchFamily="2" charset="-79"/>
              </a:rPr>
              <a:t> - un </a:t>
            </a:r>
            <a:r>
              <a:rPr lang="fr-FR" sz="1225" b="1" dirty="0">
                <a:solidFill>
                  <a:srgbClr val="354853"/>
                </a:solidFill>
                <a:latin typeface="Heebo" pitchFamily="2" charset="-79"/>
                <a:cs typeface="Heebo" pitchFamily="2" charset="-79"/>
              </a:rPr>
              <a:t>programme de formation sur le handicap</a:t>
            </a:r>
            <a:r>
              <a:rPr lang="fr-FR" sz="1225" dirty="0">
                <a:solidFill>
                  <a:srgbClr val="354853"/>
                </a:solidFill>
                <a:latin typeface="Heebo" pitchFamily="2" charset="-79"/>
                <a:cs typeface="Heebo" pitchFamily="2" charset="-79"/>
              </a:rPr>
              <a:t> afin de renforcer les compétences des professionnels dans l’accueil et l’accompagnement des personnes en situation de handicap. </a:t>
            </a:r>
            <a:r>
              <a:rPr lang="fr-FR" sz="1225" b="1" dirty="0">
                <a:solidFill>
                  <a:srgbClr val="7030A0"/>
                </a:solidFill>
                <a:latin typeface="Heebo" pitchFamily="2" charset="-79"/>
                <a:cs typeface="Heebo" pitchFamily="2" charset="-79"/>
              </a:rPr>
              <a:t>(9 modules en distanciel synchrone d’une durée de 7h)</a:t>
            </a:r>
            <a:endParaRPr lang="fr-FR" sz="1225" dirty="0">
              <a:solidFill>
                <a:srgbClr val="7030A0"/>
              </a:solidFill>
            </a:endParaRPr>
          </a:p>
        </p:txBody>
      </p:sp>
      <p:pic>
        <p:nvPicPr>
          <p:cNvPr id="9" name="Image 8">
            <a:extLst>
              <a:ext uri="{FF2B5EF4-FFF2-40B4-BE49-F238E27FC236}">
                <a16:creationId xmlns:a16="http://schemas.microsoft.com/office/drawing/2014/main" id="{73ABD485-9AF6-F4AE-8E28-B37166363FD7}"/>
              </a:ext>
            </a:extLst>
          </p:cNvPr>
          <p:cNvPicPr>
            <a:picLocks noChangeAspect="1"/>
          </p:cNvPicPr>
          <p:nvPr/>
        </p:nvPicPr>
        <p:blipFill rotWithShape="1">
          <a:blip r:embed="rId3"/>
          <a:srcRect l="1425" t="48028" r="39631" b="18333"/>
          <a:stretch>
            <a:fillRect/>
          </a:stretch>
        </p:blipFill>
        <p:spPr>
          <a:xfrm>
            <a:off x="1040966" y="2190488"/>
            <a:ext cx="2985037" cy="1064711"/>
          </a:xfrm>
          <a:prstGeom prst="rect">
            <a:avLst/>
          </a:prstGeom>
        </p:spPr>
      </p:pic>
      <p:pic>
        <p:nvPicPr>
          <p:cNvPr id="11" name="Image 10">
            <a:extLst>
              <a:ext uri="{FF2B5EF4-FFF2-40B4-BE49-F238E27FC236}">
                <a16:creationId xmlns:a16="http://schemas.microsoft.com/office/drawing/2014/main" id="{8FB92D5D-B64C-0F05-9B89-EA50C3E2ED03}"/>
              </a:ext>
            </a:extLst>
          </p:cNvPr>
          <p:cNvPicPr>
            <a:picLocks noChangeAspect="1"/>
          </p:cNvPicPr>
          <p:nvPr/>
        </p:nvPicPr>
        <p:blipFill rotWithShape="1">
          <a:blip r:embed="rId4"/>
          <a:srcRect l="20121" t="44609" r="2529" b="22101"/>
          <a:stretch/>
        </p:blipFill>
        <p:spPr>
          <a:xfrm>
            <a:off x="1040965" y="3317139"/>
            <a:ext cx="3873806" cy="1042006"/>
          </a:xfrm>
          <a:prstGeom prst="rect">
            <a:avLst/>
          </a:prstGeom>
        </p:spPr>
      </p:pic>
      <p:pic>
        <p:nvPicPr>
          <p:cNvPr id="14" name="Image 13">
            <a:extLst>
              <a:ext uri="{FF2B5EF4-FFF2-40B4-BE49-F238E27FC236}">
                <a16:creationId xmlns:a16="http://schemas.microsoft.com/office/drawing/2014/main" id="{8FBBC14D-42CA-88D4-968F-74BF15DFA3F3}"/>
              </a:ext>
            </a:extLst>
          </p:cNvPr>
          <p:cNvPicPr>
            <a:picLocks noChangeAspect="1"/>
          </p:cNvPicPr>
          <p:nvPr/>
        </p:nvPicPr>
        <p:blipFill rotWithShape="1">
          <a:blip r:embed="rId5"/>
          <a:srcRect l="1358" t="44179" r="60357" b="21467"/>
          <a:stretch/>
        </p:blipFill>
        <p:spPr>
          <a:xfrm>
            <a:off x="4026003" y="2176188"/>
            <a:ext cx="1845385" cy="1034933"/>
          </a:xfrm>
          <a:prstGeom prst="rect">
            <a:avLst/>
          </a:prstGeom>
        </p:spPr>
      </p:pic>
      <p:sp>
        <p:nvSpPr>
          <p:cNvPr id="16" name="ZoneTexte 15">
            <a:extLst>
              <a:ext uri="{FF2B5EF4-FFF2-40B4-BE49-F238E27FC236}">
                <a16:creationId xmlns:a16="http://schemas.microsoft.com/office/drawing/2014/main" id="{0E5607C5-32D3-FD2E-B04A-0709EAAD4951}"/>
              </a:ext>
            </a:extLst>
          </p:cNvPr>
          <p:cNvSpPr txBox="1"/>
          <p:nvPr/>
        </p:nvSpPr>
        <p:spPr>
          <a:xfrm>
            <a:off x="1040965" y="663635"/>
            <a:ext cx="6802088" cy="469359"/>
          </a:xfrm>
          <a:prstGeom prst="rect">
            <a:avLst/>
          </a:prstGeom>
          <a:noFill/>
        </p:spPr>
        <p:txBody>
          <a:bodyPr wrap="square">
            <a:spAutoFit/>
          </a:bodyPr>
          <a:lstStyle/>
          <a:p>
            <a:r>
              <a:rPr lang="fr-FR" sz="1225" b="1" dirty="0">
                <a:solidFill>
                  <a:srgbClr val="7030A0"/>
                </a:solidFill>
                <a:highlight>
                  <a:srgbClr val="FFFFFF"/>
                </a:highlight>
                <a:latin typeface="Open Sans" panose="020B0606030504020204" pitchFamily="34" charset="0"/>
              </a:rPr>
              <a:t>Catalogues dédiés aux acteurs de l’orientation, de la formation et de l’accompagnement vers l’emploi</a:t>
            </a:r>
            <a:endParaRPr lang="fr-FR" sz="1089" b="1" i="1" dirty="0">
              <a:solidFill>
                <a:srgbClr val="7030A0"/>
              </a:solidFill>
              <a:highlight>
                <a:srgbClr val="FFFFFF"/>
              </a:highlight>
              <a:latin typeface="Open Sans" panose="020B0606030504020204" pitchFamily="34" charset="0"/>
            </a:endParaRPr>
          </a:p>
        </p:txBody>
      </p:sp>
    </p:spTree>
    <p:extLst>
      <p:ext uri="{BB962C8B-B14F-4D97-AF65-F5344CB8AC3E}">
        <p14:creationId xmlns:p14="http://schemas.microsoft.com/office/powerpoint/2010/main" val="78589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ject 13">
            <a:extLst>
              <a:ext uri="{FF2B5EF4-FFF2-40B4-BE49-F238E27FC236}">
                <a16:creationId xmlns:a16="http://schemas.microsoft.com/office/drawing/2014/main" id="{35C10A80-A95B-34C3-B459-F40454762CA6}"/>
              </a:ext>
            </a:extLst>
          </p:cNvPr>
          <p:cNvPicPr/>
          <p:nvPr/>
        </p:nvPicPr>
        <p:blipFill>
          <a:blip r:embed="rId2" cstate="print"/>
          <a:stretch>
            <a:fillRect/>
          </a:stretch>
        </p:blipFill>
        <p:spPr>
          <a:xfrm>
            <a:off x="763291" y="630816"/>
            <a:ext cx="3420906" cy="3735236"/>
          </a:xfrm>
          <a:prstGeom prst="rect">
            <a:avLst/>
          </a:prstGeom>
        </p:spPr>
      </p:pic>
      <p:sp>
        <p:nvSpPr>
          <p:cNvPr id="3" name="Espace réservé du texte 2">
            <a:extLst>
              <a:ext uri="{FF2B5EF4-FFF2-40B4-BE49-F238E27FC236}">
                <a16:creationId xmlns:a16="http://schemas.microsoft.com/office/drawing/2014/main" id="{7745F235-7867-9AEF-F61E-3615BFAEEADF}"/>
              </a:ext>
            </a:extLst>
          </p:cNvPr>
          <p:cNvSpPr>
            <a:spLocks noGrp="1"/>
          </p:cNvSpPr>
          <p:nvPr>
            <p:ph type="body" sz="quarter" idx="10"/>
          </p:nvPr>
        </p:nvSpPr>
        <p:spPr>
          <a:xfrm>
            <a:off x="4563906" y="630816"/>
            <a:ext cx="4448014" cy="3313427"/>
          </a:xfrm>
        </p:spPr>
        <p:txBody>
          <a:bodyPr vert="horz" lIns="58652" tIns="29326" rIns="58652" bIns="29326" rtlCol="0" anchor="t">
            <a:noAutofit/>
          </a:bodyPr>
          <a:lstStyle/>
          <a:p>
            <a:r>
              <a:rPr lang="fr-FR" dirty="0"/>
              <a:t>Pour s’inscrire sur la plateforme </a:t>
            </a:r>
            <a:br>
              <a:rPr lang="fr-FR" dirty="0"/>
            </a:br>
            <a:r>
              <a:rPr lang="fr-FR" dirty="0"/>
              <a:t>de l’Appui à la Professionnalisation, connectez-vous simplement </a:t>
            </a:r>
            <a:br>
              <a:rPr lang="fr-FR" dirty="0"/>
            </a:br>
            <a:r>
              <a:rPr lang="fr-FR" dirty="0"/>
              <a:t>sur </a:t>
            </a:r>
            <a:r>
              <a:rPr lang="fr-FR" dirty="0">
                <a:hlinkClick r:id="rId3"/>
              </a:rPr>
              <a:t>https:// appuipro.agefiph.fr/</a:t>
            </a:r>
            <a:r>
              <a:rPr lang="fr-FR" dirty="0" err="1">
                <a:hlinkClick r:id="rId3"/>
              </a:rPr>
              <a:t>learn</a:t>
            </a:r>
            <a:r>
              <a:rPr lang="fr-FR" dirty="0">
                <a:hlinkClick r:id="rId3"/>
              </a:rPr>
              <a:t> </a:t>
            </a:r>
            <a:br>
              <a:rPr lang="fr-FR" dirty="0"/>
            </a:br>
            <a:r>
              <a:rPr lang="fr-FR" dirty="0"/>
              <a:t>et suivez les 3 étapes :</a:t>
            </a:r>
          </a:p>
          <a:p>
            <a:r>
              <a:rPr lang="fr-FR" b="1" dirty="0">
                <a:solidFill>
                  <a:srgbClr val="EC6608"/>
                </a:solidFill>
              </a:rPr>
              <a:t>→</a:t>
            </a:r>
            <a:r>
              <a:rPr lang="fr-FR" dirty="0"/>
              <a:t> Étape 1 : </a:t>
            </a:r>
            <a:br>
              <a:rPr lang="fr-FR" dirty="0"/>
            </a:br>
            <a:r>
              <a:rPr lang="fr-FR" b="1" dirty="0"/>
              <a:t>Consulter le catalogue et ses modules.</a:t>
            </a:r>
          </a:p>
          <a:p>
            <a:r>
              <a:rPr lang="fr-FR" b="1" dirty="0">
                <a:solidFill>
                  <a:srgbClr val="EC6608"/>
                </a:solidFill>
              </a:rPr>
              <a:t>→</a:t>
            </a:r>
            <a:r>
              <a:rPr lang="fr-FR" dirty="0"/>
              <a:t> Étape 2 : </a:t>
            </a:r>
            <a:br>
              <a:rPr lang="fr-FR" dirty="0"/>
            </a:br>
            <a:r>
              <a:rPr lang="fr-FR" b="1" dirty="0"/>
              <a:t>Créer un compte pour pouvoir s’inscrire </a:t>
            </a:r>
            <a:br>
              <a:rPr lang="fr-FR" b="1" dirty="0"/>
            </a:br>
            <a:r>
              <a:rPr lang="fr-FR" b="1" dirty="0"/>
              <a:t>aux modules souhaités. </a:t>
            </a:r>
            <a:r>
              <a:rPr lang="fr-FR" dirty="0"/>
              <a:t>Chaque utilisateur doit renseigner sa fonction, sa structure, </a:t>
            </a:r>
            <a:br>
              <a:rPr lang="fr-FR" dirty="0"/>
            </a:br>
            <a:r>
              <a:rPr lang="fr-FR" dirty="0"/>
              <a:t>s’il est référent handicap ou représentant </a:t>
            </a:r>
            <a:br>
              <a:rPr lang="fr-FR" dirty="0"/>
            </a:br>
            <a:r>
              <a:rPr lang="fr-FR" dirty="0"/>
              <a:t>du personnel. Il doit également indiquer </a:t>
            </a:r>
            <a:br>
              <a:rPr lang="fr-FR" dirty="0"/>
            </a:br>
            <a:r>
              <a:rPr lang="fr-FR" dirty="0"/>
              <a:t>le numéro SIRET de son établissement (attention, cette étape est obligatoire). </a:t>
            </a:r>
          </a:p>
          <a:p>
            <a:r>
              <a:rPr lang="fr-FR" b="1" dirty="0">
                <a:solidFill>
                  <a:srgbClr val="601766"/>
                </a:solidFill>
              </a:rPr>
              <a:t>Une offre de professionnalisation différenciée en fonction du profil des utilisateurs pour répondre à leurs besoins</a:t>
            </a:r>
          </a:p>
          <a:p>
            <a:r>
              <a:rPr lang="fr-FR" b="1" dirty="0">
                <a:solidFill>
                  <a:srgbClr val="EC6608"/>
                </a:solidFill>
              </a:rPr>
              <a:t>→</a:t>
            </a:r>
            <a:r>
              <a:rPr lang="fr-FR" dirty="0"/>
              <a:t> Étape 3 : retrouvez dans votre espace tous vos liens d’inscription et vos attestions de suivi</a:t>
            </a:r>
            <a:endParaRPr lang="fr-FR" b="1" dirty="0">
              <a:solidFill>
                <a:srgbClr val="601766"/>
              </a:solidFill>
            </a:endParaRPr>
          </a:p>
        </p:txBody>
      </p:sp>
      <p:sp>
        <p:nvSpPr>
          <p:cNvPr id="4" name="Espace réservé du texte 3">
            <a:extLst>
              <a:ext uri="{FF2B5EF4-FFF2-40B4-BE49-F238E27FC236}">
                <a16:creationId xmlns:a16="http://schemas.microsoft.com/office/drawing/2014/main" id="{335B40F7-9C72-F09C-7671-3CC625EF0E3B}"/>
              </a:ext>
            </a:extLst>
          </p:cNvPr>
          <p:cNvSpPr>
            <a:spLocks noGrp="1"/>
          </p:cNvSpPr>
          <p:nvPr>
            <p:ph type="body" sz="quarter" idx="13"/>
          </p:nvPr>
        </p:nvSpPr>
        <p:spPr/>
        <p:txBody>
          <a:bodyPr/>
          <a:lstStyle/>
          <a:p>
            <a:r>
              <a:rPr lang="fr-FR" dirty="0"/>
              <a:t>Une inscription en 3 étapes</a:t>
            </a:r>
            <a:endParaRPr lang="fr-FR" b="1" dirty="0"/>
          </a:p>
        </p:txBody>
      </p:sp>
    </p:spTree>
    <p:extLst>
      <p:ext uri="{BB962C8B-B14F-4D97-AF65-F5344CB8AC3E}">
        <p14:creationId xmlns:p14="http://schemas.microsoft.com/office/powerpoint/2010/main" val="3237437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CB326D-FF0B-22DC-82EB-FD0228CFE633}"/>
              </a:ext>
            </a:extLst>
          </p:cNvPr>
          <p:cNvSpPr>
            <a:spLocks noGrp="1"/>
          </p:cNvSpPr>
          <p:nvPr>
            <p:ph type="body" sz="quarter" idx="10"/>
          </p:nvPr>
        </p:nvSpPr>
        <p:spPr>
          <a:xfrm>
            <a:off x="1405712" y="209695"/>
            <a:ext cx="5979530" cy="766853"/>
          </a:xfrm>
        </p:spPr>
        <p:txBody>
          <a:bodyPr/>
          <a:lstStyle/>
          <a:p>
            <a:r>
              <a:rPr lang="fr-FR" sz="1539" b="0" dirty="0">
                <a:solidFill>
                  <a:srgbClr val="FFFFFF"/>
                </a:solidFill>
                <a:latin typeface="Calibri"/>
                <a:cs typeface="Calibri"/>
              </a:rPr>
              <a:t>Pour toute question liée à l’inscription, </a:t>
            </a:r>
          </a:p>
          <a:p>
            <a:r>
              <a:rPr lang="fr-FR" sz="1539" b="0" dirty="0">
                <a:solidFill>
                  <a:srgbClr val="FFFFFF"/>
                </a:solidFill>
                <a:latin typeface="Calibri"/>
                <a:cs typeface="Calibri"/>
              </a:rPr>
              <a:t>Veuillez adresser un mail à contact-appuipro@agefiph.asso.fr </a:t>
            </a:r>
          </a:p>
          <a:p>
            <a:endParaRPr lang="fr-FR" sz="1539" b="0" dirty="0">
              <a:solidFill>
                <a:srgbClr val="FFFFFF"/>
              </a:solidFill>
              <a:latin typeface="Calibri"/>
              <a:cs typeface="Calibri"/>
            </a:endParaRPr>
          </a:p>
          <a:p>
            <a:r>
              <a:rPr lang="fr-FR" sz="1539" b="0" dirty="0">
                <a:solidFill>
                  <a:srgbClr val="FFFFFF"/>
                </a:solidFill>
                <a:latin typeface="Calibri"/>
                <a:cs typeface="Calibri"/>
              </a:rPr>
              <a:t>Pour aller plus loin, contactez la délégation Agefiph Grand Est : grand-est@agefiph.asso.fr</a:t>
            </a:r>
          </a:p>
        </p:txBody>
      </p:sp>
      <p:sp>
        <p:nvSpPr>
          <p:cNvPr id="5" name="Rectangle : coins arrondis 4">
            <a:extLst>
              <a:ext uri="{FF2B5EF4-FFF2-40B4-BE49-F238E27FC236}">
                <a16:creationId xmlns:a16="http://schemas.microsoft.com/office/drawing/2014/main" id="{530DB7AB-FB25-6C00-A2D4-FA64DF289E80}"/>
              </a:ext>
            </a:extLst>
          </p:cNvPr>
          <p:cNvSpPr/>
          <p:nvPr/>
        </p:nvSpPr>
        <p:spPr>
          <a:xfrm>
            <a:off x="3814632" y="2250561"/>
            <a:ext cx="2346077" cy="5865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54" dirty="0">
                <a:hlinkClick r:id="rId2"/>
              </a:rPr>
              <a:t>Tutoriel pour créer un compte sur la plateforme APRO</a:t>
            </a:r>
            <a:endParaRPr lang="fr-FR" sz="1154" dirty="0"/>
          </a:p>
        </p:txBody>
      </p:sp>
      <p:sp>
        <p:nvSpPr>
          <p:cNvPr id="6" name="Rectangle : coins arrondis 5">
            <a:extLst>
              <a:ext uri="{FF2B5EF4-FFF2-40B4-BE49-F238E27FC236}">
                <a16:creationId xmlns:a16="http://schemas.microsoft.com/office/drawing/2014/main" id="{1FF6C27C-5CBB-FFEB-5E38-B6A7705106CF}"/>
              </a:ext>
            </a:extLst>
          </p:cNvPr>
          <p:cNvSpPr/>
          <p:nvPr/>
        </p:nvSpPr>
        <p:spPr>
          <a:xfrm>
            <a:off x="3814632" y="3008149"/>
            <a:ext cx="2346077" cy="5865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54" dirty="0">
                <a:solidFill>
                  <a:srgbClr val="601766"/>
                </a:solidFill>
                <a:hlinkClick r:id="rId3"/>
              </a:rPr>
              <a:t>C’est quoi la plateforme </a:t>
            </a:r>
            <a:r>
              <a:rPr lang="fr-FR" sz="1154" dirty="0" err="1">
                <a:solidFill>
                  <a:srgbClr val="601766"/>
                </a:solidFill>
                <a:hlinkClick r:id="rId3"/>
              </a:rPr>
              <a:t>Apro</a:t>
            </a:r>
            <a:r>
              <a:rPr lang="fr-FR" sz="1154" dirty="0">
                <a:solidFill>
                  <a:srgbClr val="601766"/>
                </a:solidFill>
                <a:hlinkClick r:id="rId3"/>
              </a:rPr>
              <a:t> Agefiph? Cliquez ici</a:t>
            </a:r>
            <a:endParaRPr lang="fr-FR" sz="1154" dirty="0">
              <a:solidFill>
                <a:srgbClr val="601766"/>
              </a:solidFill>
            </a:endParaRPr>
          </a:p>
        </p:txBody>
      </p:sp>
      <p:sp>
        <p:nvSpPr>
          <p:cNvPr id="7" name="Rectangle : coins arrondis 6">
            <a:extLst>
              <a:ext uri="{FF2B5EF4-FFF2-40B4-BE49-F238E27FC236}">
                <a16:creationId xmlns:a16="http://schemas.microsoft.com/office/drawing/2014/main" id="{EA29D09A-63E8-FB25-005B-9DDA18F1D206}"/>
              </a:ext>
            </a:extLst>
          </p:cNvPr>
          <p:cNvSpPr/>
          <p:nvPr/>
        </p:nvSpPr>
        <p:spPr>
          <a:xfrm>
            <a:off x="3814632" y="1523522"/>
            <a:ext cx="2346077" cy="5865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54" dirty="0">
                <a:solidFill>
                  <a:srgbClr val="601766"/>
                </a:solidFill>
                <a:hlinkClick r:id="rId4"/>
              </a:rPr>
              <a:t>Je m’inscris sur la plateforme en cliquant ici</a:t>
            </a:r>
            <a:endParaRPr lang="fr-FR" sz="1154" dirty="0">
              <a:solidFill>
                <a:srgbClr val="601766"/>
              </a:solidFill>
            </a:endParaRPr>
          </a:p>
        </p:txBody>
      </p:sp>
    </p:spTree>
    <p:extLst>
      <p:ext uri="{BB962C8B-B14F-4D97-AF65-F5344CB8AC3E}">
        <p14:creationId xmlns:p14="http://schemas.microsoft.com/office/powerpoint/2010/main" val="338151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DC48E6D-C9C0-1ED8-5FCA-AC086D9C9C10}"/>
              </a:ext>
            </a:extLst>
          </p:cNvPr>
          <p:cNvSpPr>
            <a:spLocks noGrp="1"/>
          </p:cNvSpPr>
          <p:nvPr>
            <p:ph type="title"/>
          </p:nvPr>
        </p:nvSpPr>
        <p:spPr>
          <a:xfrm>
            <a:off x="539998" y="0"/>
            <a:ext cx="5912802" cy="742011"/>
          </a:xfrm>
        </p:spPr>
        <p:txBody>
          <a:bodyPr lIns="68552" tIns="34275" rIns="68552" bIns="34275"/>
          <a:lstStyle/>
          <a:p>
            <a:r>
              <a:rPr lang="fr-FR" dirty="0"/>
              <a:t>Contacts régionaux</a:t>
            </a:r>
          </a:p>
        </p:txBody>
      </p:sp>
      <p:sp>
        <p:nvSpPr>
          <p:cNvPr id="2" name="ZoneTexte 1">
            <a:extLst>
              <a:ext uri="{FF2B5EF4-FFF2-40B4-BE49-F238E27FC236}">
                <a16:creationId xmlns:a16="http://schemas.microsoft.com/office/drawing/2014/main" id="{4137A272-8CA6-E3D9-DA85-D7D045077C48}"/>
              </a:ext>
            </a:extLst>
          </p:cNvPr>
          <p:cNvSpPr txBox="1"/>
          <p:nvPr/>
        </p:nvSpPr>
        <p:spPr>
          <a:xfrm>
            <a:off x="396462" y="792155"/>
            <a:ext cx="7050474" cy="1015663"/>
          </a:xfrm>
          <a:prstGeom prst="rect">
            <a:avLst/>
          </a:prstGeom>
          <a:solidFill>
            <a:srgbClr val="F2F2F2"/>
          </a:solidFill>
        </p:spPr>
        <p:txBody>
          <a:bodyPr wrap="square" rtlCol="0">
            <a:spAutoFit/>
          </a:bodyPr>
          <a:lstStyle/>
          <a:p>
            <a:r>
              <a:rPr lang="fr-FR" sz="2000" b="1" kern="1200" dirty="0">
                <a:solidFill>
                  <a:srgbClr val="622F72"/>
                </a:solidFill>
                <a:latin typeface="Calibri"/>
              </a:rPr>
              <a:t>Pour toutes questions liées aux aides – questions génériques :</a:t>
            </a:r>
          </a:p>
          <a:p>
            <a:r>
              <a:rPr lang="fr-FR" sz="2000" b="1" kern="1200" dirty="0">
                <a:solidFill>
                  <a:srgbClr val="622F72"/>
                </a:solidFill>
                <a:latin typeface="Calibri"/>
              </a:rPr>
              <a:t>03.83.90.81.40</a:t>
            </a:r>
          </a:p>
          <a:p>
            <a:r>
              <a:rPr lang="fr-FR" sz="2000" b="1" kern="1200" dirty="0">
                <a:solidFill>
                  <a:srgbClr val="622F72"/>
                </a:solidFill>
                <a:latin typeface="Calibri"/>
              </a:rPr>
              <a:t>grand-est@agefiph.asso.fr</a:t>
            </a:r>
          </a:p>
        </p:txBody>
      </p:sp>
      <p:sp>
        <p:nvSpPr>
          <p:cNvPr id="6" name="ZoneTexte 5">
            <a:extLst>
              <a:ext uri="{FF2B5EF4-FFF2-40B4-BE49-F238E27FC236}">
                <a16:creationId xmlns:a16="http://schemas.microsoft.com/office/drawing/2014/main" id="{4E0314A6-1098-DFAD-668A-CEAB1CFD8F40}"/>
              </a:ext>
            </a:extLst>
          </p:cNvPr>
          <p:cNvSpPr txBox="1"/>
          <p:nvPr/>
        </p:nvSpPr>
        <p:spPr>
          <a:xfrm>
            <a:off x="396462" y="3319215"/>
            <a:ext cx="4562994" cy="1015663"/>
          </a:xfrm>
          <a:prstGeom prst="rect">
            <a:avLst/>
          </a:prstGeom>
          <a:solidFill>
            <a:srgbClr val="F2F2F2"/>
          </a:solidFill>
        </p:spPr>
        <p:txBody>
          <a:bodyPr wrap="square" rtlCol="0">
            <a:spAutoFit/>
          </a:bodyPr>
          <a:lstStyle/>
          <a:p>
            <a:r>
              <a:rPr lang="fr-FR" sz="2000" b="1" kern="1200" dirty="0">
                <a:solidFill>
                  <a:srgbClr val="622F72"/>
                </a:solidFill>
                <a:latin typeface="Calibri"/>
              </a:rPr>
              <a:t>Ressource Handicap Formation</a:t>
            </a:r>
          </a:p>
          <a:p>
            <a:r>
              <a:rPr lang="fr-FR" sz="2000" b="1" kern="1200" dirty="0">
                <a:solidFill>
                  <a:srgbClr val="622F72"/>
                </a:solidFill>
                <a:latin typeface="Calibri"/>
              </a:rPr>
              <a:t>Coordination régionale</a:t>
            </a:r>
          </a:p>
          <a:p>
            <a:r>
              <a:rPr lang="fr-FR" sz="2000" b="1" kern="1200" dirty="0">
                <a:solidFill>
                  <a:schemeClr val="accent2"/>
                </a:solidFill>
                <a:latin typeface="Calibri"/>
              </a:rPr>
              <a:t>rhf-grand-est@agefiph.asso.fr</a:t>
            </a:r>
          </a:p>
        </p:txBody>
      </p:sp>
      <p:sp>
        <p:nvSpPr>
          <p:cNvPr id="7" name="Rectangle 6">
            <a:extLst>
              <a:ext uri="{FF2B5EF4-FFF2-40B4-BE49-F238E27FC236}">
                <a16:creationId xmlns:a16="http://schemas.microsoft.com/office/drawing/2014/main" id="{DA0245E3-1457-EA08-47F0-0D487ECF4BE6}"/>
              </a:ext>
            </a:extLst>
          </p:cNvPr>
          <p:cNvSpPr/>
          <p:nvPr/>
        </p:nvSpPr>
        <p:spPr>
          <a:xfrm>
            <a:off x="396462" y="2277334"/>
            <a:ext cx="4562995" cy="707886"/>
          </a:xfrm>
          <a:prstGeom prst="rect">
            <a:avLst/>
          </a:prstGeom>
          <a:solidFill>
            <a:srgbClr val="F2F2F2"/>
          </a:solidFill>
        </p:spPr>
        <p:txBody>
          <a:bodyPr wrap="square">
            <a:spAutoFit/>
          </a:bodyPr>
          <a:lstStyle/>
          <a:p>
            <a:pPr marL="145754" indent="-145754" defTabSz="621884" rtl="0">
              <a:defRPr/>
            </a:pPr>
            <a:r>
              <a:rPr lang="fr-FR" sz="2000" b="1" kern="1200" dirty="0">
                <a:solidFill>
                  <a:srgbClr val="622F72"/>
                </a:solidFill>
                <a:latin typeface="Calibri"/>
              </a:rPr>
              <a:t>Service Entreprises : </a:t>
            </a:r>
          </a:p>
          <a:p>
            <a:pPr marL="145754" indent="-145754" defTabSz="621884" rtl="0">
              <a:defRPr/>
            </a:pPr>
            <a:r>
              <a:rPr lang="fr-FR" sz="2000" b="1" kern="1200" dirty="0">
                <a:solidFill>
                  <a:schemeClr val="accent2"/>
                </a:solidFill>
                <a:latin typeface="Calibri"/>
                <a:hlinkClick r:id="rId4">
                  <a:extLst>
                    <a:ext uri="{A12FA001-AC4F-418D-AE19-62706E023703}">
                      <ahyp:hlinkClr xmlns:ahyp="http://schemas.microsoft.com/office/drawing/2018/hyperlinkcolor" val="tx"/>
                    </a:ext>
                  </a:extLst>
                </a:hlinkClick>
              </a:rPr>
              <a:t>entreprises.grand-est@agefiph.asso.fr</a:t>
            </a:r>
            <a:endParaRPr lang="fr-FR" sz="2000" b="1" kern="1200" dirty="0">
              <a:solidFill>
                <a:schemeClr val="accent2"/>
              </a:solidFill>
              <a:latin typeface="Calibri"/>
              <a:cs typeface="Calibri" panose="020F0502020204030204" pitchFamily="34" charset="0"/>
            </a:endParaRPr>
          </a:p>
        </p:txBody>
      </p:sp>
    </p:spTree>
    <p:custDataLst>
      <p:tags r:id="rId1"/>
    </p:custDataLst>
    <p:extLst>
      <p:ext uri="{BB962C8B-B14F-4D97-AF65-F5344CB8AC3E}">
        <p14:creationId xmlns:p14="http://schemas.microsoft.com/office/powerpoint/2010/main" val="304677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1D11C01-7934-3E29-D3FD-38A69155041C}"/>
              </a:ext>
            </a:extLst>
          </p:cNvPr>
          <p:cNvSpPr txBox="1"/>
          <p:nvPr/>
        </p:nvSpPr>
        <p:spPr>
          <a:xfrm>
            <a:off x="1487837" y="1552130"/>
            <a:ext cx="6501539" cy="923330"/>
          </a:xfrm>
          <a:prstGeom prst="rect">
            <a:avLst/>
          </a:prstGeom>
          <a:noFill/>
        </p:spPr>
        <p:txBody>
          <a:bodyPr wrap="square">
            <a:spAutoFit/>
          </a:bodyPr>
          <a:lstStyle/>
          <a:p>
            <a:pPr algn="l"/>
            <a:r>
              <a:rPr lang="fr-FR" sz="5400" b="1" i="0" u="none" strike="noStrike" baseline="0" dirty="0">
                <a:solidFill>
                  <a:srgbClr val="FFFFFF"/>
                </a:solidFill>
                <a:latin typeface="FiraSans-Bold"/>
              </a:rPr>
              <a:t>LE PRITH GRAND EST</a:t>
            </a:r>
            <a:endParaRPr lang="fr-FR" sz="5400" dirty="0"/>
          </a:p>
        </p:txBody>
      </p:sp>
      <p:pic>
        <p:nvPicPr>
          <p:cNvPr id="5" name="Image 4">
            <a:extLst>
              <a:ext uri="{FF2B5EF4-FFF2-40B4-BE49-F238E27FC236}">
                <a16:creationId xmlns:a16="http://schemas.microsoft.com/office/drawing/2014/main" id="{694DB869-3D77-4551-6071-DE2484404CE2}"/>
              </a:ext>
            </a:extLst>
          </p:cNvPr>
          <p:cNvPicPr>
            <a:picLocks noChangeAspect="1"/>
          </p:cNvPicPr>
          <p:nvPr/>
        </p:nvPicPr>
        <p:blipFill>
          <a:blip r:embed="rId2"/>
          <a:stretch>
            <a:fillRect/>
          </a:stretch>
        </p:blipFill>
        <p:spPr>
          <a:xfrm>
            <a:off x="0" y="3762312"/>
            <a:ext cx="2463959" cy="1166502"/>
          </a:xfrm>
          <a:prstGeom prst="rect">
            <a:avLst/>
          </a:prstGeom>
        </p:spPr>
      </p:pic>
      <p:pic>
        <p:nvPicPr>
          <p:cNvPr id="7" name="Image 6">
            <a:extLst>
              <a:ext uri="{FF2B5EF4-FFF2-40B4-BE49-F238E27FC236}">
                <a16:creationId xmlns:a16="http://schemas.microsoft.com/office/drawing/2014/main" id="{561CC647-0894-9F3F-3FBD-4677E4377A9F}"/>
              </a:ext>
            </a:extLst>
          </p:cNvPr>
          <p:cNvPicPr>
            <a:picLocks noChangeAspect="1"/>
          </p:cNvPicPr>
          <p:nvPr/>
        </p:nvPicPr>
        <p:blipFill>
          <a:blip r:embed="rId3"/>
          <a:stretch>
            <a:fillRect/>
          </a:stretch>
        </p:blipFill>
        <p:spPr>
          <a:xfrm>
            <a:off x="2828440" y="3762312"/>
            <a:ext cx="1324879" cy="1195059"/>
          </a:xfrm>
          <a:prstGeom prst="rect">
            <a:avLst/>
          </a:prstGeom>
        </p:spPr>
      </p:pic>
    </p:spTree>
    <p:extLst>
      <p:ext uri="{BB962C8B-B14F-4D97-AF65-F5344CB8AC3E}">
        <p14:creationId xmlns:p14="http://schemas.microsoft.com/office/powerpoint/2010/main" val="1480172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2EDA8-8E46-2E0A-86F3-F69EB4DD7D62}"/>
              </a:ext>
            </a:extLst>
          </p:cNvPr>
          <p:cNvSpPr>
            <a:spLocks noGrp="1"/>
          </p:cNvSpPr>
          <p:nvPr>
            <p:ph type="title"/>
          </p:nvPr>
        </p:nvSpPr>
        <p:spPr/>
        <p:txBody>
          <a:bodyPr/>
          <a:lstStyle/>
          <a:p>
            <a:r>
              <a:rPr lang="fr-FR" b="1" dirty="0"/>
              <a:t>Le PRITH 2022-2024, un plan d’actions partenarial</a:t>
            </a:r>
            <a:endParaRPr lang="fr-FR" dirty="0"/>
          </a:p>
        </p:txBody>
      </p:sp>
      <p:sp>
        <p:nvSpPr>
          <p:cNvPr id="4" name="ZoneTexte 3">
            <a:extLst>
              <a:ext uri="{FF2B5EF4-FFF2-40B4-BE49-F238E27FC236}">
                <a16:creationId xmlns:a16="http://schemas.microsoft.com/office/drawing/2014/main" id="{1F208A5D-36A4-1858-E46D-D106E9353472}"/>
              </a:ext>
            </a:extLst>
          </p:cNvPr>
          <p:cNvSpPr txBox="1"/>
          <p:nvPr/>
        </p:nvSpPr>
        <p:spPr>
          <a:xfrm>
            <a:off x="968644" y="1056316"/>
            <a:ext cx="4572000" cy="2585323"/>
          </a:xfrm>
          <a:prstGeom prst="rect">
            <a:avLst/>
          </a:prstGeom>
          <a:noFill/>
        </p:spPr>
        <p:txBody>
          <a:bodyPr wrap="square">
            <a:spAutoFit/>
          </a:bodyPr>
          <a:lstStyle/>
          <a:p>
            <a:pPr algn="l"/>
            <a:r>
              <a:rPr lang="fr-FR" sz="1800" b="0" i="0" u="none" strike="noStrike" baseline="0" dirty="0">
                <a:solidFill>
                  <a:srgbClr val="272C4C"/>
                </a:solidFill>
                <a:latin typeface="Roboto-Regular"/>
              </a:rPr>
              <a:t>Le PRITH a vocation à </a:t>
            </a:r>
            <a:r>
              <a:rPr lang="fr-FR" sz="1800" b="1" i="0" u="none" strike="noStrike" baseline="0" dirty="0">
                <a:solidFill>
                  <a:srgbClr val="272C4C"/>
                </a:solidFill>
                <a:latin typeface="Roboto-Bold"/>
              </a:rPr>
              <a:t>organiser la concertation </a:t>
            </a:r>
            <a:r>
              <a:rPr lang="fr-FR" sz="1800" b="0" i="0" u="none" strike="noStrike" baseline="0" dirty="0">
                <a:solidFill>
                  <a:srgbClr val="272C4C"/>
                </a:solidFill>
                <a:latin typeface="Roboto-Regular"/>
              </a:rPr>
              <a:t>de ses membres sur les orientations stratégiques à mettre en œuvre, afin de </a:t>
            </a:r>
            <a:r>
              <a:rPr lang="fr-FR" sz="1800" b="1" i="0" u="none" strike="noStrike" baseline="0" dirty="0">
                <a:solidFill>
                  <a:srgbClr val="272C4C"/>
                </a:solidFill>
                <a:latin typeface="Roboto-Bold"/>
              </a:rPr>
              <a:t>favoriser l’insertion des personnes handicapées</a:t>
            </a:r>
          </a:p>
          <a:p>
            <a:pPr algn="l"/>
            <a:r>
              <a:rPr lang="fr-FR" sz="1800" b="0" i="0" u="none" strike="noStrike" baseline="0" dirty="0">
                <a:solidFill>
                  <a:srgbClr val="272C4C"/>
                </a:solidFill>
                <a:latin typeface="Roboto-Regular"/>
              </a:rPr>
              <a:t>et mettre en cohérence les actions conduites dans les différentes politiques (travail, emploi, orientation, formation professionnelle...).</a:t>
            </a:r>
            <a:endParaRPr lang="fr-FR" dirty="0"/>
          </a:p>
        </p:txBody>
      </p:sp>
    </p:spTree>
    <p:extLst>
      <p:ext uri="{BB962C8B-B14F-4D97-AF65-F5344CB8AC3E}">
        <p14:creationId xmlns:p14="http://schemas.microsoft.com/office/powerpoint/2010/main" val="2893146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862C8C-8ED3-42CE-841E-93253DC9AD24}"/>
              </a:ext>
            </a:extLst>
          </p:cNvPr>
          <p:cNvSpPr>
            <a:spLocks noGrp="1"/>
          </p:cNvSpPr>
          <p:nvPr>
            <p:ph type="title"/>
          </p:nvPr>
        </p:nvSpPr>
        <p:spPr/>
        <p:txBody>
          <a:bodyPr/>
          <a:lstStyle/>
          <a:p>
            <a:r>
              <a:rPr lang="fr-FR" b="1" dirty="0"/>
              <a:t>L’organisation de la gouvernance du PRITH</a:t>
            </a:r>
            <a:br>
              <a:rPr lang="fr-FR" b="1" dirty="0"/>
            </a:br>
            <a:endParaRPr lang="fr-FR" dirty="0"/>
          </a:p>
        </p:txBody>
      </p:sp>
      <p:sp>
        <p:nvSpPr>
          <p:cNvPr id="3" name="Espace réservé du numéro de diapositive 2">
            <a:extLst>
              <a:ext uri="{FF2B5EF4-FFF2-40B4-BE49-F238E27FC236}">
                <a16:creationId xmlns:a16="http://schemas.microsoft.com/office/drawing/2014/main" id="{E0BD2C83-0422-8763-CB20-17FEDE9BFD02}"/>
              </a:ext>
            </a:extLst>
          </p:cNvPr>
          <p:cNvSpPr>
            <a:spLocks noGrp="1"/>
          </p:cNvSpPr>
          <p:nvPr>
            <p:ph type="sldNum" sz="quarter" idx="4294967295"/>
          </p:nvPr>
        </p:nvSpPr>
        <p:spPr>
          <a:xfrm>
            <a:off x="539999" y="4659430"/>
            <a:ext cx="4211043" cy="273844"/>
          </a:xfrm>
        </p:spPr>
        <p:txBody>
          <a:bodyPr/>
          <a:lstStyle/>
          <a:p>
            <a:pPr>
              <a:defRPr/>
            </a:pPr>
            <a:fld id="{C1E48367-6F54-424E-8344-F1406F2B8E02}" type="slidenum">
              <a:rPr lang="fr-FR" smtClean="0"/>
              <a:t>37</a:t>
            </a:fld>
            <a:r>
              <a:rPr lang="fr-FR"/>
              <a:t> | </a:t>
            </a:r>
          </a:p>
        </p:txBody>
      </p:sp>
      <p:pic>
        <p:nvPicPr>
          <p:cNvPr id="4" name="Image 3">
            <a:extLst>
              <a:ext uri="{FF2B5EF4-FFF2-40B4-BE49-F238E27FC236}">
                <a16:creationId xmlns:a16="http://schemas.microsoft.com/office/drawing/2014/main" id="{6E30D072-F233-8834-59C3-4646B91F51AB}"/>
              </a:ext>
            </a:extLst>
          </p:cNvPr>
          <p:cNvPicPr>
            <a:picLocks/>
          </p:cNvPicPr>
          <p:nvPr/>
        </p:nvPicPr>
        <p:blipFill>
          <a:blip r:embed="rId2" cstate="print"/>
          <a:stretch>
            <a:fillRect/>
          </a:stretch>
        </p:blipFill>
        <p:spPr bwMode="auto">
          <a:xfrm>
            <a:off x="330662" y="742013"/>
            <a:ext cx="5062638" cy="4233091"/>
          </a:xfrm>
          <a:prstGeom prst="rect">
            <a:avLst/>
          </a:prstGeom>
        </p:spPr>
      </p:pic>
      <p:sp>
        <p:nvSpPr>
          <p:cNvPr id="5" name="Textbox 29">
            <a:extLst>
              <a:ext uri="{FF2B5EF4-FFF2-40B4-BE49-F238E27FC236}">
                <a16:creationId xmlns:a16="http://schemas.microsoft.com/office/drawing/2014/main" id="{86D3BA6E-3EC6-F994-2266-17667E91EA27}"/>
              </a:ext>
            </a:extLst>
          </p:cNvPr>
          <p:cNvSpPr txBox="1"/>
          <p:nvPr/>
        </p:nvSpPr>
        <p:spPr>
          <a:xfrm>
            <a:off x="6452804" y="2286740"/>
            <a:ext cx="2059763" cy="1578822"/>
          </a:xfrm>
          <a:prstGeom prst="rect">
            <a:avLst/>
          </a:prstGeom>
        </p:spPr>
        <p:txBody>
          <a:bodyPr wrap="square" lIns="0" tIns="0" rIns="0" bIns="0" rtlCol="0">
            <a:noAutofit/>
          </a:bodyPr>
          <a:lstStyle/>
          <a:p>
            <a:pPr marL="212090" marR="194310" algn="ctr">
              <a:lnSpc>
                <a:spcPct val="75000"/>
              </a:lnSpc>
              <a:spcBef>
                <a:spcPts val="975"/>
              </a:spcBef>
              <a:buNone/>
            </a:pPr>
            <a:r>
              <a:rPr lang="fr-FR" sz="1050" dirty="0">
                <a:solidFill>
                  <a:srgbClr val="272C4C"/>
                </a:solidFill>
                <a:effectLst/>
                <a:latin typeface="Lucida Sans Unicode" panose="020B0602030504020204" pitchFamily="34" charset="0"/>
                <a:ea typeface="Arial" panose="020B0604020202020204" pitchFamily="34" charset="0"/>
                <a:cs typeface="Arial" panose="020B0604020202020204" pitchFamily="34" charset="0"/>
              </a:rPr>
              <a:t>COMITÉ DE </a:t>
            </a:r>
            <a:r>
              <a:rPr lang="fr-FR" sz="1050" spc="-10" dirty="0">
                <a:solidFill>
                  <a:srgbClr val="272C4C"/>
                </a:solidFill>
                <a:effectLst/>
                <a:latin typeface="Lucida Sans Unicode" panose="020B0602030504020204" pitchFamily="34" charset="0"/>
                <a:ea typeface="Arial" panose="020B0604020202020204" pitchFamily="34" charset="0"/>
                <a:cs typeface="Arial" panose="020B0604020202020204" pitchFamily="34" charset="0"/>
              </a:rPr>
              <a:t>COORDINATION</a:t>
            </a:r>
            <a:endParaRPr lang="fr-FR" sz="1000" dirty="0">
              <a:effectLst/>
              <a:latin typeface="Arial" panose="020B0604020202020204" pitchFamily="34" charset="0"/>
              <a:ea typeface="Arial" panose="020B0604020202020204" pitchFamily="34" charset="0"/>
            </a:endParaRPr>
          </a:p>
          <a:p>
            <a:pPr marL="212090" marR="212725" algn="ctr">
              <a:spcBef>
                <a:spcPts val="985"/>
              </a:spcBef>
              <a:buNone/>
            </a:pPr>
            <a:r>
              <a:rPr lang="fr-FR" sz="800" b="1" dirty="0">
                <a:solidFill>
                  <a:srgbClr val="272C4C"/>
                </a:solidFill>
                <a:effectLst/>
                <a:latin typeface="Arial" panose="020B0604020202020204" pitchFamily="34" charset="0"/>
                <a:ea typeface="Arial" panose="020B0604020202020204" pitchFamily="34" charset="0"/>
              </a:rPr>
              <a:t>Quand</a:t>
            </a:r>
            <a:r>
              <a:rPr lang="fr-FR" sz="800" b="1" spc="-20" dirty="0">
                <a:solidFill>
                  <a:srgbClr val="272C4C"/>
                </a:solidFill>
                <a:effectLst/>
                <a:latin typeface="Arial" panose="020B0604020202020204" pitchFamily="34" charset="0"/>
                <a:ea typeface="Arial" panose="020B0604020202020204" pitchFamily="34" charset="0"/>
              </a:rPr>
              <a:t> </a:t>
            </a:r>
            <a:r>
              <a:rPr lang="fr-FR" sz="800" b="1" spc="-50" dirty="0">
                <a:solidFill>
                  <a:srgbClr val="272C4C"/>
                </a:solidFill>
                <a:effectLst/>
                <a:latin typeface="Arial" panose="020B0604020202020204" pitchFamily="34" charset="0"/>
                <a:ea typeface="Arial" panose="020B0604020202020204" pitchFamily="34" charset="0"/>
              </a:rPr>
              <a:t>?</a:t>
            </a:r>
            <a:endParaRPr lang="fr-FR" sz="1000" dirty="0">
              <a:effectLst/>
              <a:latin typeface="Arial" panose="020B0604020202020204" pitchFamily="34" charset="0"/>
              <a:ea typeface="Arial" panose="020B0604020202020204" pitchFamily="34" charset="0"/>
            </a:endParaRPr>
          </a:p>
          <a:p>
            <a:pPr marL="212090" marR="210820" algn="ctr">
              <a:spcBef>
                <a:spcPts val="50"/>
              </a:spcBef>
              <a:buNone/>
            </a:pPr>
            <a:r>
              <a:rPr lang="fr-FR" sz="800" dirty="0">
                <a:solidFill>
                  <a:srgbClr val="272C4C"/>
                </a:solidFill>
                <a:effectLst/>
                <a:latin typeface="Arial" panose="020B0604020202020204" pitchFamily="34" charset="0"/>
                <a:ea typeface="Arial" panose="020B0604020202020204" pitchFamily="34" charset="0"/>
              </a:rPr>
              <a:t>Toutes</a:t>
            </a:r>
            <a:r>
              <a:rPr lang="fr-FR" sz="800" spc="-3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les</a:t>
            </a:r>
            <a:r>
              <a:rPr lang="fr-FR" sz="800" spc="-3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six</a:t>
            </a:r>
            <a:r>
              <a:rPr lang="fr-FR" sz="800" spc="-25"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à</a:t>
            </a:r>
            <a:r>
              <a:rPr lang="fr-FR" sz="800" spc="-3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huit</a:t>
            </a:r>
            <a:r>
              <a:rPr lang="fr-FR" sz="800" spc="-25" dirty="0">
                <a:solidFill>
                  <a:srgbClr val="272C4C"/>
                </a:solidFill>
                <a:effectLst/>
                <a:latin typeface="Arial" panose="020B0604020202020204" pitchFamily="34" charset="0"/>
                <a:ea typeface="Arial" panose="020B0604020202020204" pitchFamily="34" charset="0"/>
              </a:rPr>
              <a:t> </a:t>
            </a:r>
            <a:r>
              <a:rPr lang="fr-FR" sz="800" spc="-10" dirty="0">
                <a:solidFill>
                  <a:srgbClr val="272C4C"/>
                </a:solidFill>
                <a:effectLst/>
                <a:latin typeface="Arial" panose="020B0604020202020204" pitchFamily="34" charset="0"/>
                <a:ea typeface="Arial" panose="020B0604020202020204" pitchFamily="34" charset="0"/>
              </a:rPr>
              <a:t>semaines</a:t>
            </a:r>
            <a:endParaRPr lang="fr-FR" sz="1000" dirty="0">
              <a:effectLst/>
              <a:latin typeface="Arial" panose="020B0604020202020204" pitchFamily="34" charset="0"/>
              <a:ea typeface="Arial" panose="020B0604020202020204" pitchFamily="34" charset="0"/>
            </a:endParaRPr>
          </a:p>
          <a:p>
            <a:pPr marL="212090" marR="212090" algn="ctr">
              <a:spcBef>
                <a:spcPts val="650"/>
              </a:spcBef>
              <a:buNone/>
            </a:pPr>
            <a:r>
              <a:rPr lang="fr-FR" sz="800" b="1" dirty="0">
                <a:solidFill>
                  <a:srgbClr val="272C4C"/>
                </a:solidFill>
                <a:effectLst/>
                <a:latin typeface="Arial" panose="020B0604020202020204" pitchFamily="34" charset="0"/>
                <a:ea typeface="Arial" panose="020B0604020202020204" pitchFamily="34" charset="0"/>
              </a:rPr>
              <a:t>Qui</a:t>
            </a:r>
            <a:r>
              <a:rPr lang="fr-FR" sz="800" b="1" spc="-15" dirty="0">
                <a:solidFill>
                  <a:srgbClr val="272C4C"/>
                </a:solidFill>
                <a:effectLst/>
                <a:latin typeface="Arial" panose="020B0604020202020204" pitchFamily="34" charset="0"/>
                <a:ea typeface="Arial" panose="020B0604020202020204" pitchFamily="34" charset="0"/>
              </a:rPr>
              <a:t> </a:t>
            </a:r>
            <a:r>
              <a:rPr lang="fr-FR" sz="800" b="1" spc="-50" dirty="0">
                <a:solidFill>
                  <a:srgbClr val="272C4C"/>
                </a:solidFill>
                <a:effectLst/>
                <a:latin typeface="Arial" panose="020B0604020202020204" pitchFamily="34" charset="0"/>
                <a:ea typeface="Arial" panose="020B0604020202020204" pitchFamily="34" charset="0"/>
              </a:rPr>
              <a:t>?</a:t>
            </a:r>
            <a:endParaRPr lang="fr-FR" sz="1000" dirty="0">
              <a:effectLst/>
              <a:latin typeface="Arial" panose="020B0604020202020204" pitchFamily="34" charset="0"/>
              <a:ea typeface="Arial" panose="020B0604020202020204" pitchFamily="34" charset="0"/>
            </a:endParaRPr>
          </a:p>
          <a:p>
            <a:pPr marL="111125" marR="109220" indent="-635" algn="ctr">
              <a:lnSpc>
                <a:spcPct val="103000"/>
              </a:lnSpc>
              <a:spcBef>
                <a:spcPts val="50"/>
              </a:spcBef>
              <a:buNone/>
            </a:pPr>
            <a:r>
              <a:rPr lang="fr-FR" sz="800" dirty="0">
                <a:solidFill>
                  <a:srgbClr val="272C4C"/>
                </a:solidFill>
                <a:effectLst/>
                <a:latin typeface="Arial" panose="020B0604020202020204" pitchFamily="34" charset="0"/>
                <a:ea typeface="Arial" panose="020B0604020202020204" pitchFamily="34" charset="0"/>
              </a:rPr>
              <a:t>Les pilotes du</a:t>
            </a:r>
            <a:r>
              <a:rPr lang="fr-FR" sz="800" spc="-5"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PRITH (DREETS, Agefiph,</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FIPHFP)</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et</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la</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coordination </a:t>
            </a:r>
            <a:r>
              <a:rPr lang="fr-FR" sz="800" i="1" dirty="0">
                <a:solidFill>
                  <a:srgbClr val="272C4C"/>
                </a:solidFill>
                <a:effectLst/>
                <a:latin typeface="Arial" panose="020B0604020202020204" pitchFamily="34" charset="0"/>
                <a:ea typeface="Arial" panose="020B0604020202020204" pitchFamily="34" charset="0"/>
              </a:rPr>
              <a:t>Invitation d’un acteur en </a:t>
            </a:r>
            <a:r>
              <a:rPr lang="fr-FR" sz="800" i="1" spc="-10" dirty="0">
                <a:solidFill>
                  <a:srgbClr val="272C4C"/>
                </a:solidFill>
                <a:effectLst/>
                <a:latin typeface="Arial" panose="020B0604020202020204" pitchFamily="34" charset="0"/>
                <a:ea typeface="Arial" panose="020B0604020202020204" pitchFamily="34" charset="0"/>
              </a:rPr>
              <a:t>opportunité</a:t>
            </a:r>
            <a:endParaRPr lang="fr-FR" sz="1000" dirty="0">
              <a:effectLst/>
              <a:latin typeface="Arial" panose="020B0604020202020204" pitchFamily="34" charset="0"/>
              <a:ea typeface="Arial" panose="020B0604020202020204" pitchFamily="34" charset="0"/>
            </a:endParaRPr>
          </a:p>
        </p:txBody>
      </p:sp>
      <p:sp>
        <p:nvSpPr>
          <p:cNvPr id="6" name="Textbox 33">
            <a:extLst>
              <a:ext uri="{FF2B5EF4-FFF2-40B4-BE49-F238E27FC236}">
                <a16:creationId xmlns:a16="http://schemas.microsoft.com/office/drawing/2014/main" id="{B2F9B5B0-9357-9ED7-CAD1-E60E9882D9BF}"/>
              </a:ext>
            </a:extLst>
          </p:cNvPr>
          <p:cNvSpPr txBox="1"/>
          <p:nvPr/>
        </p:nvSpPr>
        <p:spPr>
          <a:xfrm>
            <a:off x="7188609" y="909441"/>
            <a:ext cx="2056130" cy="1865630"/>
          </a:xfrm>
          <a:prstGeom prst="rect">
            <a:avLst/>
          </a:prstGeom>
        </p:spPr>
        <p:txBody>
          <a:bodyPr wrap="square" lIns="0" tIns="0" rIns="0" bIns="0" rtlCol="0">
            <a:noAutofit/>
          </a:bodyPr>
          <a:lstStyle/>
          <a:p>
            <a:pPr marL="334010" marR="302260" algn="ctr">
              <a:lnSpc>
                <a:spcPct val="75000"/>
              </a:lnSpc>
              <a:spcBef>
                <a:spcPts val="840"/>
              </a:spcBef>
              <a:buNone/>
            </a:pPr>
            <a:r>
              <a:rPr lang="fr-FR" sz="1050" dirty="0">
                <a:solidFill>
                  <a:srgbClr val="272C4C"/>
                </a:solidFill>
                <a:effectLst/>
                <a:latin typeface="Lucida Sans Unicode" panose="020B0602030504020204" pitchFamily="34" charset="0"/>
                <a:ea typeface="Arial" panose="020B0604020202020204" pitchFamily="34" charset="0"/>
                <a:cs typeface="Arial" panose="020B0604020202020204" pitchFamily="34" charset="0"/>
              </a:rPr>
              <a:t>COMITÉ</a:t>
            </a:r>
            <a:r>
              <a:rPr lang="fr-FR" sz="1050" spc="-60" dirty="0">
                <a:solidFill>
                  <a:srgbClr val="272C4C"/>
                </a:solidFill>
                <a:effectLst/>
                <a:latin typeface="Lucida Sans Unicode" panose="020B0602030504020204" pitchFamily="34" charset="0"/>
                <a:ea typeface="Arial" panose="020B0604020202020204" pitchFamily="34" charset="0"/>
                <a:cs typeface="Arial" panose="020B0604020202020204" pitchFamily="34" charset="0"/>
              </a:rPr>
              <a:t> </a:t>
            </a:r>
            <a:r>
              <a:rPr lang="fr-FR" sz="1050" dirty="0">
                <a:solidFill>
                  <a:srgbClr val="272C4C"/>
                </a:solidFill>
                <a:effectLst/>
                <a:latin typeface="Lucida Sans Unicode" panose="020B0602030504020204" pitchFamily="34" charset="0"/>
                <a:ea typeface="Arial" panose="020B0604020202020204" pitchFamily="34" charset="0"/>
                <a:cs typeface="Arial" panose="020B0604020202020204" pitchFamily="34" charset="0"/>
              </a:rPr>
              <a:t>DE </a:t>
            </a:r>
            <a:r>
              <a:rPr lang="fr-FR" sz="1050" spc="-10" dirty="0">
                <a:solidFill>
                  <a:srgbClr val="272C4C"/>
                </a:solidFill>
                <a:effectLst/>
                <a:latin typeface="Lucida Sans Unicode" panose="020B0602030504020204" pitchFamily="34" charset="0"/>
                <a:ea typeface="Arial" panose="020B0604020202020204" pitchFamily="34" charset="0"/>
                <a:cs typeface="Arial" panose="020B0604020202020204" pitchFamily="34" charset="0"/>
              </a:rPr>
              <a:t>PILOTAGE</a:t>
            </a:r>
            <a:endParaRPr lang="fr-FR" sz="1000" dirty="0">
              <a:effectLst/>
              <a:latin typeface="Arial" panose="020B0604020202020204" pitchFamily="34" charset="0"/>
              <a:ea typeface="Arial" panose="020B0604020202020204" pitchFamily="34" charset="0"/>
            </a:endParaRPr>
          </a:p>
          <a:p>
            <a:pPr marL="334010" marR="319405" algn="ctr">
              <a:spcBef>
                <a:spcPts val="1120"/>
              </a:spcBef>
              <a:buNone/>
            </a:pPr>
            <a:r>
              <a:rPr lang="fr-FR" sz="800" b="1" dirty="0">
                <a:solidFill>
                  <a:srgbClr val="272C4C"/>
                </a:solidFill>
                <a:effectLst/>
                <a:latin typeface="Arial" panose="020B0604020202020204" pitchFamily="34" charset="0"/>
                <a:ea typeface="Arial" panose="020B0604020202020204" pitchFamily="34" charset="0"/>
              </a:rPr>
              <a:t>Quand</a:t>
            </a:r>
            <a:r>
              <a:rPr lang="fr-FR" sz="800" b="1" spc="-20" dirty="0">
                <a:solidFill>
                  <a:srgbClr val="272C4C"/>
                </a:solidFill>
                <a:effectLst/>
                <a:latin typeface="Arial" panose="020B0604020202020204" pitchFamily="34" charset="0"/>
                <a:ea typeface="Arial" panose="020B0604020202020204" pitchFamily="34" charset="0"/>
              </a:rPr>
              <a:t> </a:t>
            </a:r>
            <a:r>
              <a:rPr lang="fr-FR" sz="800" b="1" spc="-50" dirty="0">
                <a:solidFill>
                  <a:srgbClr val="272C4C"/>
                </a:solidFill>
                <a:effectLst/>
                <a:latin typeface="Arial" panose="020B0604020202020204" pitchFamily="34" charset="0"/>
                <a:ea typeface="Arial" panose="020B0604020202020204" pitchFamily="34" charset="0"/>
              </a:rPr>
              <a:t>?</a:t>
            </a:r>
            <a:endParaRPr lang="fr-FR" sz="1000" dirty="0">
              <a:effectLst/>
              <a:latin typeface="Arial" panose="020B0604020202020204" pitchFamily="34" charset="0"/>
              <a:ea typeface="Arial" panose="020B0604020202020204" pitchFamily="34" charset="0"/>
            </a:endParaRPr>
          </a:p>
          <a:p>
            <a:pPr marL="334010" marR="318770" algn="ctr">
              <a:spcBef>
                <a:spcPts val="50"/>
              </a:spcBef>
              <a:buNone/>
            </a:pPr>
            <a:r>
              <a:rPr lang="fr-FR" sz="800" dirty="0">
                <a:solidFill>
                  <a:srgbClr val="272C4C"/>
                </a:solidFill>
                <a:effectLst/>
                <a:latin typeface="Arial" panose="020B0604020202020204" pitchFamily="34" charset="0"/>
                <a:ea typeface="Arial" panose="020B0604020202020204" pitchFamily="34" charset="0"/>
              </a:rPr>
              <a:t>Deux</a:t>
            </a:r>
            <a:r>
              <a:rPr lang="fr-FR" sz="800" spc="-45"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fois</a:t>
            </a:r>
            <a:r>
              <a:rPr lang="fr-FR" sz="800" spc="-4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par</a:t>
            </a:r>
            <a:r>
              <a:rPr lang="fr-FR" sz="800" spc="-45" dirty="0">
                <a:solidFill>
                  <a:srgbClr val="272C4C"/>
                </a:solidFill>
                <a:effectLst/>
                <a:latin typeface="Arial" panose="020B0604020202020204" pitchFamily="34" charset="0"/>
                <a:ea typeface="Arial" panose="020B0604020202020204" pitchFamily="34" charset="0"/>
              </a:rPr>
              <a:t> </a:t>
            </a:r>
            <a:r>
              <a:rPr lang="fr-FR" sz="800" spc="-25" dirty="0">
                <a:solidFill>
                  <a:srgbClr val="272C4C"/>
                </a:solidFill>
                <a:effectLst/>
                <a:latin typeface="Arial" panose="020B0604020202020204" pitchFamily="34" charset="0"/>
                <a:ea typeface="Arial" panose="020B0604020202020204" pitchFamily="34" charset="0"/>
              </a:rPr>
              <a:t>an</a:t>
            </a:r>
            <a:endParaRPr lang="fr-FR" sz="1000" dirty="0">
              <a:effectLst/>
              <a:latin typeface="Arial" panose="020B0604020202020204" pitchFamily="34" charset="0"/>
              <a:ea typeface="Arial" panose="020B0604020202020204" pitchFamily="34" charset="0"/>
            </a:endParaRPr>
          </a:p>
          <a:p>
            <a:pPr marL="334010" marR="319405" algn="ctr">
              <a:spcBef>
                <a:spcPts val="650"/>
              </a:spcBef>
              <a:buNone/>
            </a:pPr>
            <a:r>
              <a:rPr lang="fr-FR" sz="800" b="1" dirty="0">
                <a:solidFill>
                  <a:srgbClr val="272C4C"/>
                </a:solidFill>
                <a:effectLst/>
                <a:latin typeface="Arial" panose="020B0604020202020204" pitchFamily="34" charset="0"/>
                <a:ea typeface="Arial" panose="020B0604020202020204" pitchFamily="34" charset="0"/>
              </a:rPr>
              <a:t>Qui</a:t>
            </a:r>
            <a:r>
              <a:rPr lang="fr-FR" sz="800" b="1" spc="-15" dirty="0">
                <a:solidFill>
                  <a:srgbClr val="272C4C"/>
                </a:solidFill>
                <a:effectLst/>
                <a:latin typeface="Arial" panose="020B0604020202020204" pitchFamily="34" charset="0"/>
                <a:ea typeface="Arial" panose="020B0604020202020204" pitchFamily="34" charset="0"/>
              </a:rPr>
              <a:t> </a:t>
            </a:r>
            <a:r>
              <a:rPr lang="fr-FR" sz="800" b="1" spc="-50" dirty="0">
                <a:solidFill>
                  <a:srgbClr val="272C4C"/>
                </a:solidFill>
                <a:effectLst/>
                <a:latin typeface="Arial" panose="020B0604020202020204" pitchFamily="34" charset="0"/>
                <a:ea typeface="Arial" panose="020B0604020202020204" pitchFamily="34" charset="0"/>
              </a:rPr>
              <a:t>?</a:t>
            </a:r>
            <a:endParaRPr lang="fr-FR" sz="1000" dirty="0">
              <a:effectLst/>
              <a:latin typeface="Arial" panose="020B0604020202020204" pitchFamily="34" charset="0"/>
              <a:ea typeface="Arial" panose="020B0604020202020204" pitchFamily="34" charset="0"/>
            </a:endParaRPr>
          </a:p>
          <a:p>
            <a:pPr marL="129540" marR="113030" algn="ctr">
              <a:lnSpc>
                <a:spcPct val="103000"/>
              </a:lnSpc>
              <a:spcBef>
                <a:spcPts val="50"/>
              </a:spcBef>
              <a:buNone/>
            </a:pPr>
            <a:r>
              <a:rPr lang="fr-FR" sz="800" dirty="0">
                <a:solidFill>
                  <a:srgbClr val="272C4C"/>
                </a:solidFill>
                <a:effectLst/>
                <a:latin typeface="Arial" panose="020B0604020202020204" pitchFamily="34" charset="0"/>
                <a:ea typeface="Arial" panose="020B0604020202020204" pitchFamily="34" charset="0"/>
              </a:rPr>
              <a:t>Comité de coordination + SPE</a:t>
            </a:r>
            <a:r>
              <a:rPr lang="fr-FR" sz="800" spc="-4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a:t>
            </a:r>
            <a:r>
              <a:rPr lang="fr-FR" sz="800" spc="-40" dirty="0">
                <a:solidFill>
                  <a:srgbClr val="272C4C"/>
                </a:solidFill>
                <a:effectLst/>
                <a:latin typeface="Arial" panose="020B0604020202020204" pitchFamily="34" charset="0"/>
                <a:ea typeface="Arial" panose="020B0604020202020204" pitchFamily="34" charset="0"/>
              </a:rPr>
              <a:t> </a:t>
            </a:r>
            <a:r>
              <a:rPr lang="fr-FR" sz="800" spc="-55" dirty="0">
                <a:solidFill>
                  <a:srgbClr val="272C4C"/>
                </a:solidFill>
                <a:effectLst/>
                <a:latin typeface="Arial" panose="020B0604020202020204" pitchFamily="34" charset="0"/>
                <a:ea typeface="Arial" panose="020B0604020202020204" pitchFamily="34" charset="0"/>
              </a:rPr>
              <a:t>ARS</a:t>
            </a:r>
            <a:endParaRPr lang="fr-FR" sz="1000" dirty="0">
              <a:effectLst/>
              <a:latin typeface="Arial" panose="020B0604020202020204" pitchFamily="34" charset="0"/>
              <a:ea typeface="Arial" panose="020B0604020202020204" pitchFamily="34" charset="0"/>
            </a:endParaRPr>
          </a:p>
          <a:p>
            <a:pPr marL="130810" marR="113030" algn="ctr">
              <a:lnSpc>
                <a:spcPct val="103000"/>
              </a:lnSpc>
              <a:spcBef>
                <a:spcPts val="10"/>
              </a:spcBef>
              <a:buNone/>
            </a:pPr>
            <a:r>
              <a:rPr lang="fr-FR" sz="800" dirty="0">
                <a:solidFill>
                  <a:srgbClr val="272C4C"/>
                </a:solidFill>
                <a:effectLst/>
                <a:latin typeface="Arial" panose="020B0604020202020204" pitchFamily="34" charset="0"/>
                <a:ea typeface="Arial" panose="020B0604020202020204" pitchFamily="34" charset="0"/>
              </a:rPr>
              <a:t>+</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Education</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nationale</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a:t>
            </a:r>
            <a:r>
              <a:rPr lang="fr-FR" sz="800" spc="-70" dirty="0">
                <a:solidFill>
                  <a:srgbClr val="272C4C"/>
                </a:solidFill>
                <a:effectLst/>
                <a:latin typeface="Arial" panose="020B0604020202020204" pitchFamily="34" charset="0"/>
                <a:ea typeface="Arial" panose="020B0604020202020204" pitchFamily="34" charset="0"/>
              </a:rPr>
              <a:t> </a:t>
            </a:r>
            <a:r>
              <a:rPr lang="fr-FR" sz="800" dirty="0">
                <a:solidFill>
                  <a:srgbClr val="272C4C"/>
                </a:solidFill>
                <a:effectLst/>
                <a:latin typeface="Arial" panose="020B0604020202020204" pitchFamily="34" charset="0"/>
                <a:ea typeface="Arial" panose="020B0604020202020204" pitchFamily="34" charset="0"/>
              </a:rPr>
              <a:t>Conseil Régional + Carsat</a:t>
            </a:r>
            <a:endParaRPr lang="fr-FR" sz="1000" dirty="0">
              <a:effectLst/>
              <a:latin typeface="Arial" panose="020B0604020202020204" pitchFamily="34" charset="0"/>
              <a:ea typeface="Arial" panose="020B0604020202020204" pitchFamily="34" charset="0"/>
            </a:endParaRPr>
          </a:p>
        </p:txBody>
      </p:sp>
      <p:sp>
        <p:nvSpPr>
          <p:cNvPr id="7" name="Textbox 37">
            <a:extLst>
              <a:ext uri="{FF2B5EF4-FFF2-40B4-BE49-F238E27FC236}">
                <a16:creationId xmlns:a16="http://schemas.microsoft.com/office/drawing/2014/main" id="{D0A20AF7-C1DB-52E9-28D1-75DB0A0768CD}"/>
              </a:ext>
            </a:extLst>
          </p:cNvPr>
          <p:cNvSpPr txBox="1"/>
          <p:nvPr/>
        </p:nvSpPr>
        <p:spPr>
          <a:xfrm>
            <a:off x="5525145" y="909441"/>
            <a:ext cx="2064385" cy="1884680"/>
          </a:xfrm>
          <a:prstGeom prst="rect">
            <a:avLst/>
          </a:prstGeom>
        </p:spPr>
        <p:txBody>
          <a:bodyPr wrap="square" lIns="0" tIns="0" rIns="0" bIns="0" rtlCol="0">
            <a:noAutofit/>
          </a:bodyPr>
          <a:lstStyle/>
          <a:p>
            <a:pPr marL="302260" marR="313055" algn="ctr">
              <a:lnSpc>
                <a:spcPct val="75000"/>
              </a:lnSpc>
              <a:spcBef>
                <a:spcPts val="1270"/>
              </a:spcBef>
              <a:buNone/>
            </a:pPr>
            <a:r>
              <a:rPr lang="fr-FR" sz="1050" spc="-10">
                <a:solidFill>
                  <a:srgbClr val="272C4C"/>
                </a:solidFill>
                <a:effectLst/>
                <a:latin typeface="Lucida Sans Unicode" panose="020B0602030504020204" pitchFamily="34" charset="0"/>
                <a:ea typeface="Arial" panose="020B0604020202020204" pitchFamily="34" charset="0"/>
                <a:cs typeface="Arial" panose="020B0604020202020204" pitchFamily="34" charset="0"/>
              </a:rPr>
              <a:t>COMITÉ STRATÉGIQUE</a:t>
            </a:r>
            <a:endParaRPr lang="fr-FR" sz="1000">
              <a:effectLst/>
              <a:latin typeface="Arial" panose="020B0604020202020204" pitchFamily="34" charset="0"/>
              <a:ea typeface="Arial" panose="020B0604020202020204" pitchFamily="34" charset="0"/>
            </a:endParaRPr>
          </a:p>
          <a:p>
            <a:pPr marL="302260" marR="328930" algn="ctr">
              <a:spcBef>
                <a:spcPts val="835"/>
              </a:spcBef>
              <a:buNone/>
            </a:pPr>
            <a:r>
              <a:rPr lang="fr-FR" sz="800" b="1">
                <a:solidFill>
                  <a:srgbClr val="272C4C"/>
                </a:solidFill>
                <a:effectLst/>
                <a:latin typeface="Arial" panose="020B0604020202020204" pitchFamily="34" charset="0"/>
                <a:ea typeface="Arial" panose="020B0604020202020204" pitchFamily="34" charset="0"/>
              </a:rPr>
              <a:t>Quand</a:t>
            </a:r>
            <a:r>
              <a:rPr lang="fr-FR" sz="800" b="1" spc="-20">
                <a:solidFill>
                  <a:srgbClr val="272C4C"/>
                </a:solidFill>
                <a:effectLst/>
                <a:latin typeface="Arial" panose="020B0604020202020204" pitchFamily="34" charset="0"/>
                <a:ea typeface="Arial" panose="020B0604020202020204" pitchFamily="34" charset="0"/>
              </a:rPr>
              <a:t> </a:t>
            </a:r>
            <a:r>
              <a:rPr lang="fr-FR" sz="800" b="1" spc="-50">
                <a:solidFill>
                  <a:srgbClr val="272C4C"/>
                </a:solidFill>
                <a:effectLst/>
                <a:latin typeface="Arial" panose="020B0604020202020204" pitchFamily="34" charset="0"/>
                <a:ea typeface="Arial" panose="020B0604020202020204" pitchFamily="34" charset="0"/>
              </a:rPr>
              <a:t>?</a:t>
            </a:r>
            <a:endParaRPr lang="fr-FR" sz="1000">
              <a:effectLst/>
              <a:latin typeface="Arial" panose="020B0604020202020204" pitchFamily="34" charset="0"/>
              <a:ea typeface="Arial" panose="020B0604020202020204" pitchFamily="34" charset="0"/>
            </a:endParaRPr>
          </a:p>
          <a:p>
            <a:pPr marL="302260" marR="328295" algn="ctr">
              <a:spcBef>
                <a:spcPts val="50"/>
              </a:spcBef>
              <a:buNone/>
            </a:pPr>
            <a:r>
              <a:rPr lang="fr-FR" sz="800">
                <a:solidFill>
                  <a:srgbClr val="272C4C"/>
                </a:solidFill>
                <a:effectLst/>
                <a:latin typeface="Arial" panose="020B0604020202020204" pitchFamily="34" charset="0"/>
                <a:ea typeface="Arial" panose="020B0604020202020204" pitchFamily="34" charset="0"/>
              </a:rPr>
              <a:t>Tous</a:t>
            </a:r>
            <a:r>
              <a:rPr lang="fr-FR" sz="800" spc="-50">
                <a:solidFill>
                  <a:srgbClr val="272C4C"/>
                </a:solidFill>
                <a:effectLst/>
                <a:latin typeface="Arial" panose="020B0604020202020204" pitchFamily="34" charset="0"/>
                <a:ea typeface="Arial" panose="020B0604020202020204" pitchFamily="34" charset="0"/>
              </a:rPr>
              <a:t> </a:t>
            </a:r>
            <a:r>
              <a:rPr lang="fr-FR" sz="800">
                <a:solidFill>
                  <a:srgbClr val="272C4C"/>
                </a:solidFill>
                <a:effectLst/>
                <a:latin typeface="Arial" panose="020B0604020202020204" pitchFamily="34" charset="0"/>
                <a:ea typeface="Arial" panose="020B0604020202020204" pitchFamily="34" charset="0"/>
              </a:rPr>
              <a:t>les</a:t>
            </a:r>
            <a:r>
              <a:rPr lang="fr-FR" sz="800" spc="-45">
                <a:solidFill>
                  <a:srgbClr val="272C4C"/>
                </a:solidFill>
                <a:effectLst/>
                <a:latin typeface="Arial" panose="020B0604020202020204" pitchFamily="34" charset="0"/>
                <a:ea typeface="Arial" panose="020B0604020202020204" pitchFamily="34" charset="0"/>
              </a:rPr>
              <a:t> </a:t>
            </a:r>
            <a:r>
              <a:rPr lang="fr-FR" sz="800">
                <a:solidFill>
                  <a:srgbClr val="272C4C"/>
                </a:solidFill>
                <a:effectLst/>
                <a:latin typeface="Arial" panose="020B0604020202020204" pitchFamily="34" charset="0"/>
                <a:ea typeface="Arial" panose="020B0604020202020204" pitchFamily="34" charset="0"/>
              </a:rPr>
              <a:t>18</a:t>
            </a:r>
            <a:r>
              <a:rPr lang="fr-FR" sz="800" spc="-50">
                <a:solidFill>
                  <a:srgbClr val="272C4C"/>
                </a:solidFill>
                <a:effectLst/>
                <a:latin typeface="Arial" panose="020B0604020202020204" pitchFamily="34" charset="0"/>
                <a:ea typeface="Arial" panose="020B0604020202020204" pitchFamily="34" charset="0"/>
              </a:rPr>
              <a:t> </a:t>
            </a:r>
            <a:r>
              <a:rPr lang="fr-FR" sz="800" spc="-20">
                <a:solidFill>
                  <a:srgbClr val="272C4C"/>
                </a:solidFill>
                <a:effectLst/>
                <a:latin typeface="Arial" panose="020B0604020202020204" pitchFamily="34" charset="0"/>
                <a:ea typeface="Arial" panose="020B0604020202020204" pitchFamily="34" charset="0"/>
              </a:rPr>
              <a:t>mois</a:t>
            </a:r>
            <a:endParaRPr lang="fr-FR" sz="1000">
              <a:effectLst/>
              <a:latin typeface="Arial" panose="020B0604020202020204" pitchFamily="34" charset="0"/>
              <a:ea typeface="Arial" panose="020B0604020202020204" pitchFamily="34" charset="0"/>
            </a:endParaRPr>
          </a:p>
          <a:p>
            <a:pPr marL="302260" marR="328930" algn="ctr">
              <a:spcBef>
                <a:spcPts val="650"/>
              </a:spcBef>
              <a:buNone/>
            </a:pPr>
            <a:r>
              <a:rPr lang="fr-FR" sz="800" b="1">
                <a:solidFill>
                  <a:srgbClr val="272C4C"/>
                </a:solidFill>
                <a:effectLst/>
                <a:latin typeface="Arial" panose="020B0604020202020204" pitchFamily="34" charset="0"/>
                <a:ea typeface="Arial" panose="020B0604020202020204" pitchFamily="34" charset="0"/>
              </a:rPr>
              <a:t>Qui</a:t>
            </a:r>
            <a:r>
              <a:rPr lang="fr-FR" sz="800" b="1" spc="-15">
                <a:solidFill>
                  <a:srgbClr val="272C4C"/>
                </a:solidFill>
                <a:effectLst/>
                <a:latin typeface="Arial" panose="020B0604020202020204" pitchFamily="34" charset="0"/>
                <a:ea typeface="Arial" panose="020B0604020202020204" pitchFamily="34" charset="0"/>
              </a:rPr>
              <a:t> </a:t>
            </a:r>
            <a:r>
              <a:rPr lang="fr-FR" sz="800" b="1" spc="-50">
                <a:solidFill>
                  <a:srgbClr val="272C4C"/>
                </a:solidFill>
                <a:effectLst/>
                <a:latin typeface="Arial" panose="020B0604020202020204" pitchFamily="34" charset="0"/>
                <a:ea typeface="Arial" panose="020B0604020202020204" pitchFamily="34" charset="0"/>
              </a:rPr>
              <a:t>?</a:t>
            </a:r>
            <a:endParaRPr lang="fr-FR" sz="1000">
              <a:effectLst/>
              <a:latin typeface="Arial" panose="020B0604020202020204" pitchFamily="34" charset="0"/>
              <a:ea typeface="Arial" panose="020B0604020202020204" pitchFamily="34" charset="0"/>
            </a:endParaRPr>
          </a:p>
          <a:p>
            <a:pPr marR="26035" algn="ctr">
              <a:spcBef>
                <a:spcPts val="50"/>
              </a:spcBef>
              <a:buNone/>
            </a:pPr>
            <a:r>
              <a:rPr lang="fr-FR" sz="800">
                <a:solidFill>
                  <a:srgbClr val="272C4C"/>
                </a:solidFill>
                <a:effectLst/>
                <a:latin typeface="Arial" panose="020B0604020202020204" pitchFamily="34" charset="0"/>
                <a:ea typeface="Arial" panose="020B0604020202020204" pitchFamily="34" charset="0"/>
              </a:rPr>
              <a:t>Tous</a:t>
            </a:r>
            <a:r>
              <a:rPr lang="fr-FR" sz="800" spc="-50">
                <a:solidFill>
                  <a:srgbClr val="272C4C"/>
                </a:solidFill>
                <a:effectLst/>
                <a:latin typeface="Arial" panose="020B0604020202020204" pitchFamily="34" charset="0"/>
                <a:ea typeface="Arial" panose="020B0604020202020204" pitchFamily="34" charset="0"/>
              </a:rPr>
              <a:t> </a:t>
            </a:r>
            <a:r>
              <a:rPr lang="fr-FR" sz="800">
                <a:solidFill>
                  <a:srgbClr val="272C4C"/>
                </a:solidFill>
                <a:effectLst/>
                <a:latin typeface="Arial" panose="020B0604020202020204" pitchFamily="34" charset="0"/>
                <a:ea typeface="Arial" panose="020B0604020202020204" pitchFamily="34" charset="0"/>
              </a:rPr>
              <a:t>les</a:t>
            </a:r>
            <a:r>
              <a:rPr lang="fr-FR" sz="800" spc="-45">
                <a:solidFill>
                  <a:srgbClr val="272C4C"/>
                </a:solidFill>
                <a:effectLst/>
                <a:latin typeface="Arial" panose="020B0604020202020204" pitchFamily="34" charset="0"/>
                <a:ea typeface="Arial" panose="020B0604020202020204" pitchFamily="34" charset="0"/>
              </a:rPr>
              <a:t> </a:t>
            </a:r>
            <a:r>
              <a:rPr lang="fr-FR" sz="800">
                <a:solidFill>
                  <a:srgbClr val="272C4C"/>
                </a:solidFill>
                <a:effectLst/>
                <a:latin typeface="Arial" panose="020B0604020202020204" pitchFamily="34" charset="0"/>
                <a:ea typeface="Arial" panose="020B0604020202020204" pitchFamily="34" charset="0"/>
              </a:rPr>
              <a:t>partenaires</a:t>
            </a:r>
            <a:r>
              <a:rPr lang="fr-FR" sz="800" spc="-45">
                <a:solidFill>
                  <a:srgbClr val="272C4C"/>
                </a:solidFill>
                <a:effectLst/>
                <a:latin typeface="Arial" panose="020B0604020202020204" pitchFamily="34" charset="0"/>
                <a:ea typeface="Arial" panose="020B0604020202020204" pitchFamily="34" charset="0"/>
              </a:rPr>
              <a:t> </a:t>
            </a:r>
            <a:r>
              <a:rPr lang="fr-FR" sz="800">
                <a:solidFill>
                  <a:srgbClr val="272C4C"/>
                </a:solidFill>
                <a:effectLst/>
                <a:latin typeface="Arial" panose="020B0604020202020204" pitchFamily="34" charset="0"/>
                <a:ea typeface="Arial" panose="020B0604020202020204" pitchFamily="34" charset="0"/>
              </a:rPr>
              <a:t>du</a:t>
            </a:r>
            <a:r>
              <a:rPr lang="fr-FR" sz="800" spc="-50">
                <a:solidFill>
                  <a:srgbClr val="272C4C"/>
                </a:solidFill>
                <a:effectLst/>
                <a:latin typeface="Arial" panose="020B0604020202020204" pitchFamily="34" charset="0"/>
                <a:ea typeface="Arial" panose="020B0604020202020204" pitchFamily="34" charset="0"/>
              </a:rPr>
              <a:t> </a:t>
            </a:r>
            <a:r>
              <a:rPr lang="fr-FR" sz="800" spc="-10">
                <a:solidFill>
                  <a:srgbClr val="272C4C"/>
                </a:solidFill>
                <a:effectLst/>
                <a:latin typeface="Arial" panose="020B0604020202020204" pitchFamily="34" charset="0"/>
                <a:ea typeface="Arial" panose="020B0604020202020204" pitchFamily="34" charset="0"/>
              </a:rPr>
              <a:t>PRITH</a:t>
            </a:r>
            <a:endParaRPr lang="fr-FR" sz="10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468769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C93CC5D1-B3F9-1D1F-B1E0-E5BD811FC22D}"/>
              </a:ext>
            </a:extLst>
          </p:cNvPr>
          <p:cNvSpPr txBox="1"/>
          <p:nvPr/>
        </p:nvSpPr>
        <p:spPr>
          <a:xfrm>
            <a:off x="402957" y="204541"/>
            <a:ext cx="4572000" cy="461665"/>
          </a:xfrm>
          <a:prstGeom prst="rect">
            <a:avLst/>
          </a:prstGeom>
          <a:noFill/>
        </p:spPr>
        <p:txBody>
          <a:bodyPr wrap="square">
            <a:spAutoFit/>
          </a:bodyPr>
          <a:lstStyle/>
          <a:p>
            <a:r>
              <a:rPr lang="fr-FR" sz="2400" b="1" dirty="0">
                <a:solidFill>
                  <a:schemeClr val="bg1"/>
                </a:solidFill>
              </a:rPr>
              <a:t>https://prith-grandest.fr/</a:t>
            </a:r>
          </a:p>
        </p:txBody>
      </p:sp>
      <p:sp>
        <p:nvSpPr>
          <p:cNvPr id="14" name="ZoneTexte 13">
            <a:extLst>
              <a:ext uri="{FF2B5EF4-FFF2-40B4-BE49-F238E27FC236}">
                <a16:creationId xmlns:a16="http://schemas.microsoft.com/office/drawing/2014/main" id="{51237F0A-FBF4-40C5-16ED-24FB0BB439D2}"/>
              </a:ext>
            </a:extLst>
          </p:cNvPr>
          <p:cNvSpPr txBox="1"/>
          <p:nvPr/>
        </p:nvSpPr>
        <p:spPr>
          <a:xfrm>
            <a:off x="402957" y="895857"/>
            <a:ext cx="4572000" cy="369332"/>
          </a:xfrm>
          <a:prstGeom prst="rect">
            <a:avLst/>
          </a:prstGeom>
          <a:noFill/>
        </p:spPr>
        <p:txBody>
          <a:bodyPr wrap="square">
            <a:spAutoFit/>
          </a:bodyPr>
          <a:lstStyle/>
          <a:p>
            <a:r>
              <a:rPr lang="fr-FR" b="1" i="0" dirty="0">
                <a:effectLst/>
              </a:rPr>
              <a:t>Publications du PRITH</a:t>
            </a:r>
            <a:endParaRPr lang="fr-FR" b="1" dirty="0"/>
          </a:p>
        </p:txBody>
      </p:sp>
      <p:sp>
        <p:nvSpPr>
          <p:cNvPr id="16" name="ZoneTexte 15">
            <a:extLst>
              <a:ext uri="{FF2B5EF4-FFF2-40B4-BE49-F238E27FC236}">
                <a16:creationId xmlns:a16="http://schemas.microsoft.com/office/drawing/2014/main" id="{D0ED5E5B-DAF9-7F3B-490C-D2B41CD50A03}"/>
              </a:ext>
            </a:extLst>
          </p:cNvPr>
          <p:cNvSpPr txBox="1"/>
          <p:nvPr/>
        </p:nvSpPr>
        <p:spPr>
          <a:xfrm>
            <a:off x="402957" y="1280197"/>
            <a:ext cx="4572000" cy="523220"/>
          </a:xfrm>
          <a:prstGeom prst="rect">
            <a:avLst/>
          </a:prstGeom>
          <a:noFill/>
        </p:spPr>
        <p:txBody>
          <a:bodyPr wrap="square">
            <a:spAutoFit/>
          </a:bodyPr>
          <a:lstStyle/>
          <a:p>
            <a:r>
              <a:rPr lang="fr-FR" sz="1400" dirty="0">
                <a:hlinkClick r:id="rId2">
                  <a:extLst>
                    <a:ext uri="{A12FA001-AC4F-418D-AE19-62706E023703}">
                      <ahyp:hlinkClr xmlns:ahyp="http://schemas.microsoft.com/office/drawing/2018/hyperlinkcolor" val="tx"/>
                    </a:ext>
                  </a:extLst>
                </a:hlinkClick>
              </a:rPr>
              <a:t>PRITH Grand Est - Cahier du PRITH n°6 : Parcours renforcés en emploi (2025) - PDF</a:t>
            </a:r>
            <a:endParaRPr lang="fr-FR" sz="1400" dirty="0"/>
          </a:p>
        </p:txBody>
      </p:sp>
      <p:sp>
        <p:nvSpPr>
          <p:cNvPr id="18" name="ZoneTexte 17">
            <a:extLst>
              <a:ext uri="{FF2B5EF4-FFF2-40B4-BE49-F238E27FC236}">
                <a16:creationId xmlns:a16="http://schemas.microsoft.com/office/drawing/2014/main" id="{E6CC96E5-5D9F-DD0C-CA69-900E665B2C56}"/>
              </a:ext>
            </a:extLst>
          </p:cNvPr>
          <p:cNvSpPr txBox="1"/>
          <p:nvPr/>
        </p:nvSpPr>
        <p:spPr>
          <a:xfrm>
            <a:off x="402957" y="1895225"/>
            <a:ext cx="4572000" cy="738664"/>
          </a:xfrm>
          <a:prstGeom prst="rect">
            <a:avLst/>
          </a:prstGeom>
          <a:noFill/>
        </p:spPr>
        <p:txBody>
          <a:bodyPr wrap="square">
            <a:spAutoFit/>
          </a:bodyPr>
          <a:lstStyle/>
          <a:p>
            <a:r>
              <a:rPr lang="fr-FR" sz="1400" dirty="0">
                <a:hlinkClick r:id="rId3">
                  <a:extLst>
                    <a:ext uri="{A12FA001-AC4F-418D-AE19-62706E023703}">
                      <ahyp:hlinkClr xmlns:ahyp="http://schemas.microsoft.com/office/drawing/2018/hyperlinkcolor" val="tx"/>
                    </a:ext>
                  </a:extLst>
                </a:hlinkClick>
              </a:rPr>
              <a:t>PRITH Grand Est - Cahier du PRITH n°5 : Favoriser la mobilité entre milieux d’insertion protégé et ordinaire, repères et retours d’expériences territoriales (2025)</a:t>
            </a:r>
            <a:endParaRPr lang="fr-FR" sz="1400" dirty="0"/>
          </a:p>
        </p:txBody>
      </p:sp>
      <p:sp>
        <p:nvSpPr>
          <p:cNvPr id="20" name="ZoneTexte 19">
            <a:extLst>
              <a:ext uri="{FF2B5EF4-FFF2-40B4-BE49-F238E27FC236}">
                <a16:creationId xmlns:a16="http://schemas.microsoft.com/office/drawing/2014/main" id="{D94B5612-0CBD-E4F8-9911-4543F294B0D9}"/>
              </a:ext>
            </a:extLst>
          </p:cNvPr>
          <p:cNvSpPr txBox="1"/>
          <p:nvPr/>
        </p:nvSpPr>
        <p:spPr>
          <a:xfrm>
            <a:off x="402957" y="2725697"/>
            <a:ext cx="4572000" cy="738664"/>
          </a:xfrm>
          <a:prstGeom prst="rect">
            <a:avLst/>
          </a:prstGeom>
          <a:noFill/>
        </p:spPr>
        <p:txBody>
          <a:bodyPr wrap="square">
            <a:spAutoFit/>
          </a:bodyPr>
          <a:lstStyle/>
          <a:p>
            <a:r>
              <a:rPr lang="fr-FR" sz="1400" i="0" u="none" strike="noStrike" dirty="0">
                <a:effectLst/>
                <a:hlinkClick r:id="rId4">
                  <a:extLst>
                    <a:ext uri="{A12FA001-AC4F-418D-AE19-62706E023703}">
                      <ahyp:hlinkClr xmlns:ahyp="http://schemas.microsoft.com/office/drawing/2018/hyperlinkcolor" val="tx"/>
                    </a:ext>
                  </a:extLst>
                </a:hlinkClick>
              </a:rPr>
              <a:t>PRITH Grand Est - Cahier du PRITH n° 3 : Améliorer les transitions de l'école à l'emploi des jeunes en situation de handicap (2024)</a:t>
            </a:r>
            <a:endParaRPr lang="fr-FR" sz="1400" dirty="0"/>
          </a:p>
        </p:txBody>
      </p:sp>
      <p:sp>
        <p:nvSpPr>
          <p:cNvPr id="22" name="ZoneTexte 21">
            <a:extLst>
              <a:ext uri="{FF2B5EF4-FFF2-40B4-BE49-F238E27FC236}">
                <a16:creationId xmlns:a16="http://schemas.microsoft.com/office/drawing/2014/main" id="{21FECF3C-7E65-8DBD-B8F5-3E036382D99D}"/>
              </a:ext>
            </a:extLst>
          </p:cNvPr>
          <p:cNvSpPr txBox="1"/>
          <p:nvPr/>
        </p:nvSpPr>
        <p:spPr>
          <a:xfrm>
            <a:off x="402957" y="3515560"/>
            <a:ext cx="4572000" cy="738664"/>
          </a:xfrm>
          <a:prstGeom prst="rect">
            <a:avLst/>
          </a:prstGeom>
          <a:noFill/>
        </p:spPr>
        <p:txBody>
          <a:bodyPr wrap="square">
            <a:spAutoFit/>
          </a:bodyPr>
          <a:lstStyle/>
          <a:p>
            <a:r>
              <a:rPr lang="fr-FR" sz="1400" i="0" u="none" strike="noStrike" dirty="0">
                <a:effectLst/>
                <a:hlinkClick r:id="rId5">
                  <a:extLst>
                    <a:ext uri="{A12FA001-AC4F-418D-AE19-62706E023703}">
                      <ahyp:hlinkClr xmlns:ahyp="http://schemas.microsoft.com/office/drawing/2018/hyperlinkcolor" val="tx"/>
                    </a:ext>
                  </a:extLst>
                </a:hlinkClick>
              </a:rPr>
              <a:t>PRITH Grand Est - Cahier du PRITH n° 2 : L'insertion professionnelle des personnes handicapées via le travail temporaire (2022)</a:t>
            </a:r>
            <a:endParaRPr lang="fr-FR" sz="1400" dirty="0"/>
          </a:p>
        </p:txBody>
      </p:sp>
      <p:sp>
        <p:nvSpPr>
          <p:cNvPr id="24" name="ZoneTexte 23">
            <a:extLst>
              <a:ext uri="{FF2B5EF4-FFF2-40B4-BE49-F238E27FC236}">
                <a16:creationId xmlns:a16="http://schemas.microsoft.com/office/drawing/2014/main" id="{F7490FC5-BFE8-4F31-C427-C135B2CC2392}"/>
              </a:ext>
            </a:extLst>
          </p:cNvPr>
          <p:cNvSpPr txBox="1"/>
          <p:nvPr/>
        </p:nvSpPr>
        <p:spPr>
          <a:xfrm>
            <a:off x="5331417" y="895857"/>
            <a:ext cx="3812583" cy="3516347"/>
          </a:xfrm>
          <a:prstGeom prst="rect">
            <a:avLst/>
          </a:prstGeom>
          <a:noFill/>
        </p:spPr>
        <p:txBody>
          <a:bodyPr wrap="square">
            <a:spAutoFit/>
          </a:bodyPr>
          <a:lstStyle/>
          <a:p>
            <a:pPr algn="l">
              <a:spcBef>
                <a:spcPts val="1500"/>
              </a:spcBef>
              <a:spcAft>
                <a:spcPts val="1500"/>
              </a:spcAft>
              <a:buNone/>
            </a:pPr>
            <a:r>
              <a:rPr lang="fr-FR" sz="1400" i="0" dirty="0">
                <a:effectLst/>
              </a:rPr>
              <a:t>Ressources du maintien en emploi</a:t>
            </a:r>
          </a:p>
          <a:p>
            <a:pPr algn="l">
              <a:buFont typeface="Arial" panose="020B0604020202020204" pitchFamily="34" charset="0"/>
              <a:buChar char="•"/>
            </a:pPr>
            <a:r>
              <a:rPr lang="fr-FR" sz="1400" i="0" u="none" strike="noStrike" dirty="0">
                <a:effectLst/>
                <a:hlinkClick r:id="rId6">
                  <a:extLst>
                    <a:ext uri="{A12FA001-AC4F-418D-AE19-62706E023703}">
                      <ahyp:hlinkClr xmlns:ahyp="http://schemas.microsoft.com/office/drawing/2018/hyperlinkcolor" val="tx"/>
                    </a:ext>
                  </a:extLst>
                </a:hlinkClick>
              </a:rPr>
              <a:t>PRITH Grand Est - Le guide du maintien dans l'emploi - Grand Est - novembre 2022 (PDF)</a:t>
            </a:r>
            <a:endParaRPr lang="fr-FR" sz="1400" i="0" dirty="0">
              <a:effectLst/>
            </a:endParaRPr>
          </a:p>
          <a:p>
            <a:pPr algn="l">
              <a:buFont typeface="Arial" panose="020B0604020202020204" pitchFamily="34" charset="0"/>
              <a:buChar char="•"/>
            </a:pPr>
            <a:r>
              <a:rPr lang="fr-FR" sz="1400" i="0" dirty="0">
                <a:effectLst/>
              </a:rPr>
              <a:t>Cycle de webinaires "L'heure du maintien" (2022-2023) - vidéos :</a:t>
            </a:r>
          </a:p>
          <a:p>
            <a:pPr marL="742950" lvl="1" indent="-285750" algn="l">
              <a:buFont typeface="+mj-lt"/>
              <a:buAutoNum type="arabicPeriod"/>
            </a:pPr>
            <a:r>
              <a:rPr lang="fr-FR" sz="1400" i="0" u="none" strike="noStrike" dirty="0">
                <a:effectLst/>
                <a:hlinkClick r:id="rId7">
                  <a:extLst>
                    <a:ext uri="{A12FA001-AC4F-418D-AE19-62706E023703}">
                      <ahyp:hlinkClr xmlns:ahyp="http://schemas.microsoft.com/office/drawing/2018/hyperlinkcolor" val="tx"/>
                    </a:ext>
                  </a:extLst>
                </a:hlinkClick>
              </a:rPr>
              <a:t>Le repérage précoce des situations de désadaptation professionnelle</a:t>
            </a:r>
            <a:r>
              <a:rPr lang="fr-FR" sz="1400" i="0" dirty="0">
                <a:effectLst/>
              </a:rPr>
              <a:t> </a:t>
            </a:r>
          </a:p>
          <a:p>
            <a:pPr marL="742950" lvl="1" indent="-285750" algn="l">
              <a:buFont typeface="+mj-lt"/>
              <a:buAutoNum type="arabicPeriod"/>
            </a:pPr>
            <a:r>
              <a:rPr lang="fr-FR" sz="1400" i="0" u="none" strike="noStrike" dirty="0">
                <a:effectLst/>
                <a:hlinkClick r:id="rId8">
                  <a:extLst>
                    <a:ext uri="{A12FA001-AC4F-418D-AE19-62706E023703}">
                      <ahyp:hlinkClr xmlns:ahyp="http://schemas.microsoft.com/office/drawing/2018/hyperlinkcolor" val="tx"/>
                    </a:ext>
                  </a:extLst>
                </a:hlinkClick>
              </a:rPr>
              <a:t>De nouvelles opportunités en matière d'entretiens et de visites </a:t>
            </a:r>
            <a:endParaRPr lang="fr-FR" sz="1400" i="0" dirty="0">
              <a:effectLst/>
            </a:endParaRPr>
          </a:p>
          <a:p>
            <a:pPr marL="742950" lvl="1" indent="-285750" algn="l">
              <a:buFont typeface="+mj-lt"/>
              <a:buAutoNum type="arabicPeriod"/>
            </a:pPr>
            <a:r>
              <a:rPr lang="fr-FR" sz="1400" i="0" u="none" strike="noStrike" dirty="0">
                <a:effectLst/>
                <a:hlinkClick r:id="rId9">
                  <a:extLst>
                    <a:ext uri="{A12FA001-AC4F-418D-AE19-62706E023703}">
                      <ahyp:hlinkClr xmlns:ahyp="http://schemas.microsoft.com/office/drawing/2018/hyperlinkcolor" val="tx"/>
                    </a:ext>
                  </a:extLst>
                </a:hlinkClick>
              </a:rPr>
              <a:t>Les outils du retour progressif au travail</a:t>
            </a:r>
            <a:endParaRPr lang="fr-FR" sz="1400" i="0" dirty="0">
              <a:effectLst/>
            </a:endParaRPr>
          </a:p>
          <a:p>
            <a:pPr marL="742950" lvl="1" indent="-285750" algn="l">
              <a:buFont typeface="+mj-lt"/>
              <a:buAutoNum type="arabicPeriod"/>
            </a:pPr>
            <a:r>
              <a:rPr lang="fr-FR" sz="1400" i="0" u="none" strike="noStrike" dirty="0">
                <a:effectLst/>
                <a:hlinkClick r:id="rId10">
                  <a:extLst>
                    <a:ext uri="{A12FA001-AC4F-418D-AE19-62706E023703}">
                      <ahyp:hlinkClr xmlns:ahyp="http://schemas.microsoft.com/office/drawing/2018/hyperlinkcolor" val="tx"/>
                    </a:ext>
                  </a:extLst>
                </a:hlinkClick>
              </a:rPr>
              <a:t>Travailleurs indépendants et intérimaires : spécificités et opportunités</a:t>
            </a:r>
            <a:endParaRPr lang="fr-FR" sz="1400" i="0" dirty="0">
              <a:effectLst/>
            </a:endParaRPr>
          </a:p>
          <a:p>
            <a:pPr marL="742950" lvl="1" indent="-285750" algn="l">
              <a:buFont typeface="+mj-lt"/>
              <a:buAutoNum type="arabicPeriod"/>
            </a:pPr>
            <a:r>
              <a:rPr lang="fr-FR" sz="1400" i="0" u="none" strike="noStrike" dirty="0">
                <a:effectLst/>
                <a:hlinkClick r:id="rId11">
                  <a:extLst>
                    <a:ext uri="{A12FA001-AC4F-418D-AE19-62706E023703}">
                      <ahyp:hlinkClr xmlns:ahyp="http://schemas.microsoft.com/office/drawing/2018/hyperlinkcolor" val="tx"/>
                    </a:ext>
                  </a:extLst>
                </a:hlinkClick>
              </a:rPr>
              <a:t>Situations de handicap psychique et maintien dans l'emploi</a:t>
            </a:r>
            <a:r>
              <a:rPr lang="fr-FR" sz="1400" i="0" dirty="0">
                <a:effectLst/>
              </a:rPr>
              <a:t> - PRST4 - 2025</a:t>
            </a:r>
          </a:p>
        </p:txBody>
      </p:sp>
    </p:spTree>
    <p:extLst>
      <p:ext uri="{BB962C8B-B14F-4D97-AF65-F5344CB8AC3E}">
        <p14:creationId xmlns:p14="http://schemas.microsoft.com/office/powerpoint/2010/main" val="364323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re 4"/>
          <p:cNvSpPr>
            <a:spLocks noGrp="1"/>
          </p:cNvSpPr>
          <p:nvPr>
            <p:ph type="title"/>
          </p:nvPr>
        </p:nvSpPr>
        <p:spPr bwMode="auto">
          <a:xfrm>
            <a:off x="539997" y="0"/>
            <a:ext cx="5912801" cy="742010"/>
          </a:xfrm>
        </p:spPr>
        <p:txBody>
          <a:bodyPr lIns="68551" tIns="34274" rIns="68551" bIns="34274"/>
          <a:lstStyle/>
          <a:p>
            <a:pPr>
              <a:defRPr/>
            </a:pPr>
            <a:r>
              <a:rPr lang="fr-FR"/>
              <a:t>Les personnes </a:t>
            </a:r>
          </a:p>
        </p:txBody>
      </p:sp>
      <p:sp>
        <p:nvSpPr>
          <p:cNvPr id="3" name="Espace réservé du numéro de diapositive 2"/>
          <p:cNvSpPr>
            <a:spLocks noGrp="1"/>
          </p:cNvSpPr>
          <p:nvPr>
            <p:ph type="sldNum" sz="quarter" idx="4294967295"/>
          </p:nvPr>
        </p:nvSpPr>
        <p:spPr bwMode="auto">
          <a:xfrm>
            <a:off x="539996" y="4659427"/>
            <a:ext cx="6696294" cy="273841"/>
          </a:xfrm>
        </p:spPr>
        <p:txBody>
          <a:bodyPr lIns="91437" tIns="45717" rIns="91437" bIns="45717"/>
          <a:lstStyle/>
          <a:p>
            <a:pPr marL="0" lvl="0" defTabSz="621883" rtl="0">
              <a:lnSpc>
                <a:spcPct val="100000"/>
              </a:lnSpc>
              <a:buNone/>
              <a:defRPr/>
            </a:pPr>
            <a:fld id="{C1E48367-6F54-424E-8344-F1406F2B8E02}" type="slidenum">
              <a:rPr kumimoji="0" lang="fr-FR" sz="1400" b="1" i="0" kern="0" cap="none" spc="0" normalizeH="0" baseline="0" noProof="0">
                <a:ln>
                  <a:noFill/>
                </a:ln>
                <a:solidFill>
                  <a:srgbClr val="7030A0"/>
                </a:solidFill>
                <a:effectLst/>
                <a:latin typeface="Calibri"/>
                <a:cs typeface="Arial"/>
              </a:rPr>
              <a:t>3</a:t>
            </a:fld>
            <a:r>
              <a:rPr kumimoji="0" lang="fr-FR" sz="1400" b="1" i="0" kern="0" cap="none" spc="0" normalizeH="0" baseline="0" noProof="0">
                <a:ln>
                  <a:noFill/>
                </a:ln>
                <a:solidFill>
                  <a:srgbClr val="7030A0"/>
                </a:solidFill>
                <a:effectLst/>
                <a:latin typeface="Calibri"/>
                <a:cs typeface="Arial"/>
              </a:rPr>
              <a:t> | </a:t>
            </a:r>
            <a:r>
              <a:rPr lang="fr-FR" kern="1200">
                <a:solidFill>
                  <a:srgbClr val="7030A0"/>
                </a:solidFill>
              </a:rPr>
              <a:t>Qui peut mobiliser l’offre de services et d’aides financières de l’</a:t>
            </a:r>
            <a:r>
              <a:rPr lang="fr-FR" kern="1200" err="1">
                <a:solidFill>
                  <a:srgbClr val="7030A0"/>
                </a:solidFill>
              </a:rPr>
              <a:t>Agefiph</a:t>
            </a:r>
            <a:r>
              <a:rPr lang="fr-FR" kern="1200">
                <a:solidFill>
                  <a:srgbClr val="7030A0"/>
                </a:solidFill>
              </a:rPr>
              <a:t> ?</a:t>
            </a:r>
          </a:p>
        </p:txBody>
      </p:sp>
      <p:sp>
        <p:nvSpPr>
          <p:cNvPr id="20" name="ZoneTexte 19"/>
          <p:cNvSpPr txBox="1"/>
          <p:nvPr/>
        </p:nvSpPr>
        <p:spPr bwMode="auto">
          <a:xfrm>
            <a:off x="4501828" y="1707652"/>
            <a:ext cx="4608510" cy="2509658"/>
          </a:xfrm>
          <a:prstGeom prst="rect">
            <a:avLst/>
          </a:prstGeom>
          <a:noFill/>
        </p:spPr>
        <p:txBody>
          <a:bodyPr vert="horz" wrap="square" lIns="0" tIns="16507" rIns="0" bIns="0" rtlCol="0">
            <a:spAutoFit/>
          </a:bodyPr>
          <a:lstStyle/>
          <a:p>
            <a:pPr marL="285480" lvl="0" indent="-285480" defTabSz="621883" rtl="0">
              <a:lnSpc>
                <a:spcPct val="100000"/>
              </a:lnSpc>
              <a:buClr>
                <a:srgbClr val="6B00C3"/>
              </a:buClr>
              <a:buFont typeface="Arial" panose="020B0604020202020204" pitchFamily="34" charset="0"/>
              <a:buChar char="•"/>
              <a:defRPr/>
            </a:pPr>
            <a:r>
              <a:rPr lang="fr-FR" kern="1200">
                <a:solidFill>
                  <a:srgbClr val="000000"/>
                </a:solidFill>
              </a:rPr>
              <a:t>Les </a:t>
            </a:r>
            <a:r>
              <a:rPr lang="fr-FR">
                <a:solidFill>
                  <a:srgbClr val="000000"/>
                </a:solidFill>
                <a:ea typeface="ＭＳ Ｐゴシック"/>
              </a:rPr>
              <a:t>BOETH (bénéficiaires de l’obligation d’emploi travailleurs handicapés) ou en voie de l’être</a:t>
            </a:r>
          </a:p>
          <a:p>
            <a:pPr marL="285480" lvl="0" indent="-285480" defTabSz="621883" rtl="0">
              <a:lnSpc>
                <a:spcPct val="100000"/>
              </a:lnSpc>
              <a:buClr>
                <a:srgbClr val="6B00C3"/>
              </a:buClr>
              <a:buFont typeface="Arial" panose="020B0604020202020204" pitchFamily="34" charset="0"/>
              <a:buChar char="•"/>
              <a:defRPr/>
            </a:pPr>
            <a:r>
              <a:rPr lang="fr-FR">
                <a:solidFill>
                  <a:srgbClr val="000000"/>
                </a:solidFill>
                <a:ea typeface="ＭＳ Ｐゴシック"/>
              </a:rPr>
              <a:t>Les personnes engagées dans un parcours professionnel ou un parcours vers l’emploi</a:t>
            </a:r>
          </a:p>
          <a:p>
            <a:pPr marL="285480" lvl="0" indent="-285480" defTabSz="621883" rtl="0">
              <a:lnSpc>
                <a:spcPct val="100000"/>
              </a:lnSpc>
              <a:buClr>
                <a:srgbClr val="6B00C3"/>
              </a:buClr>
              <a:buFont typeface="Arial" panose="020B0604020202020204" pitchFamily="34" charset="0"/>
              <a:buChar char="•"/>
              <a:defRPr/>
            </a:pPr>
            <a:r>
              <a:rPr lang="fr-FR" kern="1200">
                <a:solidFill>
                  <a:srgbClr val="000000"/>
                </a:solidFill>
              </a:rPr>
              <a:t>Les résidents sur le territoire français </a:t>
            </a:r>
          </a:p>
          <a:p>
            <a:pPr marL="285480" lvl="0" indent="-285480" defTabSz="621883" rtl="0">
              <a:lnSpc>
                <a:spcPct val="100000"/>
              </a:lnSpc>
              <a:buClr>
                <a:srgbClr val="6B00C3"/>
              </a:buClr>
              <a:buFont typeface="Arial" panose="020B0604020202020204" pitchFamily="34" charset="0"/>
              <a:buChar char="•"/>
              <a:defRPr/>
            </a:pPr>
            <a:r>
              <a:rPr lang="fr-FR" kern="1200">
                <a:solidFill>
                  <a:srgbClr val="000000"/>
                </a:solidFill>
              </a:rPr>
              <a:t>Les salariés d’employeurs du secteur privé soumis au code du travail français</a:t>
            </a:r>
          </a:p>
          <a:p>
            <a:pPr marL="285480" lvl="0" indent="-285480" defTabSz="621883" rtl="0">
              <a:lnSpc>
                <a:spcPct val="100000"/>
              </a:lnSpc>
              <a:buClr>
                <a:srgbClr val="6B00C3"/>
              </a:buClr>
              <a:buFont typeface="Arial" panose="020B0604020202020204" pitchFamily="34" charset="0"/>
              <a:buChar char="•"/>
              <a:defRPr/>
            </a:pPr>
            <a:r>
              <a:rPr lang="fr-FR" kern="1200">
                <a:solidFill>
                  <a:srgbClr val="000000"/>
                </a:solidFill>
              </a:rPr>
              <a:t>Les personnes de 15 ans minimum</a:t>
            </a:r>
            <a:endParaRPr kumimoji="0" lang="fr-FR" b="0" i="0" u="none" strike="noStrike" kern="1200" cap="none" spc="0" normalizeH="0" baseline="0" noProof="0">
              <a:solidFill>
                <a:srgbClr val="000000"/>
              </a:solidFill>
            </a:endParaRPr>
          </a:p>
        </p:txBody>
      </p:sp>
      <p:sp>
        <p:nvSpPr>
          <p:cNvPr id="8" name="ZoneTexte 7"/>
          <p:cNvSpPr txBox="1"/>
          <p:nvPr/>
        </p:nvSpPr>
        <p:spPr bwMode="auto">
          <a:xfrm>
            <a:off x="4427982" y="1308710"/>
            <a:ext cx="2019214" cy="400106"/>
          </a:xfrm>
          <a:prstGeom prst="rect">
            <a:avLst/>
          </a:prstGeom>
          <a:noFill/>
        </p:spPr>
        <p:txBody>
          <a:bodyPr wrap="square" lIns="91437" tIns="45717" rIns="91437" bIns="45717" rtlCol="0">
            <a:spAutoFit/>
          </a:bodyPr>
          <a:lstStyle/>
          <a:p>
            <a:pPr marL="0" lvl="0">
              <a:lnSpc>
                <a:spcPct val="100000"/>
              </a:lnSpc>
              <a:buNone/>
            </a:pPr>
            <a:r>
              <a:rPr lang="fr-FR" sz="2000"/>
              <a:t>Principalement :</a:t>
            </a:r>
          </a:p>
        </p:txBody>
      </p:sp>
      <p:pic>
        <p:nvPicPr>
          <p:cNvPr id="2" name="Image 1">
            <a:extLst>
              <a:ext uri="{FF2B5EF4-FFF2-40B4-BE49-F238E27FC236}">
                <a16:creationId xmlns:a16="http://schemas.microsoft.com/office/drawing/2014/main" id="{D6E83255-7A8F-DDA4-4BD4-1666BF6CEE69}"/>
              </a:ext>
            </a:extLst>
          </p:cNvPr>
          <p:cNvPicPr>
            <a:picLocks noChangeAspect="1"/>
          </p:cNvPicPr>
          <p:nvPr/>
        </p:nvPicPr>
        <p:blipFill>
          <a:blip r:embed="rId4"/>
          <a:stretch/>
        </p:blipFill>
        <p:spPr bwMode="auto">
          <a:xfrm>
            <a:off x="2728834" y="1563636"/>
            <a:ext cx="1206069" cy="1913444"/>
          </a:xfrm>
          <a:prstGeom prst="rect">
            <a:avLst/>
          </a:prstGeom>
        </p:spPr>
      </p:pic>
      <p:pic>
        <p:nvPicPr>
          <p:cNvPr id="6" name="Image 5">
            <a:extLst>
              <a:ext uri="{FF2B5EF4-FFF2-40B4-BE49-F238E27FC236}">
                <a16:creationId xmlns:a16="http://schemas.microsoft.com/office/drawing/2014/main" id="{723B6621-F34F-35DB-0FC9-11C785ED8003}"/>
              </a:ext>
            </a:extLst>
          </p:cNvPr>
          <p:cNvPicPr>
            <a:picLocks noChangeAspect="1"/>
          </p:cNvPicPr>
          <p:nvPr/>
        </p:nvPicPr>
        <p:blipFill>
          <a:blip r:embed="rId5"/>
          <a:stretch/>
        </p:blipFill>
        <p:spPr bwMode="auto">
          <a:xfrm>
            <a:off x="965821" y="1553187"/>
            <a:ext cx="1212656" cy="1923893"/>
          </a:xfrm>
          <a:prstGeom prst="rect">
            <a:avLst/>
          </a:prstGeom>
        </p:spPr>
      </p:pic>
      <p:sp>
        <p:nvSpPr>
          <p:cNvPr id="7" name="ZoneTexte 6"/>
          <p:cNvSpPr txBox="1"/>
          <p:nvPr/>
        </p:nvSpPr>
        <p:spPr bwMode="auto">
          <a:xfrm>
            <a:off x="539996" y="3529646"/>
            <a:ext cx="3887984" cy="1077214"/>
          </a:xfrm>
          <a:prstGeom prst="rect">
            <a:avLst/>
          </a:prstGeom>
          <a:solidFill>
            <a:srgbClr val="FFFFFF"/>
          </a:solidFill>
          <a:ln>
            <a:noFill/>
          </a:ln>
          <a:effectLst>
            <a:outerShdw blurRad="50800" dist="38100" dir="2700000" algn="tl" rotWithShape="0">
              <a:prstClr val="black">
                <a:alpha val="40000"/>
              </a:prstClr>
            </a:outerShdw>
          </a:effectLst>
        </p:spPr>
        <p:txBody>
          <a:bodyPr wrap="square" lIns="91437" tIns="45717" rIns="91437" bIns="45717" rtlCol="0">
            <a:spAutoFit/>
          </a:bodyPr>
          <a:lstStyle/>
          <a:p>
            <a:pPr marL="0" lvl="0" defTabSz="621883" rtl="0">
              <a:lnSpc>
                <a:spcPct val="100000"/>
              </a:lnSpc>
              <a:buNone/>
              <a:defRPr/>
            </a:pPr>
            <a:r>
              <a:rPr lang="fr-FR" sz="1600" kern="1200">
                <a:solidFill>
                  <a:srgbClr val="8D38D2"/>
                </a:solidFill>
                <a:latin typeface="Calibri"/>
              </a:rPr>
              <a:t>NB : les personnes n’ayant pas la nationalité française doivent détenir un titre de séjour valable au moment du dépôt de leur demande.</a:t>
            </a:r>
          </a:p>
        </p:txBody>
      </p:sp>
      <p:sp>
        <p:nvSpPr>
          <p:cNvPr id="4" name="ZoneTexte 3">
            <a:extLst>
              <a:ext uri="{FF2B5EF4-FFF2-40B4-BE49-F238E27FC236}">
                <a16:creationId xmlns:a16="http://schemas.microsoft.com/office/drawing/2014/main" id="{29425ED9-EA8A-1B21-D338-9EDD614140D3}"/>
              </a:ext>
            </a:extLst>
          </p:cNvPr>
          <p:cNvSpPr txBox="1"/>
          <p:nvPr/>
        </p:nvSpPr>
        <p:spPr bwMode="auto">
          <a:xfrm>
            <a:off x="7972360" y="4011908"/>
            <a:ext cx="1152126" cy="523218"/>
          </a:xfrm>
          <a:prstGeom prst="rect">
            <a:avLst/>
          </a:prstGeom>
          <a:noFill/>
        </p:spPr>
        <p:txBody>
          <a:bodyPr wrap="square" lIns="91438" tIns="45718" rIns="91438" bIns="45718" rtlCol="0">
            <a:spAutoFit/>
          </a:bodyPr>
          <a:lstStyle/>
          <a:p>
            <a:pPr marL="0" lvl="0">
              <a:lnSpc>
                <a:spcPct val="100000"/>
              </a:lnSpc>
              <a:buNone/>
            </a:pPr>
            <a:r>
              <a:rPr lang="fr-FR" sz="2800"/>
              <a:t>…</a:t>
            </a:r>
          </a:p>
        </p:txBody>
      </p:sp>
    </p:spTree>
    <p:custDataLst>
      <p:tags r:id="rId1"/>
    </p:custDataLst>
    <p:extLst>
      <p:ext uri="{BB962C8B-B14F-4D97-AF65-F5344CB8AC3E}">
        <p14:creationId xmlns:p14="http://schemas.microsoft.com/office/powerpoint/2010/main" val="188999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5FBED-4CA4-3F52-6C49-2B6CFC5F8722}"/>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90241735-4DC0-3BDB-3027-25D031C8784B}"/>
              </a:ext>
            </a:extLst>
          </p:cNvPr>
          <p:cNvSpPr txBox="1"/>
          <p:nvPr/>
        </p:nvSpPr>
        <p:spPr>
          <a:xfrm>
            <a:off x="402957" y="204541"/>
            <a:ext cx="4572000" cy="461665"/>
          </a:xfrm>
          <a:prstGeom prst="rect">
            <a:avLst/>
          </a:prstGeom>
          <a:noFill/>
        </p:spPr>
        <p:txBody>
          <a:bodyPr wrap="square">
            <a:spAutoFit/>
          </a:bodyPr>
          <a:lstStyle/>
          <a:p>
            <a:r>
              <a:rPr lang="fr-FR" sz="2400" b="1" dirty="0">
                <a:solidFill>
                  <a:schemeClr val="bg1"/>
                </a:solidFill>
              </a:rPr>
              <a:t>https://prith-grandest.fr/</a:t>
            </a:r>
          </a:p>
        </p:txBody>
      </p:sp>
      <p:sp>
        <p:nvSpPr>
          <p:cNvPr id="3" name="ZoneTexte 2">
            <a:extLst>
              <a:ext uri="{FF2B5EF4-FFF2-40B4-BE49-F238E27FC236}">
                <a16:creationId xmlns:a16="http://schemas.microsoft.com/office/drawing/2014/main" id="{9521BEFF-05CB-E56C-C5E9-20AC24FD73ED}"/>
              </a:ext>
            </a:extLst>
          </p:cNvPr>
          <p:cNvSpPr txBox="1"/>
          <p:nvPr/>
        </p:nvSpPr>
        <p:spPr>
          <a:xfrm>
            <a:off x="511444" y="859935"/>
            <a:ext cx="8121112" cy="4247317"/>
          </a:xfrm>
          <a:prstGeom prst="rect">
            <a:avLst/>
          </a:prstGeom>
          <a:noFill/>
        </p:spPr>
        <p:txBody>
          <a:bodyPr wrap="square">
            <a:spAutoFit/>
          </a:bodyPr>
          <a:lstStyle/>
          <a:p>
            <a:pPr algn="ctr">
              <a:spcBef>
                <a:spcPts val="1500"/>
              </a:spcBef>
              <a:buNone/>
            </a:pPr>
            <a:r>
              <a:rPr lang="fr-FR" b="1" i="0" u="none" strike="noStrike" dirty="0">
                <a:effectLst/>
                <a:latin typeface="+mj-lt"/>
                <a:hlinkClick r:id="rId2" invalidUrl="http:" action="ppaction://hlinkfile">
                  <a:extLst>
                    <a:ext uri="{A12FA001-AC4F-418D-AE19-62706E023703}">
                      <ahyp:hlinkClr xmlns:ahyp="http://schemas.microsoft.com/office/drawing/2018/hyperlinkcolor" val="tx"/>
                    </a:ext>
                  </a:extLst>
                </a:hlinkClick>
              </a:rPr>
              <a:t>Transitions entre milieu d'insertion</a:t>
            </a:r>
          </a:p>
          <a:p>
            <a:pPr algn="l">
              <a:buFont typeface="Arial" panose="020B0604020202020204" pitchFamily="34" charset="0"/>
              <a:buChar char="•"/>
            </a:pPr>
            <a:r>
              <a:rPr lang="fr-FR" sz="1400" i="0" dirty="0">
                <a:effectLst/>
                <a:latin typeface="+mj-lt"/>
              </a:rPr>
              <a:t>Les fiches pratiques issues du cahier du PRITH "Parcours renforcés en emploi" (2025) - PDF :</a:t>
            </a:r>
          </a:p>
          <a:p>
            <a:pPr marL="742950" lvl="1" indent="-285750" algn="l">
              <a:buFont typeface="Arial" panose="020B0604020202020204" pitchFamily="34" charset="0"/>
              <a:buChar char="•"/>
            </a:pPr>
            <a:r>
              <a:rPr lang="fr-FR" sz="1400" i="0" dirty="0">
                <a:effectLst/>
                <a:latin typeface="+mj-lt"/>
              </a:rPr>
              <a:t>Fiche pratique travailleur d'ESAT | Mon parcours professionnel et ma sortie d’ESAT - </a:t>
            </a:r>
            <a:r>
              <a:rPr lang="fr-FR" sz="1400" i="0" u="none" strike="noStrike" dirty="0">
                <a:effectLst/>
                <a:latin typeface="+mj-lt"/>
                <a:hlinkClick r:id="rId3">
                  <a:extLst>
                    <a:ext uri="{A12FA001-AC4F-418D-AE19-62706E023703}">
                      <ahyp:hlinkClr xmlns:ahyp="http://schemas.microsoft.com/office/drawing/2018/hyperlinkcolor" val="tx"/>
                    </a:ext>
                  </a:extLst>
                </a:hlinkClick>
              </a:rPr>
              <a:t>Modèle standard</a:t>
            </a:r>
            <a:endParaRPr lang="fr-FR" sz="1400" i="0" dirty="0">
              <a:effectLst/>
              <a:latin typeface="+mj-lt"/>
            </a:endParaRPr>
          </a:p>
          <a:p>
            <a:pPr marL="1143000" lvl="2" indent="-228600" algn="l">
              <a:buFont typeface="Arial" panose="020B0604020202020204" pitchFamily="34" charset="0"/>
              <a:buChar char="•"/>
            </a:pPr>
            <a:r>
              <a:rPr lang="fr-FR" sz="1400" i="0" dirty="0">
                <a:effectLst/>
                <a:latin typeface="+mj-lt"/>
              </a:rPr>
              <a:t>Modèle FALC : </a:t>
            </a:r>
          </a:p>
          <a:p>
            <a:pPr marL="1600200" lvl="3" indent="-228600" algn="l">
              <a:buFont typeface="Arial" panose="020B0604020202020204" pitchFamily="34" charset="0"/>
              <a:buChar char="•"/>
            </a:pPr>
            <a:r>
              <a:rPr lang="fr-FR" sz="1400" i="0" u="none" strike="noStrike" dirty="0">
                <a:effectLst/>
                <a:latin typeface="+mj-lt"/>
                <a:hlinkClick r:id="rId4">
                  <a:extLst>
                    <a:ext uri="{A12FA001-AC4F-418D-AE19-62706E023703}">
                      <ahyp:hlinkClr xmlns:ahyp="http://schemas.microsoft.com/office/drawing/2018/hyperlinkcolor" val="tx"/>
                    </a:ext>
                  </a:extLst>
                </a:hlinkClick>
              </a:rPr>
              <a:t>Introduction - Mon projet professionnel et sortir de l’ESAT</a:t>
            </a:r>
            <a:endParaRPr lang="fr-FR" sz="1400" i="0" dirty="0">
              <a:effectLst/>
              <a:latin typeface="+mj-lt"/>
            </a:endParaRPr>
          </a:p>
          <a:p>
            <a:pPr marL="1600200" lvl="3" indent="-228600" algn="l">
              <a:buFont typeface="Arial" panose="020B0604020202020204" pitchFamily="34" charset="0"/>
              <a:buChar char="•"/>
            </a:pPr>
            <a:r>
              <a:rPr lang="fr-FR" sz="1400" i="0" u="none" strike="noStrike" dirty="0">
                <a:effectLst/>
                <a:latin typeface="+mj-lt"/>
                <a:hlinkClick r:id="rId5">
                  <a:extLst>
                    <a:ext uri="{A12FA001-AC4F-418D-AE19-62706E023703}">
                      <ahyp:hlinkClr xmlns:ahyp="http://schemas.microsoft.com/office/drawing/2018/hyperlinkcolor" val="tx"/>
                    </a:ext>
                  </a:extLst>
                </a:hlinkClick>
              </a:rPr>
              <a:t>Partie 1 - Première étape : j’ai une idée de projet, que dois-je faire ?</a:t>
            </a:r>
            <a:endParaRPr lang="fr-FR" sz="1400" i="0" dirty="0">
              <a:effectLst/>
              <a:latin typeface="+mj-lt"/>
            </a:endParaRPr>
          </a:p>
          <a:p>
            <a:pPr marL="1600200" lvl="3" indent="-228600" algn="l">
              <a:buFont typeface="Arial" panose="020B0604020202020204" pitchFamily="34" charset="0"/>
              <a:buChar char="•"/>
            </a:pPr>
            <a:r>
              <a:rPr lang="fr-FR" sz="1400" i="0" u="none" strike="noStrike" dirty="0">
                <a:effectLst/>
                <a:latin typeface="+mj-lt"/>
                <a:hlinkClick r:id="rId6">
                  <a:extLst>
                    <a:ext uri="{A12FA001-AC4F-418D-AE19-62706E023703}">
                      <ahyp:hlinkClr xmlns:ahyp="http://schemas.microsoft.com/office/drawing/2018/hyperlinkcolor" val="tx"/>
                    </a:ext>
                  </a:extLst>
                </a:hlinkClick>
              </a:rPr>
              <a:t>Partie 2 - Deuxième étape : À l'ESAT, on travaille sur le projet professionnel</a:t>
            </a:r>
            <a:endParaRPr lang="fr-FR" sz="1400" i="0" dirty="0">
              <a:effectLst/>
              <a:latin typeface="+mj-lt"/>
            </a:endParaRPr>
          </a:p>
          <a:p>
            <a:pPr marL="1600200" lvl="3" indent="-228600" algn="l">
              <a:buFont typeface="Arial" panose="020B0604020202020204" pitchFamily="34" charset="0"/>
              <a:buChar char="•"/>
            </a:pPr>
            <a:r>
              <a:rPr lang="fr-FR" sz="1400" i="0" u="none" strike="noStrike" dirty="0">
                <a:effectLst/>
                <a:latin typeface="+mj-lt"/>
                <a:hlinkClick r:id="rId7">
                  <a:extLst>
                    <a:ext uri="{A12FA001-AC4F-418D-AE19-62706E023703}">
                      <ahyp:hlinkClr xmlns:ahyp="http://schemas.microsoft.com/office/drawing/2018/hyperlinkcolor" val="tx"/>
                    </a:ext>
                  </a:extLst>
                </a:hlinkClick>
              </a:rPr>
              <a:t>Partie 3 - Troisième étape : après l’ESAT : comment ça se passe ?</a:t>
            </a:r>
            <a:endParaRPr lang="fr-FR" sz="1400" i="0" dirty="0">
              <a:effectLst/>
              <a:latin typeface="+mj-lt"/>
            </a:endParaRPr>
          </a:p>
          <a:p>
            <a:pPr marL="1600200" lvl="3" indent="-228600" algn="l">
              <a:buFont typeface="Arial" panose="020B0604020202020204" pitchFamily="34" charset="0"/>
              <a:buChar char="•"/>
            </a:pPr>
            <a:r>
              <a:rPr lang="fr-FR" sz="1400" i="0" u="none" strike="noStrike" dirty="0">
                <a:effectLst/>
                <a:latin typeface="+mj-lt"/>
                <a:hlinkClick r:id="rId8">
                  <a:extLst>
                    <a:ext uri="{A12FA001-AC4F-418D-AE19-62706E023703}">
                      <ahyp:hlinkClr xmlns:ahyp="http://schemas.microsoft.com/office/drawing/2018/hyperlinkcolor" val="tx"/>
                    </a:ext>
                  </a:extLst>
                </a:hlinkClick>
              </a:rPr>
              <a:t>Ce qui peut être difficile et ce qui peut m’aider</a:t>
            </a:r>
            <a:endParaRPr lang="fr-FR" sz="1400" i="0" dirty="0">
              <a:effectLst/>
              <a:latin typeface="+mj-lt"/>
            </a:endParaRPr>
          </a:p>
          <a:p>
            <a:pPr marL="742950" lvl="1" indent="-285750" algn="l">
              <a:buFont typeface="Arial" panose="020B0604020202020204" pitchFamily="34" charset="0"/>
              <a:buChar char="•"/>
            </a:pPr>
            <a:r>
              <a:rPr lang="fr-FR" sz="1400" i="0" u="none" strike="noStrike" dirty="0">
                <a:effectLst/>
                <a:latin typeface="+mj-lt"/>
                <a:hlinkClick r:id="rId9">
                  <a:extLst>
                    <a:ext uri="{A12FA001-AC4F-418D-AE19-62706E023703}">
                      <ahyp:hlinkClr xmlns:ahyp="http://schemas.microsoft.com/office/drawing/2018/hyperlinkcolor" val="tx"/>
                    </a:ext>
                  </a:extLst>
                </a:hlinkClick>
              </a:rPr>
              <a:t>Fiche pratique accompagnateur d'ESAT | Mon accompagnement des travailleurs d'ESAT vers le milieu ordinaire </a:t>
            </a:r>
            <a:endParaRPr lang="fr-FR" sz="1400" i="0" dirty="0">
              <a:effectLst/>
              <a:latin typeface="+mj-lt"/>
            </a:endParaRPr>
          </a:p>
          <a:p>
            <a:pPr marL="742950" lvl="1" indent="-285750" algn="l">
              <a:buFont typeface="Arial" panose="020B0604020202020204" pitchFamily="34" charset="0"/>
              <a:buChar char="•"/>
            </a:pPr>
            <a:r>
              <a:rPr lang="fr-FR" sz="1400" i="0" u="none" strike="noStrike" dirty="0">
                <a:effectLst/>
                <a:latin typeface="+mj-lt"/>
                <a:hlinkClick r:id="rId10">
                  <a:extLst>
                    <a:ext uri="{A12FA001-AC4F-418D-AE19-62706E023703}">
                      <ahyp:hlinkClr xmlns:ahyp="http://schemas.microsoft.com/office/drawing/2018/hyperlinkcolor" val="tx"/>
                    </a:ext>
                  </a:extLst>
                </a:hlinkClick>
              </a:rPr>
              <a:t>Fiche pratique professionnel de l'insertion | Mon accompagnement des travailleurs d'ESAT vers le milieu ordinaire</a:t>
            </a:r>
            <a:r>
              <a:rPr lang="fr-FR" sz="1400" i="0" dirty="0">
                <a:effectLst/>
                <a:latin typeface="+mj-lt"/>
              </a:rPr>
              <a:t> </a:t>
            </a:r>
          </a:p>
          <a:p>
            <a:pPr marL="742950" lvl="1" indent="-285750" algn="l">
              <a:buFont typeface="Arial" panose="020B0604020202020204" pitchFamily="34" charset="0"/>
              <a:buChar char="•"/>
            </a:pPr>
            <a:r>
              <a:rPr lang="fr-FR" sz="1400" i="0" u="none" strike="noStrike" dirty="0">
                <a:effectLst/>
                <a:latin typeface="+mj-lt"/>
                <a:hlinkClick r:id="rId11">
                  <a:extLst>
                    <a:ext uri="{A12FA001-AC4F-418D-AE19-62706E023703}">
                      <ahyp:hlinkClr xmlns:ahyp="http://schemas.microsoft.com/office/drawing/2018/hyperlinkcolor" val="tx"/>
                    </a:ext>
                  </a:extLst>
                </a:hlinkClick>
              </a:rPr>
              <a:t>Fiche pratique employeur | L'intégration en entreprise d'une personne en situation de handicap sortant d'ESAT</a:t>
            </a:r>
            <a:endParaRPr lang="fr-FR" sz="1400" i="0" dirty="0">
              <a:effectLst/>
              <a:latin typeface="+mj-lt"/>
            </a:endParaRPr>
          </a:p>
          <a:p>
            <a:pPr algn="l">
              <a:buFont typeface="Arial" panose="020B0604020202020204" pitchFamily="34" charset="0"/>
              <a:buChar char="•"/>
            </a:pPr>
            <a:r>
              <a:rPr lang="fr-FR" sz="1400" i="0" u="none" strike="noStrike" dirty="0">
                <a:effectLst/>
                <a:latin typeface="+mj-lt"/>
                <a:hlinkClick r:id="rId12">
                  <a:extLst>
                    <a:ext uri="{A12FA001-AC4F-418D-AE19-62706E023703}">
                      <ahyp:hlinkClr xmlns:ahyp="http://schemas.microsoft.com/office/drawing/2018/hyperlinkcolor" val="tx"/>
                    </a:ext>
                  </a:extLst>
                </a:hlinkClick>
              </a:rPr>
              <a:t>Support de présentation - Webinaire du PRITH Grand Est - "Parcours renforcés en emploi" - 17 novembre 2025</a:t>
            </a:r>
            <a:endParaRPr lang="fr-FR" sz="1400" i="0" dirty="0">
              <a:effectLst/>
              <a:latin typeface="+mj-lt"/>
            </a:endParaRPr>
          </a:p>
          <a:p>
            <a:pPr algn="l">
              <a:buFont typeface="Arial" panose="020B0604020202020204" pitchFamily="34" charset="0"/>
              <a:buChar char="•"/>
            </a:pPr>
            <a:r>
              <a:rPr lang="fr-FR" sz="1400" i="0" u="none" strike="noStrike" dirty="0">
                <a:effectLst/>
                <a:latin typeface="+mj-lt"/>
                <a:hlinkClick r:id="rId13">
                  <a:extLst>
                    <a:ext uri="{A12FA001-AC4F-418D-AE19-62706E023703}">
                      <ahyp:hlinkClr xmlns:ahyp="http://schemas.microsoft.com/office/drawing/2018/hyperlinkcolor" val="tx"/>
                    </a:ext>
                  </a:extLst>
                </a:hlinkClick>
              </a:rPr>
              <a:t>Replay du webinaire "Parcours renforcés en emploi" - 17 novembre 2025</a:t>
            </a:r>
            <a:r>
              <a:rPr lang="fr-FR" sz="1400" i="0" dirty="0">
                <a:effectLst/>
                <a:latin typeface="+mj-lt"/>
              </a:rPr>
              <a:t> </a:t>
            </a:r>
          </a:p>
        </p:txBody>
      </p:sp>
    </p:spTree>
    <p:extLst>
      <p:ext uri="{BB962C8B-B14F-4D97-AF65-F5344CB8AC3E}">
        <p14:creationId xmlns:p14="http://schemas.microsoft.com/office/powerpoint/2010/main" val="761812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9BA7C-B130-6A10-3000-285686BA85BB}"/>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97A4A1BC-D060-06C4-9DB6-A8F6105C948D}"/>
              </a:ext>
            </a:extLst>
          </p:cNvPr>
          <p:cNvSpPr txBox="1"/>
          <p:nvPr/>
        </p:nvSpPr>
        <p:spPr>
          <a:xfrm>
            <a:off x="402957" y="204541"/>
            <a:ext cx="4572000" cy="461665"/>
          </a:xfrm>
          <a:prstGeom prst="rect">
            <a:avLst/>
          </a:prstGeom>
          <a:noFill/>
        </p:spPr>
        <p:txBody>
          <a:bodyPr wrap="square">
            <a:spAutoFit/>
          </a:bodyPr>
          <a:lstStyle/>
          <a:p>
            <a:r>
              <a:rPr lang="fr-FR" sz="2400" b="1" dirty="0">
                <a:solidFill>
                  <a:schemeClr val="bg1"/>
                </a:solidFill>
              </a:rPr>
              <a:t>https://prith-grandest.fr/</a:t>
            </a:r>
          </a:p>
        </p:txBody>
      </p:sp>
      <p:sp>
        <p:nvSpPr>
          <p:cNvPr id="4" name="ZoneTexte 3">
            <a:extLst>
              <a:ext uri="{FF2B5EF4-FFF2-40B4-BE49-F238E27FC236}">
                <a16:creationId xmlns:a16="http://schemas.microsoft.com/office/drawing/2014/main" id="{18805D37-7246-8795-7521-BB0AD39F2261}"/>
              </a:ext>
            </a:extLst>
          </p:cNvPr>
          <p:cNvSpPr txBox="1"/>
          <p:nvPr/>
        </p:nvSpPr>
        <p:spPr>
          <a:xfrm>
            <a:off x="402957" y="1085477"/>
            <a:ext cx="4572000" cy="3447098"/>
          </a:xfrm>
          <a:prstGeom prst="rect">
            <a:avLst/>
          </a:prstGeom>
          <a:noFill/>
        </p:spPr>
        <p:txBody>
          <a:bodyPr wrap="square">
            <a:spAutoFit/>
          </a:bodyPr>
          <a:lstStyle/>
          <a:p>
            <a:pPr algn="l">
              <a:spcBef>
                <a:spcPts val="1500"/>
              </a:spcBef>
              <a:buNone/>
            </a:pPr>
            <a:r>
              <a:rPr lang="fr-FR" b="1" i="0" dirty="0">
                <a:effectLst/>
                <a:latin typeface="Raleway" pitchFamily="2" charset="0"/>
              </a:rPr>
              <a:t>Plaquettes de l’emploi accompagné en Grand Est</a:t>
            </a:r>
          </a:p>
          <a:p>
            <a:pPr marL="742950" lvl="1" indent="-285750" algn="l">
              <a:buFont typeface="Arial" panose="020B0604020202020204" pitchFamily="34" charset="0"/>
              <a:buChar char="•"/>
            </a:pPr>
            <a:r>
              <a:rPr lang="fr-FR" sz="1400" i="0" u="none" strike="noStrike" dirty="0">
                <a:effectLst/>
                <a:latin typeface="Raleway" pitchFamily="2" charset="0"/>
                <a:hlinkClick r:id="rId2">
                  <a:extLst>
                    <a:ext uri="{A12FA001-AC4F-418D-AE19-62706E023703}">
                      <ahyp:hlinkClr xmlns:ahyp="http://schemas.microsoft.com/office/drawing/2018/hyperlinkcolor" val="tx"/>
                    </a:ext>
                  </a:extLst>
                </a:hlinkClick>
              </a:rPr>
              <a:t>Plaquette 4 pages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3">
                  <a:extLst>
                    <a:ext uri="{A12FA001-AC4F-418D-AE19-62706E023703}">
                      <ahyp:hlinkClr xmlns:ahyp="http://schemas.microsoft.com/office/drawing/2018/hyperlinkcolor" val="tx"/>
                    </a:ext>
                  </a:extLst>
                </a:hlinkClick>
              </a:rPr>
              <a:t>Plaquette 2 pages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4">
                  <a:extLst>
                    <a:ext uri="{A12FA001-AC4F-418D-AE19-62706E023703}">
                      <ahyp:hlinkClr xmlns:ahyp="http://schemas.microsoft.com/office/drawing/2018/hyperlinkcolor" val="tx"/>
                    </a:ext>
                  </a:extLst>
                </a:hlinkClick>
              </a:rPr>
              <a:t>Plaquette annuaire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5">
                  <a:extLst>
                    <a:ext uri="{A12FA001-AC4F-418D-AE19-62706E023703}">
                      <ahyp:hlinkClr xmlns:ahyp="http://schemas.microsoft.com/office/drawing/2018/hyperlinkcolor" val="tx"/>
                    </a:ext>
                  </a:extLst>
                </a:hlinkClick>
              </a:rPr>
              <a:t>Plaquette Ardennes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6">
                  <a:extLst>
                    <a:ext uri="{A12FA001-AC4F-418D-AE19-62706E023703}">
                      <ahyp:hlinkClr xmlns:ahyp="http://schemas.microsoft.com/office/drawing/2018/hyperlinkcolor" val="tx"/>
                    </a:ext>
                  </a:extLst>
                </a:hlinkClick>
              </a:rPr>
              <a:t>Plaquette Aube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7">
                  <a:extLst>
                    <a:ext uri="{A12FA001-AC4F-418D-AE19-62706E023703}">
                      <ahyp:hlinkClr xmlns:ahyp="http://schemas.microsoft.com/office/drawing/2018/hyperlinkcolor" val="tx"/>
                    </a:ext>
                  </a:extLst>
                </a:hlinkClick>
              </a:rPr>
              <a:t>Plaquette Bas-Rhin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8">
                  <a:extLst>
                    <a:ext uri="{A12FA001-AC4F-418D-AE19-62706E023703}">
                      <ahyp:hlinkClr xmlns:ahyp="http://schemas.microsoft.com/office/drawing/2018/hyperlinkcolor" val="tx"/>
                    </a:ext>
                  </a:extLst>
                </a:hlinkClick>
              </a:rPr>
              <a:t>Plaquette Haute-Marne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9">
                  <a:extLst>
                    <a:ext uri="{A12FA001-AC4F-418D-AE19-62706E023703}">
                      <ahyp:hlinkClr xmlns:ahyp="http://schemas.microsoft.com/office/drawing/2018/hyperlinkcolor" val="tx"/>
                    </a:ext>
                  </a:extLst>
                </a:hlinkClick>
              </a:rPr>
              <a:t>Plaquette Haut-Rhin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10">
                  <a:extLst>
                    <a:ext uri="{A12FA001-AC4F-418D-AE19-62706E023703}">
                      <ahyp:hlinkClr xmlns:ahyp="http://schemas.microsoft.com/office/drawing/2018/hyperlinkcolor" val="tx"/>
                    </a:ext>
                  </a:extLst>
                </a:hlinkClick>
              </a:rPr>
              <a:t>Plaquette Marne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11">
                  <a:extLst>
                    <a:ext uri="{A12FA001-AC4F-418D-AE19-62706E023703}">
                      <ahyp:hlinkClr xmlns:ahyp="http://schemas.microsoft.com/office/drawing/2018/hyperlinkcolor" val="tx"/>
                    </a:ext>
                  </a:extLst>
                </a:hlinkClick>
              </a:rPr>
              <a:t>Plaquette Meurthe-et-Moselle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12">
                  <a:extLst>
                    <a:ext uri="{A12FA001-AC4F-418D-AE19-62706E023703}">
                      <ahyp:hlinkClr xmlns:ahyp="http://schemas.microsoft.com/office/drawing/2018/hyperlinkcolor" val="tx"/>
                    </a:ext>
                  </a:extLst>
                </a:hlinkClick>
              </a:rPr>
              <a:t>Plaquette Meuse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13">
                  <a:extLst>
                    <a:ext uri="{A12FA001-AC4F-418D-AE19-62706E023703}">
                      <ahyp:hlinkClr xmlns:ahyp="http://schemas.microsoft.com/office/drawing/2018/hyperlinkcolor" val="tx"/>
                    </a:ext>
                  </a:extLst>
                </a:hlinkClick>
              </a:rPr>
              <a:t>Plaquette Moselle (PDF)</a:t>
            </a:r>
            <a:endParaRPr lang="fr-FR" sz="1400" i="0" dirty="0">
              <a:effectLst/>
              <a:latin typeface="Raleway" pitchFamily="2" charset="0"/>
            </a:endParaRPr>
          </a:p>
          <a:p>
            <a:pPr marL="742950" lvl="1" indent="-285750" algn="l">
              <a:buFont typeface="Arial" panose="020B0604020202020204" pitchFamily="34" charset="0"/>
              <a:buChar char="•"/>
            </a:pPr>
            <a:r>
              <a:rPr lang="fr-FR" sz="1400" i="0" u="none" strike="noStrike" dirty="0">
                <a:effectLst/>
                <a:latin typeface="Raleway" pitchFamily="2" charset="0"/>
                <a:hlinkClick r:id="rId14">
                  <a:extLst>
                    <a:ext uri="{A12FA001-AC4F-418D-AE19-62706E023703}">
                      <ahyp:hlinkClr xmlns:ahyp="http://schemas.microsoft.com/office/drawing/2018/hyperlinkcolor" val="tx"/>
                    </a:ext>
                  </a:extLst>
                </a:hlinkClick>
              </a:rPr>
              <a:t>Plaquette Vosges (PDF)</a:t>
            </a:r>
            <a:endParaRPr lang="fr-FR" sz="1400" i="0" dirty="0">
              <a:effectLst/>
              <a:latin typeface="Raleway" pitchFamily="2" charset="0"/>
            </a:endParaRPr>
          </a:p>
        </p:txBody>
      </p:sp>
    </p:spTree>
    <p:extLst>
      <p:ext uri="{BB962C8B-B14F-4D97-AF65-F5344CB8AC3E}">
        <p14:creationId xmlns:p14="http://schemas.microsoft.com/office/powerpoint/2010/main" val="4165874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ZoneTexte 3"/>
          <p:cNvSpPr txBox="1"/>
          <p:nvPr/>
        </p:nvSpPr>
        <p:spPr bwMode="auto">
          <a:xfrm>
            <a:off x="863586" y="1491628"/>
            <a:ext cx="7416823" cy="1323435"/>
          </a:xfrm>
          <a:prstGeom prst="rect">
            <a:avLst/>
          </a:prstGeom>
          <a:noFill/>
        </p:spPr>
        <p:txBody>
          <a:bodyPr wrap="square" lIns="91437" tIns="45717" rIns="91437" bIns="45717" rtlCol="0">
            <a:spAutoFit/>
          </a:bodyPr>
          <a:lstStyle/>
          <a:p>
            <a:pPr marL="0" lvl="0" algn="ctr">
              <a:lnSpc>
                <a:spcPct val="100000"/>
              </a:lnSpc>
              <a:buNone/>
              <a:defRPr/>
            </a:pPr>
            <a:r>
              <a:rPr lang="fr-FR" sz="4000">
                <a:solidFill>
                  <a:srgbClr val="FFFFFF"/>
                </a:solidFill>
                <a:latin typeface="Calibri"/>
              </a:rPr>
              <a:t>Merci pour votre participation</a:t>
            </a:r>
          </a:p>
          <a:p>
            <a:pPr marL="0" lvl="0" algn="ctr">
              <a:lnSpc>
                <a:spcPct val="100000"/>
              </a:lnSpc>
              <a:buNone/>
              <a:defRPr/>
            </a:pPr>
            <a:r>
              <a:rPr lang="fr-FR" sz="4000">
                <a:solidFill>
                  <a:srgbClr val="FFFFFF"/>
                </a:solidFill>
                <a:latin typeface="Calibri"/>
              </a:rPr>
              <a:t>et à bientôt !</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re 4"/>
          <p:cNvSpPr>
            <a:spLocks noGrp="1"/>
          </p:cNvSpPr>
          <p:nvPr>
            <p:ph type="title"/>
          </p:nvPr>
        </p:nvSpPr>
        <p:spPr bwMode="auto">
          <a:xfrm>
            <a:off x="539997" y="0"/>
            <a:ext cx="5912801" cy="742010"/>
          </a:xfrm>
        </p:spPr>
        <p:txBody>
          <a:bodyPr lIns="68551" tIns="34274" rIns="68551" bIns="34274"/>
          <a:lstStyle/>
          <a:p>
            <a:pPr lvl="0">
              <a:lnSpc>
                <a:spcPct val="90000"/>
              </a:lnSpc>
              <a:buNone/>
              <a:defRPr/>
            </a:pPr>
            <a:r>
              <a:rPr lang="fr-FR"/>
              <a:t>Les employeurs de droit privé</a:t>
            </a:r>
          </a:p>
        </p:txBody>
      </p:sp>
      <p:sp>
        <p:nvSpPr>
          <p:cNvPr id="3" name="Espace réservé du numéro de diapositive 2"/>
          <p:cNvSpPr>
            <a:spLocks noGrp="1"/>
          </p:cNvSpPr>
          <p:nvPr>
            <p:ph type="sldNum" sz="quarter" idx="4294967295"/>
          </p:nvPr>
        </p:nvSpPr>
        <p:spPr bwMode="auto">
          <a:xfrm>
            <a:off x="539996" y="4659427"/>
            <a:ext cx="6336254" cy="273841"/>
          </a:xfrm>
        </p:spPr>
        <p:txBody>
          <a:bodyPr lIns="91437" tIns="45717" rIns="91437" bIns="45717"/>
          <a:lstStyle/>
          <a:p>
            <a:pPr marL="0" lvl="0" defTabSz="621883" rtl="0">
              <a:lnSpc>
                <a:spcPct val="100000"/>
              </a:lnSpc>
              <a:buNone/>
              <a:defRPr/>
            </a:pPr>
            <a:fld id="{C1E48367-6F54-424E-8344-F1406F2B8E02}" type="slidenum">
              <a:rPr kumimoji="0" lang="fr-FR" sz="1400" b="1" i="0" kern="0" cap="none" spc="0" normalizeH="0" baseline="0" noProof="0">
                <a:ln>
                  <a:noFill/>
                </a:ln>
                <a:solidFill>
                  <a:srgbClr val="6B00C3"/>
                </a:solidFill>
                <a:effectLst/>
                <a:latin typeface="Calibri"/>
                <a:cs typeface="Arial"/>
              </a:rPr>
              <a:t>4</a:t>
            </a:fld>
            <a:r>
              <a:rPr kumimoji="0" lang="fr-FR" sz="1400" b="1" i="0" kern="0" cap="none" spc="0" normalizeH="0" baseline="0" noProof="0">
                <a:ln>
                  <a:noFill/>
                </a:ln>
                <a:solidFill>
                  <a:srgbClr val="6B00C3"/>
                </a:solidFill>
                <a:effectLst/>
                <a:latin typeface="Calibri"/>
                <a:cs typeface="Arial"/>
              </a:rPr>
              <a:t> | </a:t>
            </a:r>
            <a:r>
              <a:rPr lang="fr-FR" kern="1200">
                <a:solidFill>
                  <a:srgbClr val="7030A0"/>
                </a:solidFill>
              </a:rPr>
              <a:t>Qui peut mobiliser l’offre de services et d’aides financières de l’</a:t>
            </a:r>
            <a:r>
              <a:rPr lang="fr-FR" kern="1200" err="1">
                <a:solidFill>
                  <a:srgbClr val="7030A0"/>
                </a:solidFill>
              </a:rPr>
              <a:t>Agefiph</a:t>
            </a:r>
            <a:r>
              <a:rPr lang="fr-FR" kern="1200">
                <a:solidFill>
                  <a:srgbClr val="7030A0"/>
                </a:solidFill>
              </a:rPr>
              <a:t> ?</a:t>
            </a:r>
          </a:p>
        </p:txBody>
      </p:sp>
      <p:sp>
        <p:nvSpPr>
          <p:cNvPr id="20" name="ZoneTexte 19"/>
          <p:cNvSpPr txBox="1"/>
          <p:nvPr/>
        </p:nvSpPr>
        <p:spPr bwMode="auto">
          <a:xfrm>
            <a:off x="4139950" y="909195"/>
            <a:ext cx="4752526" cy="2171104"/>
          </a:xfrm>
          <a:prstGeom prst="rect">
            <a:avLst/>
          </a:prstGeom>
          <a:noFill/>
        </p:spPr>
        <p:txBody>
          <a:bodyPr vert="horz" wrap="square" lIns="0" tIns="16507" rIns="0" bIns="0" rtlCol="0">
            <a:spAutoFit/>
          </a:bodyPr>
          <a:lstStyle/>
          <a:p>
            <a:pPr marL="645480" lvl="0" indent="-285480">
              <a:lnSpc>
                <a:spcPct val="100000"/>
              </a:lnSpc>
              <a:buClr>
                <a:srgbClr val="6B00C3"/>
              </a:buClr>
              <a:buFont typeface="Arial" panose="020B0604020202020204" pitchFamily="34" charset="0"/>
              <a:buChar char="•"/>
              <a:defRPr/>
            </a:pPr>
            <a:r>
              <a:rPr lang="fr-FR" sz="2000">
                <a:solidFill>
                  <a:srgbClr val="000000"/>
                </a:solidFill>
                <a:ea typeface="ＭＳ Ｐゴシック"/>
              </a:rPr>
              <a:t>Les employeurs de droit privé (entreprises et associations) exerçant leur activité sur le territoire national et qui emploient </a:t>
            </a:r>
            <a:r>
              <a:rPr lang="fr-FR" sz="2000" err="1">
                <a:solidFill>
                  <a:srgbClr val="000000"/>
                </a:solidFill>
                <a:ea typeface="ＭＳ Ｐゴシック"/>
              </a:rPr>
              <a:t>un-e</a:t>
            </a:r>
            <a:r>
              <a:rPr lang="fr-FR" sz="2000">
                <a:solidFill>
                  <a:srgbClr val="000000"/>
                </a:solidFill>
                <a:ea typeface="ＭＳ Ｐゴシック"/>
              </a:rPr>
              <a:t> BOETH et soumis au régime juridique de droit français</a:t>
            </a:r>
          </a:p>
          <a:p>
            <a:pPr marL="0" lvl="0">
              <a:lnSpc>
                <a:spcPct val="100000"/>
              </a:lnSpc>
              <a:buNone/>
            </a:pPr>
            <a:endParaRPr/>
          </a:p>
          <a:p>
            <a:pPr marL="645480" marR="0" lvl="0" indent="-285480" algn="l" defTabSz="457200" eaLnBrk="1" fontAlgn="auto" latinLnBrk="0" hangingPunct="1">
              <a:lnSpc>
                <a:spcPct val="100000"/>
              </a:lnSpc>
              <a:spcBef>
                <a:spcPts val="0"/>
              </a:spcBef>
              <a:spcAft>
                <a:spcPts val="0"/>
              </a:spcAft>
              <a:buClr>
                <a:srgbClr val="6B00C3"/>
              </a:buClr>
              <a:buSzTx/>
              <a:buFont typeface="Arial" panose="020B0604020202020204" pitchFamily="34" charset="0"/>
              <a:buChar char="•"/>
              <a:tabLst/>
              <a:defRPr/>
            </a:pPr>
            <a:r>
              <a:rPr lang="fr-FR" sz="2000">
                <a:solidFill>
                  <a:srgbClr val="000000"/>
                </a:solidFill>
                <a:ea typeface="ＭＳ Ｐゴシック"/>
                <a:cs typeface="Arial"/>
              </a:rPr>
              <a:t>À jour de leurs obligations sociales</a:t>
            </a:r>
            <a:endParaRPr kumimoji="0" lang="fr-FR" sz="2000" b="0" i="0" u="none" strike="noStrike" kern="0" cap="none" spc="0" normalizeH="0" baseline="0" noProof="0">
              <a:solidFill>
                <a:srgbClr val="000000"/>
              </a:solidFill>
              <a:ea typeface="ＭＳ Ｐゴシック"/>
              <a:cs typeface="Arial"/>
            </a:endParaRPr>
          </a:p>
        </p:txBody>
      </p:sp>
      <p:pic>
        <p:nvPicPr>
          <p:cNvPr id="6" name="Image 5"/>
          <p:cNvPicPr>
            <a:picLocks noChangeAspect="1"/>
          </p:cNvPicPr>
          <p:nvPr/>
        </p:nvPicPr>
        <p:blipFill>
          <a:blip r:embed="rId4"/>
          <a:stretch/>
        </p:blipFill>
        <p:spPr bwMode="auto">
          <a:xfrm>
            <a:off x="2053474" y="2194230"/>
            <a:ext cx="1854440" cy="1268571"/>
          </a:xfrm>
          <a:prstGeom prst="rect">
            <a:avLst/>
          </a:prstGeom>
        </p:spPr>
      </p:pic>
      <p:pic>
        <p:nvPicPr>
          <p:cNvPr id="11" name="Image 10"/>
          <p:cNvPicPr>
            <a:picLocks noChangeAspect="1"/>
          </p:cNvPicPr>
          <p:nvPr/>
        </p:nvPicPr>
        <p:blipFill>
          <a:blip r:embed="rId5"/>
          <a:stretch/>
        </p:blipFill>
        <p:spPr bwMode="auto">
          <a:xfrm>
            <a:off x="948444" y="1151218"/>
            <a:ext cx="981547" cy="2311583"/>
          </a:xfrm>
          <a:prstGeom prst="rect">
            <a:avLst/>
          </a:prstGeom>
        </p:spPr>
      </p:pic>
      <p:sp>
        <p:nvSpPr>
          <p:cNvPr id="12" name="ZoneTexte 11"/>
          <p:cNvSpPr txBox="1"/>
          <p:nvPr/>
        </p:nvSpPr>
        <p:spPr bwMode="auto">
          <a:xfrm>
            <a:off x="4115162" y="3219820"/>
            <a:ext cx="4968551" cy="1247774"/>
          </a:xfrm>
          <a:prstGeom prst="rect">
            <a:avLst/>
          </a:prstGeom>
          <a:noFill/>
        </p:spPr>
        <p:txBody>
          <a:bodyPr vert="horz" wrap="square" lIns="0" tIns="16507" rIns="0" bIns="0" rtlCol="0">
            <a:spAutoFit/>
          </a:bodyPr>
          <a:lstStyle/>
          <a:p>
            <a:pPr marL="358560" marR="0" lvl="0" indent="0" algn="l" defTabSz="457200" eaLnBrk="1" fontAlgn="auto" latinLnBrk="0" hangingPunct="1">
              <a:lnSpc>
                <a:spcPct val="100000"/>
              </a:lnSpc>
              <a:spcBef>
                <a:spcPts val="0"/>
              </a:spcBef>
              <a:spcAft>
                <a:spcPts val="0"/>
              </a:spcAft>
              <a:buClr>
                <a:srgbClr val="ED7D31"/>
              </a:buClr>
              <a:buSzTx/>
              <a:buFontTx/>
              <a:buNone/>
              <a:tabLst/>
              <a:defRPr/>
            </a:pPr>
            <a:r>
              <a:rPr lang="fr-FR" sz="2000">
                <a:solidFill>
                  <a:srgbClr val="6B00C3"/>
                </a:solidFill>
              </a:rPr>
              <a:t>Sous conditions : </a:t>
            </a:r>
            <a:br>
              <a:rPr lang="fr-FR" sz="2000" b="1">
                <a:solidFill>
                  <a:srgbClr val="6B00C3"/>
                </a:solidFill>
              </a:rPr>
            </a:br>
            <a:r>
              <a:rPr lang="fr-FR" sz="2000"/>
              <a:t>Les entreprises adaptées </a:t>
            </a:r>
            <a:r>
              <a:rPr lang="fr-FR" sz="2000">
                <a:solidFill>
                  <a:srgbClr val="000000"/>
                </a:solidFill>
                <a:ea typeface="ＭＳ Ｐゴシック"/>
                <a:cs typeface="Arial"/>
              </a:rPr>
              <a:t>et entreprises signataires d’un accord agréé de branche,</a:t>
            </a:r>
          </a:p>
          <a:p>
            <a:pPr marL="358560" marR="0" lvl="0" indent="0" algn="l" defTabSz="457200" eaLnBrk="1" fontAlgn="auto" latinLnBrk="0" hangingPunct="1">
              <a:lnSpc>
                <a:spcPct val="100000"/>
              </a:lnSpc>
              <a:spcBef>
                <a:spcPts val="0"/>
              </a:spcBef>
              <a:spcAft>
                <a:spcPts val="0"/>
              </a:spcAft>
              <a:buClr>
                <a:srgbClr val="ED7D31"/>
              </a:buClr>
              <a:buSzTx/>
              <a:buFontTx/>
              <a:buNone/>
              <a:tabLst/>
              <a:defRPr/>
            </a:pPr>
            <a:r>
              <a:rPr lang="fr-FR" sz="2000">
                <a:solidFill>
                  <a:srgbClr val="000000"/>
                </a:solidFill>
                <a:ea typeface="ＭＳ Ｐゴシック"/>
                <a:cs typeface="Arial"/>
              </a:rPr>
              <a:t>de groupe ou d’entreprise.</a:t>
            </a:r>
          </a:p>
        </p:txBody>
      </p:sp>
    </p:spTree>
    <p:custDataLst>
      <p:tags r:id="rId1"/>
    </p:custDataLst>
    <p:extLst>
      <p:ext uri="{BB962C8B-B14F-4D97-AF65-F5344CB8AC3E}">
        <p14:creationId xmlns:p14="http://schemas.microsoft.com/office/powerpoint/2010/main" val="2771014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re 4"/>
          <p:cNvSpPr>
            <a:spLocks noGrp="1"/>
          </p:cNvSpPr>
          <p:nvPr>
            <p:ph type="title"/>
          </p:nvPr>
        </p:nvSpPr>
        <p:spPr bwMode="auto">
          <a:xfrm>
            <a:off x="539997" y="0"/>
            <a:ext cx="5912801" cy="742010"/>
          </a:xfrm>
        </p:spPr>
        <p:txBody>
          <a:bodyPr lIns="68551" tIns="34274" rIns="68551" bIns="34274"/>
          <a:lstStyle/>
          <a:p>
            <a:pPr lvl="0">
              <a:lnSpc>
                <a:spcPct val="90000"/>
              </a:lnSpc>
              <a:buNone/>
              <a:defRPr/>
            </a:pPr>
            <a:r>
              <a:rPr lang="fr-FR" dirty="0"/>
              <a:t>Les organismes de formation et CFA</a:t>
            </a:r>
          </a:p>
        </p:txBody>
      </p:sp>
      <p:sp>
        <p:nvSpPr>
          <p:cNvPr id="3" name="Espace réservé du numéro de diapositive 2"/>
          <p:cNvSpPr>
            <a:spLocks noGrp="1"/>
          </p:cNvSpPr>
          <p:nvPr>
            <p:ph type="sldNum" sz="quarter" idx="4294967295"/>
          </p:nvPr>
        </p:nvSpPr>
        <p:spPr bwMode="auto">
          <a:xfrm>
            <a:off x="467541" y="4792778"/>
            <a:ext cx="6840310" cy="273841"/>
          </a:xfrm>
        </p:spPr>
        <p:txBody>
          <a:bodyPr lIns="91437" tIns="45717" rIns="91437" bIns="45717"/>
          <a:lstStyle/>
          <a:p>
            <a:pPr marL="0" lvl="0" defTabSz="621883" rtl="0">
              <a:lnSpc>
                <a:spcPct val="100000"/>
              </a:lnSpc>
              <a:buNone/>
              <a:defRPr/>
            </a:pPr>
            <a:fld id="{C1E48367-6F54-424E-8344-F1406F2B8E02}" type="slidenum">
              <a:rPr kumimoji="0" lang="fr-FR" sz="1400" b="1" i="0" kern="0" cap="none" spc="0" normalizeH="0" baseline="0" noProof="0">
                <a:ln>
                  <a:noFill/>
                </a:ln>
                <a:solidFill>
                  <a:srgbClr val="6B00C3"/>
                </a:solidFill>
                <a:effectLst/>
                <a:latin typeface="Calibri"/>
                <a:cs typeface="Arial"/>
              </a:rPr>
              <a:t>5</a:t>
            </a:fld>
            <a:r>
              <a:rPr kumimoji="0" lang="fr-FR" sz="1400" b="1" i="0" kern="0" cap="none" spc="0" normalizeH="0" baseline="0" noProof="0" dirty="0">
                <a:ln>
                  <a:noFill/>
                </a:ln>
                <a:solidFill>
                  <a:srgbClr val="6B00C3"/>
                </a:solidFill>
                <a:effectLst/>
                <a:latin typeface="Calibri"/>
                <a:cs typeface="Arial"/>
              </a:rPr>
              <a:t> | </a:t>
            </a:r>
            <a:r>
              <a:rPr lang="fr-FR" kern="1200" dirty="0">
                <a:solidFill>
                  <a:srgbClr val="7030A0"/>
                </a:solidFill>
              </a:rPr>
              <a:t>Qui peut mobiliser l’offre de services et d’aides financières de l’</a:t>
            </a:r>
            <a:r>
              <a:rPr lang="fr-FR" kern="1200" dirty="0" err="1">
                <a:solidFill>
                  <a:srgbClr val="7030A0"/>
                </a:solidFill>
              </a:rPr>
              <a:t>Agefiph</a:t>
            </a:r>
            <a:r>
              <a:rPr lang="fr-FR" kern="1200" dirty="0">
                <a:solidFill>
                  <a:srgbClr val="7030A0"/>
                </a:solidFill>
              </a:rPr>
              <a:t> ?</a:t>
            </a:r>
          </a:p>
          <a:p>
            <a:pPr marL="0" lvl="0" defTabSz="621883" rtl="0">
              <a:lnSpc>
                <a:spcPct val="100000"/>
              </a:lnSpc>
              <a:buNone/>
              <a:defRPr/>
            </a:pPr>
            <a:endParaRPr lang="fr-FR" kern="1200" dirty="0">
              <a:solidFill>
                <a:srgbClr val="7030A0"/>
              </a:solidFill>
            </a:endParaRPr>
          </a:p>
        </p:txBody>
      </p:sp>
      <p:sp>
        <p:nvSpPr>
          <p:cNvPr id="10" name="ZoneTexte 9"/>
          <p:cNvSpPr txBox="1"/>
          <p:nvPr/>
        </p:nvSpPr>
        <p:spPr bwMode="auto">
          <a:xfrm>
            <a:off x="4139949" y="1851667"/>
            <a:ext cx="4442379" cy="324445"/>
          </a:xfrm>
          <a:prstGeom prst="rect">
            <a:avLst/>
          </a:prstGeom>
          <a:noFill/>
        </p:spPr>
        <p:txBody>
          <a:bodyPr vert="horz" wrap="square" lIns="0" tIns="16507" rIns="0" bIns="0" rtlCol="0">
            <a:spAutoFit/>
          </a:bodyPr>
          <a:lstStyle/>
          <a:p>
            <a:pPr marL="358560" marR="0" lvl="0" indent="0" algn="l" defTabSz="457200" eaLnBrk="1" fontAlgn="auto" latinLnBrk="0" hangingPunct="1">
              <a:lnSpc>
                <a:spcPct val="100000"/>
              </a:lnSpc>
              <a:spcBef>
                <a:spcPts val="0"/>
              </a:spcBef>
              <a:spcAft>
                <a:spcPts val="0"/>
              </a:spcAft>
              <a:buClr>
                <a:srgbClr val="ED7D31"/>
              </a:buClr>
              <a:buSzTx/>
              <a:buFontTx/>
              <a:buNone/>
              <a:tabLst/>
              <a:defRPr/>
            </a:pPr>
            <a:endParaRPr kumimoji="0" lang="fr-FR" sz="2000" b="0" i="0" u="none" strike="noStrike" kern="0" cap="none" spc="0" normalizeH="0" baseline="0" noProof="0" dirty="0">
              <a:ln>
                <a:noFill/>
              </a:ln>
              <a:solidFill>
                <a:srgbClr val="000000"/>
              </a:solidFill>
              <a:effectLst/>
              <a:latin typeface="Calibri"/>
              <a:cs typeface="Arial"/>
            </a:endParaRPr>
          </a:p>
        </p:txBody>
      </p:sp>
      <p:sp>
        <p:nvSpPr>
          <p:cNvPr id="13" name="Rectangle 12"/>
          <p:cNvSpPr/>
          <p:nvPr/>
        </p:nvSpPr>
        <p:spPr bwMode="auto">
          <a:xfrm>
            <a:off x="4355976" y="1059582"/>
            <a:ext cx="4712047" cy="3170099"/>
          </a:xfrm>
          <a:prstGeom prst="rect">
            <a:avLst/>
          </a:prstGeom>
          <a:noFill/>
          <a:ln/>
        </p:spPr>
        <p:txBody>
          <a:bodyPr vert="horz" wrap="square" lIns="0" tIns="16509" rIns="0" bIns="0" rtlCol="0">
            <a:spAutoFit/>
          </a:bodyPr>
          <a:lstStyle/>
          <a:p>
            <a:pPr marL="645480" lvl="0" indent="-285480">
              <a:lnSpc>
                <a:spcPct val="100000"/>
              </a:lnSpc>
              <a:buClr>
                <a:srgbClr val="6B00C3"/>
              </a:buClr>
              <a:buFont typeface="Arial" panose="020B0604020202020204" pitchFamily="34" charset="0"/>
              <a:buChar char="•"/>
            </a:pPr>
            <a:endParaRPr lang="fr-FR" sz="2000" dirty="0">
              <a:solidFill>
                <a:srgbClr val="000000"/>
              </a:solidFill>
              <a:ea typeface="ＭＳ Ｐゴシック"/>
            </a:endParaRPr>
          </a:p>
          <a:p>
            <a:pPr marL="645480" lvl="0" indent="-285480">
              <a:lnSpc>
                <a:spcPct val="100000"/>
              </a:lnSpc>
              <a:buClr>
                <a:srgbClr val="6B00C3"/>
              </a:buClr>
              <a:buFont typeface="Arial" panose="020B0604020202020204" pitchFamily="34" charset="0"/>
              <a:buChar char="•"/>
            </a:pPr>
            <a:r>
              <a:rPr lang="fr-FR" sz="2000" dirty="0">
                <a:solidFill>
                  <a:srgbClr val="000000"/>
                </a:solidFill>
                <a:ea typeface="ＭＳ Ｐゴシック"/>
              </a:rPr>
              <a:t>Les organismes de formation</a:t>
            </a:r>
          </a:p>
          <a:p>
            <a:pPr marL="645480" lvl="0" indent="-285480">
              <a:lnSpc>
                <a:spcPct val="100000"/>
              </a:lnSpc>
              <a:buClr>
                <a:srgbClr val="6B00C3"/>
              </a:buClr>
              <a:buFont typeface="Arial" panose="020B0604020202020204" pitchFamily="34" charset="0"/>
              <a:buChar char="•"/>
            </a:pPr>
            <a:endParaRPr lang="fr-FR" sz="2000" dirty="0">
              <a:solidFill>
                <a:srgbClr val="000000"/>
              </a:solidFill>
              <a:ea typeface="ＭＳ Ｐゴシック"/>
            </a:endParaRPr>
          </a:p>
          <a:p>
            <a:pPr marL="645480" lvl="0" indent="-285480">
              <a:lnSpc>
                <a:spcPct val="100000"/>
              </a:lnSpc>
              <a:buClr>
                <a:srgbClr val="6B00C3"/>
              </a:buClr>
              <a:buFont typeface="Arial" panose="020B0604020202020204" pitchFamily="34" charset="0"/>
              <a:buChar char="•"/>
            </a:pPr>
            <a:r>
              <a:rPr lang="fr-FR" sz="2000" dirty="0">
                <a:solidFill>
                  <a:srgbClr val="000000"/>
                </a:solidFill>
                <a:ea typeface="ＭＳ Ｐゴシック"/>
              </a:rPr>
              <a:t>Les centres de formation par l’apprentissage (CFA)</a:t>
            </a:r>
          </a:p>
          <a:p>
            <a:pPr marL="645480" lvl="0" indent="-285480">
              <a:lnSpc>
                <a:spcPct val="100000"/>
              </a:lnSpc>
              <a:buClr>
                <a:srgbClr val="6B00C3"/>
              </a:buClr>
              <a:buFont typeface="Arial" panose="020B0604020202020204" pitchFamily="34" charset="0"/>
              <a:buChar char="•"/>
            </a:pPr>
            <a:endParaRPr lang="fr-FR" sz="2000" dirty="0">
              <a:solidFill>
                <a:srgbClr val="000000"/>
              </a:solidFill>
              <a:ea typeface="ＭＳ Ｐゴシック"/>
            </a:endParaRPr>
          </a:p>
          <a:p>
            <a:pPr marL="645480" lvl="0" indent="-285480">
              <a:lnSpc>
                <a:spcPct val="100000"/>
              </a:lnSpc>
              <a:buClr>
                <a:srgbClr val="6B00C3"/>
              </a:buClr>
              <a:buFont typeface="Arial" panose="020B0604020202020204" pitchFamily="34" charset="0"/>
              <a:buChar char="•"/>
            </a:pPr>
            <a:r>
              <a:rPr lang="fr-FR" sz="2000" dirty="0">
                <a:solidFill>
                  <a:srgbClr val="000000"/>
                </a:solidFill>
                <a:ea typeface="ＭＳ Ｐゴシック"/>
              </a:rPr>
              <a:t>Les prestataires de bilans de compétences et de validation des acquis d’expérience (VAE)</a:t>
            </a:r>
          </a:p>
          <a:p>
            <a:pPr marL="645480" lvl="0" indent="-285480">
              <a:lnSpc>
                <a:spcPct val="100000"/>
              </a:lnSpc>
              <a:buClr>
                <a:srgbClr val="6B00C3"/>
              </a:buClr>
              <a:buFont typeface="Arial" panose="020B0604020202020204" pitchFamily="34" charset="0"/>
              <a:buChar char="•"/>
            </a:pPr>
            <a:endParaRPr lang="fr-FR" sz="2000" dirty="0">
              <a:solidFill>
                <a:srgbClr val="000000"/>
              </a:solidFill>
              <a:ea typeface="ＭＳ Ｐゴシック"/>
            </a:endParaRPr>
          </a:p>
        </p:txBody>
      </p:sp>
      <p:pic>
        <p:nvPicPr>
          <p:cNvPr id="8" name="Graphique 7">
            <a:extLst>
              <a:ext uri="{FF2B5EF4-FFF2-40B4-BE49-F238E27FC236}">
                <a16:creationId xmlns:a16="http://schemas.microsoft.com/office/drawing/2014/main" id="{A00061D0-2CD8-69E8-8AF8-F28258EDC8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654" y="1635644"/>
            <a:ext cx="2016222" cy="1800651"/>
          </a:xfrm>
          <a:prstGeom prst="rect">
            <a:avLst/>
          </a:prstGeom>
        </p:spPr>
      </p:pic>
    </p:spTree>
    <p:custDataLst>
      <p:tags r:id="rId1"/>
    </p:custDataLst>
    <p:extLst>
      <p:ext uri="{BB962C8B-B14F-4D97-AF65-F5344CB8AC3E}">
        <p14:creationId xmlns:p14="http://schemas.microsoft.com/office/powerpoint/2010/main" val="54290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7FB95750-A671-9B0B-8409-3AED5974BF73}"/>
              </a:ext>
            </a:extLst>
          </p:cNvPr>
          <p:cNvSpPr>
            <a:spLocks noGrp="1"/>
          </p:cNvSpPr>
          <p:nvPr>
            <p:ph type="title"/>
          </p:nvPr>
        </p:nvSpPr>
        <p:spPr bwMode="auto"/>
        <p:txBody>
          <a:bodyPr vert="horz" lIns="100794" tIns="50397" rIns="100794" bIns="50397" rtlCol="0" anchor="ctr">
            <a:normAutofit/>
          </a:bodyPr>
          <a:lstStyle/>
          <a:p>
            <a:pPr lvl="0">
              <a:lnSpc>
                <a:spcPct val="90000"/>
              </a:lnSpc>
              <a:buNone/>
              <a:defRPr/>
            </a:pPr>
            <a:r>
              <a:rPr lang="fr-FR"/>
              <a:t>Six principes fondamentaux</a:t>
            </a:r>
          </a:p>
        </p:txBody>
      </p:sp>
      <p:sp>
        <p:nvSpPr>
          <p:cNvPr id="2" name="Espace réservé du numéro de diapositive 1">
            <a:extLst>
              <a:ext uri="{FF2B5EF4-FFF2-40B4-BE49-F238E27FC236}">
                <a16:creationId xmlns:a16="http://schemas.microsoft.com/office/drawing/2014/main" id="{9F10173D-F9CE-9CFE-8231-4809797AE4C7}"/>
              </a:ext>
            </a:extLst>
          </p:cNvPr>
          <p:cNvSpPr>
            <a:spLocks noGrp="1"/>
          </p:cNvSpPr>
          <p:nvPr>
            <p:ph type="sldNum" sz="quarter" idx="12"/>
          </p:nvPr>
        </p:nvSpPr>
        <p:spPr/>
        <p:txBody>
          <a:bodyPr/>
          <a:lstStyle/>
          <a:p>
            <a:fld id="{C1E48367-6F54-424E-8344-F1406F2B8E02}" type="slidenum">
              <a:rPr lang="fr-FR" smtClean="0"/>
              <a:pPr/>
              <a:t>6</a:t>
            </a:fld>
            <a:r>
              <a:rPr lang="fr-FR"/>
              <a:t> | Les six principes d’intervention de l’Agefiph</a:t>
            </a:r>
          </a:p>
        </p:txBody>
      </p:sp>
      <p:sp>
        <p:nvSpPr>
          <p:cNvPr id="20" name="ZoneTexte 19">
            <a:extLst>
              <a:ext uri="{FF2B5EF4-FFF2-40B4-BE49-F238E27FC236}">
                <a16:creationId xmlns:a16="http://schemas.microsoft.com/office/drawing/2014/main" id="{C4064D5B-35ED-1A52-39E2-6CF778967221}"/>
              </a:ext>
            </a:extLst>
          </p:cNvPr>
          <p:cNvSpPr txBox="1"/>
          <p:nvPr/>
        </p:nvSpPr>
        <p:spPr>
          <a:xfrm flipH="1">
            <a:off x="539803" y="-936903"/>
            <a:ext cx="3281607" cy="7017306"/>
          </a:xfrm>
          <a:prstGeom prst="rect">
            <a:avLst/>
          </a:prstGeom>
          <a:noFill/>
          <a:ln w="50800">
            <a:noFill/>
          </a:ln>
        </p:spPr>
        <p:txBody>
          <a:bodyPr wrap="square" rtlCol="0">
            <a:spAutoFit/>
          </a:bodyPr>
          <a:lstStyle/>
          <a:p>
            <a:r>
              <a:rPr lang="fr-FR" sz="45000" b="1" dirty="0">
                <a:solidFill>
                  <a:schemeClr val="accent3">
                    <a:alpha val="30000"/>
                  </a:schemeClr>
                </a:solidFill>
              </a:rPr>
              <a:t>6</a:t>
            </a:r>
          </a:p>
        </p:txBody>
      </p:sp>
      <p:grpSp>
        <p:nvGrpSpPr>
          <p:cNvPr id="35" name="Groupe 34">
            <a:extLst>
              <a:ext uri="{FF2B5EF4-FFF2-40B4-BE49-F238E27FC236}">
                <a16:creationId xmlns:a16="http://schemas.microsoft.com/office/drawing/2014/main" id="{21D48DC2-8C3A-1194-A68D-2A2EE8D1A592}"/>
              </a:ext>
            </a:extLst>
          </p:cNvPr>
          <p:cNvGrpSpPr/>
          <p:nvPr/>
        </p:nvGrpSpPr>
        <p:grpSpPr>
          <a:xfrm>
            <a:off x="4220466" y="999638"/>
            <a:ext cx="4704324" cy="336941"/>
            <a:chOff x="4220466" y="999638"/>
            <a:chExt cx="4704324" cy="336941"/>
          </a:xfrm>
        </p:grpSpPr>
        <p:sp>
          <p:nvSpPr>
            <p:cNvPr id="4" name="Forme libre : forme 3">
              <a:extLst>
                <a:ext uri="{FF2B5EF4-FFF2-40B4-BE49-F238E27FC236}">
                  <a16:creationId xmlns:a16="http://schemas.microsoft.com/office/drawing/2014/main" id="{CE074EC8-F9D2-3C9D-B4C6-3391FF242BF0}"/>
                </a:ext>
              </a:extLst>
            </p:cNvPr>
            <p:cNvSpPr/>
            <p:nvPr/>
          </p:nvSpPr>
          <p:spPr bwMode="auto">
            <a:xfrm>
              <a:off x="4220466" y="999638"/>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lIns="91440" tIns="45720" rIns="91440" bIns="45720" rtlCol="0" anchor="ct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gn="ctr">
                <a:lnSpc>
                  <a:spcPct val="100000"/>
                </a:lnSpc>
                <a:buNone/>
                <a:defRPr/>
              </a:pPr>
              <a:r>
                <a:rPr lang="fr-FR" sz="1400">
                  <a:solidFill>
                    <a:srgbClr val="FFFFFF"/>
                  </a:solidFill>
                </a:rPr>
                <a:t>1</a:t>
              </a:r>
            </a:p>
          </p:txBody>
        </p:sp>
        <p:sp>
          <p:nvSpPr>
            <p:cNvPr id="6" name="ZoneTexte 47">
              <a:extLst>
                <a:ext uri="{FF2B5EF4-FFF2-40B4-BE49-F238E27FC236}">
                  <a16:creationId xmlns:a16="http://schemas.microsoft.com/office/drawing/2014/main" id="{8A621F85-6A3C-67F7-3EC5-05FC65061DB5}"/>
                </a:ext>
              </a:extLst>
            </p:cNvPr>
            <p:cNvSpPr txBox="1"/>
            <p:nvPr/>
          </p:nvSpPr>
          <p:spPr bwMode="auto">
            <a:xfrm>
              <a:off x="4587057" y="1059582"/>
              <a:ext cx="4337733" cy="276997"/>
            </a:xfrm>
            <a:prstGeom prst="rect">
              <a:avLst/>
            </a:prstGeom>
            <a:noFill/>
            <a:ln w="25400">
              <a:noFill/>
            </a:ln>
            <a:effectLst/>
          </p:spPr>
          <p:txBody>
            <a:bodyPr wrap="square" lIns="91439" tIns="45719" rIns="91439" bIns="45719"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nSpc>
                  <a:spcPct val="100000"/>
                </a:lnSpc>
                <a:buNone/>
              </a:pPr>
              <a:r>
                <a:rPr lang="fr-FR" sz="1200"/>
                <a:t>Des critères d’éligibilité pour les personnes et les entreprises</a:t>
              </a:r>
              <a:endParaRPr lang="fr-FR" sz="1200" b="1" kern="1200"/>
            </a:p>
          </p:txBody>
        </p:sp>
      </p:grpSp>
      <p:grpSp>
        <p:nvGrpSpPr>
          <p:cNvPr id="36" name="Groupe 35">
            <a:extLst>
              <a:ext uri="{FF2B5EF4-FFF2-40B4-BE49-F238E27FC236}">
                <a16:creationId xmlns:a16="http://schemas.microsoft.com/office/drawing/2014/main" id="{2B033C21-C4A5-5880-264B-188219248288}"/>
              </a:ext>
            </a:extLst>
          </p:cNvPr>
          <p:cNvGrpSpPr/>
          <p:nvPr/>
        </p:nvGrpSpPr>
        <p:grpSpPr>
          <a:xfrm>
            <a:off x="4211960" y="1563638"/>
            <a:ext cx="4701994" cy="307401"/>
            <a:chOff x="4211960" y="1563638"/>
            <a:chExt cx="4701994" cy="307401"/>
          </a:xfrm>
        </p:grpSpPr>
        <p:sp>
          <p:nvSpPr>
            <p:cNvPr id="11" name="ZoneTexte 48">
              <a:extLst>
                <a:ext uri="{FF2B5EF4-FFF2-40B4-BE49-F238E27FC236}">
                  <a16:creationId xmlns:a16="http://schemas.microsoft.com/office/drawing/2014/main" id="{6FA8AA07-0278-C108-0907-975340CE170D}"/>
                </a:ext>
              </a:extLst>
            </p:cNvPr>
            <p:cNvSpPr txBox="1"/>
            <p:nvPr/>
          </p:nvSpPr>
          <p:spPr bwMode="auto">
            <a:xfrm>
              <a:off x="4576221" y="1594042"/>
              <a:ext cx="4337733" cy="276997"/>
            </a:xfrm>
            <a:prstGeom prst="rect">
              <a:avLst/>
            </a:prstGeom>
            <a:noFill/>
            <a:ln w="25400">
              <a:noFill/>
            </a:ln>
            <a:effectLst/>
          </p:spPr>
          <p:txBody>
            <a:bodyPr wrap="square" lIns="91439" tIns="45719" rIns="91439" bIns="45719"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nSpc>
                  <a:spcPct val="100000"/>
                </a:lnSpc>
                <a:buNone/>
              </a:pPr>
              <a:r>
                <a:rPr lang="fr-FR" sz="1200"/>
                <a:t>En complémentarité du droit commun</a:t>
              </a:r>
              <a:endParaRPr lang="fr-FR" sz="1200" b="1" kern="1200"/>
            </a:p>
          </p:txBody>
        </p:sp>
        <p:sp>
          <p:nvSpPr>
            <p:cNvPr id="14" name="Forme libre : forme 13">
              <a:extLst>
                <a:ext uri="{FF2B5EF4-FFF2-40B4-BE49-F238E27FC236}">
                  <a16:creationId xmlns:a16="http://schemas.microsoft.com/office/drawing/2014/main" id="{1603855F-C5AA-B44F-4863-B386F5F1FBD3}"/>
                </a:ext>
              </a:extLst>
            </p:cNvPr>
            <p:cNvSpPr/>
            <p:nvPr/>
          </p:nvSpPr>
          <p:spPr bwMode="auto">
            <a:xfrm>
              <a:off x="4211960" y="1563638"/>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lIns="91440" tIns="45720" rIns="91440" bIns="45720" rtlCol="0" anchor="ct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gn="ctr">
                <a:lnSpc>
                  <a:spcPct val="100000"/>
                </a:lnSpc>
                <a:buNone/>
                <a:defRPr/>
              </a:pPr>
              <a:r>
                <a:rPr lang="fr-FR" sz="1400">
                  <a:solidFill>
                    <a:srgbClr val="FFFFFF"/>
                  </a:solidFill>
                </a:rPr>
                <a:t>2</a:t>
              </a:r>
            </a:p>
          </p:txBody>
        </p:sp>
      </p:grpSp>
      <p:grpSp>
        <p:nvGrpSpPr>
          <p:cNvPr id="37" name="Groupe 36">
            <a:extLst>
              <a:ext uri="{FF2B5EF4-FFF2-40B4-BE49-F238E27FC236}">
                <a16:creationId xmlns:a16="http://schemas.microsoft.com/office/drawing/2014/main" id="{F7ACD18C-F95F-1156-34FB-11BB79A1B1DE}"/>
              </a:ext>
            </a:extLst>
          </p:cNvPr>
          <p:cNvGrpSpPr/>
          <p:nvPr/>
        </p:nvGrpSpPr>
        <p:grpSpPr>
          <a:xfrm>
            <a:off x="4216213" y="2139702"/>
            <a:ext cx="4892291" cy="292251"/>
            <a:chOff x="4216213" y="2139702"/>
            <a:chExt cx="4892291" cy="292251"/>
          </a:xfrm>
        </p:grpSpPr>
        <p:sp>
          <p:nvSpPr>
            <p:cNvPr id="27" name="ZoneTexte 49">
              <a:extLst>
                <a:ext uri="{FF2B5EF4-FFF2-40B4-BE49-F238E27FC236}">
                  <a16:creationId xmlns:a16="http://schemas.microsoft.com/office/drawing/2014/main" id="{68E4BD05-402B-2DC9-0EA2-735F5B07D6E8}"/>
                </a:ext>
              </a:extLst>
            </p:cNvPr>
            <p:cNvSpPr txBox="1"/>
            <p:nvPr/>
          </p:nvSpPr>
          <p:spPr bwMode="auto">
            <a:xfrm>
              <a:off x="4576220" y="2154738"/>
              <a:ext cx="4532284" cy="276997"/>
            </a:xfrm>
            <a:prstGeom prst="rect">
              <a:avLst/>
            </a:prstGeom>
            <a:noFill/>
            <a:ln w="25400">
              <a:noFill/>
            </a:ln>
            <a:effectLst/>
          </p:spPr>
          <p:txBody>
            <a:bodyPr wrap="square" lIns="91439" tIns="45719" rIns="91439" bIns="45719"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nSpc>
                  <a:spcPct val="100000"/>
                </a:lnSpc>
                <a:buNone/>
              </a:pPr>
              <a:r>
                <a:rPr lang="fr-FR" sz="1200"/>
                <a:t>Des aides prescrites dès lors qu’une expertise est nécessaire</a:t>
              </a:r>
              <a:endParaRPr lang="fr-FR" sz="1200" b="1" kern="1200"/>
            </a:p>
          </p:txBody>
        </p:sp>
        <p:sp>
          <p:nvSpPr>
            <p:cNvPr id="28" name="Forme libre : forme 27">
              <a:extLst>
                <a:ext uri="{FF2B5EF4-FFF2-40B4-BE49-F238E27FC236}">
                  <a16:creationId xmlns:a16="http://schemas.microsoft.com/office/drawing/2014/main" id="{D454409A-BB3A-3910-11DE-67F3753DE139}"/>
                </a:ext>
              </a:extLst>
            </p:cNvPr>
            <p:cNvSpPr/>
            <p:nvPr/>
          </p:nvSpPr>
          <p:spPr bwMode="auto">
            <a:xfrm>
              <a:off x="4216213" y="2139702"/>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lIns="91440" tIns="45720" rIns="91440" bIns="45720" rtlCol="0" anchor="ct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gn="ctr">
                <a:lnSpc>
                  <a:spcPct val="100000"/>
                </a:lnSpc>
                <a:buNone/>
                <a:defRPr/>
              </a:pPr>
              <a:r>
                <a:rPr lang="fr-FR" sz="1400">
                  <a:solidFill>
                    <a:srgbClr val="FFFFFF"/>
                  </a:solidFill>
                </a:rPr>
                <a:t>3</a:t>
              </a:r>
            </a:p>
          </p:txBody>
        </p:sp>
      </p:grpSp>
      <p:grpSp>
        <p:nvGrpSpPr>
          <p:cNvPr id="38" name="Groupe 37">
            <a:extLst>
              <a:ext uri="{FF2B5EF4-FFF2-40B4-BE49-F238E27FC236}">
                <a16:creationId xmlns:a16="http://schemas.microsoft.com/office/drawing/2014/main" id="{9BFEA12E-A986-3EA3-A5EA-597A55663060}"/>
              </a:ext>
            </a:extLst>
          </p:cNvPr>
          <p:cNvGrpSpPr/>
          <p:nvPr/>
        </p:nvGrpSpPr>
        <p:grpSpPr>
          <a:xfrm>
            <a:off x="4222795" y="2643758"/>
            <a:ext cx="4720002" cy="315125"/>
            <a:chOff x="4222795" y="2643758"/>
            <a:chExt cx="4720002" cy="315125"/>
          </a:xfrm>
        </p:grpSpPr>
        <p:sp>
          <p:nvSpPr>
            <p:cNvPr id="29" name="ZoneTexte 50">
              <a:extLst>
                <a:ext uri="{FF2B5EF4-FFF2-40B4-BE49-F238E27FC236}">
                  <a16:creationId xmlns:a16="http://schemas.microsoft.com/office/drawing/2014/main" id="{21594ED3-7BD7-6CD5-AF0F-5863E603D330}"/>
                </a:ext>
              </a:extLst>
            </p:cNvPr>
            <p:cNvSpPr txBox="1"/>
            <p:nvPr/>
          </p:nvSpPr>
          <p:spPr bwMode="auto">
            <a:xfrm>
              <a:off x="4605064" y="2681886"/>
              <a:ext cx="4337733" cy="276997"/>
            </a:xfrm>
            <a:prstGeom prst="rect">
              <a:avLst/>
            </a:prstGeom>
            <a:noFill/>
            <a:ln w="25400">
              <a:noFill/>
            </a:ln>
            <a:effectLst/>
          </p:spPr>
          <p:txBody>
            <a:bodyPr wrap="square" lIns="91439" tIns="45719" rIns="91439" bIns="45719"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nSpc>
                  <a:spcPct val="100000"/>
                </a:lnSpc>
                <a:buNone/>
              </a:pPr>
              <a:r>
                <a:rPr lang="fr-FR" sz="1200"/>
                <a:t>Des aides qui ne sont pas attribuées de droit</a:t>
              </a:r>
              <a:endParaRPr lang="fr-FR" sz="1200" b="1" kern="1200"/>
            </a:p>
          </p:txBody>
        </p:sp>
        <p:sp>
          <p:nvSpPr>
            <p:cNvPr id="30" name="Forme libre : forme 29">
              <a:extLst>
                <a:ext uri="{FF2B5EF4-FFF2-40B4-BE49-F238E27FC236}">
                  <a16:creationId xmlns:a16="http://schemas.microsoft.com/office/drawing/2014/main" id="{A611992B-B8EE-859E-7E11-DCBE64662E29}"/>
                </a:ext>
              </a:extLst>
            </p:cNvPr>
            <p:cNvSpPr/>
            <p:nvPr/>
          </p:nvSpPr>
          <p:spPr bwMode="auto">
            <a:xfrm>
              <a:off x="4222795" y="2643758"/>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lIns="91440" tIns="45720" rIns="91440" bIns="45720" rtlCol="0" anchor="ct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gn="ctr">
                <a:lnSpc>
                  <a:spcPct val="100000"/>
                </a:lnSpc>
                <a:buNone/>
                <a:defRPr/>
              </a:pPr>
              <a:r>
                <a:rPr lang="fr-FR" sz="1400">
                  <a:solidFill>
                    <a:srgbClr val="FFFFFF"/>
                  </a:solidFill>
                </a:rPr>
                <a:t>4</a:t>
              </a:r>
            </a:p>
          </p:txBody>
        </p:sp>
      </p:grpSp>
      <p:grpSp>
        <p:nvGrpSpPr>
          <p:cNvPr id="39" name="Groupe 38">
            <a:extLst>
              <a:ext uri="{FF2B5EF4-FFF2-40B4-BE49-F238E27FC236}">
                <a16:creationId xmlns:a16="http://schemas.microsoft.com/office/drawing/2014/main" id="{E9E493FB-C71B-37CC-C1BA-3FE69055EA5B}"/>
              </a:ext>
            </a:extLst>
          </p:cNvPr>
          <p:cNvGrpSpPr/>
          <p:nvPr/>
        </p:nvGrpSpPr>
        <p:grpSpPr>
          <a:xfrm>
            <a:off x="4209564" y="3147814"/>
            <a:ext cx="4718174" cy="461766"/>
            <a:chOff x="4209564" y="3147814"/>
            <a:chExt cx="4718174" cy="461766"/>
          </a:xfrm>
        </p:grpSpPr>
        <p:sp>
          <p:nvSpPr>
            <p:cNvPr id="31" name="ZoneTexte 51">
              <a:extLst>
                <a:ext uri="{FF2B5EF4-FFF2-40B4-BE49-F238E27FC236}">
                  <a16:creationId xmlns:a16="http://schemas.microsoft.com/office/drawing/2014/main" id="{BFF9E065-690A-059F-1C58-76A8716011AE}"/>
                </a:ext>
              </a:extLst>
            </p:cNvPr>
            <p:cNvSpPr txBox="1"/>
            <p:nvPr/>
          </p:nvSpPr>
          <p:spPr bwMode="auto">
            <a:xfrm>
              <a:off x="4585222" y="3147814"/>
              <a:ext cx="4342516" cy="461766"/>
            </a:xfrm>
            <a:prstGeom prst="rect">
              <a:avLst/>
            </a:prstGeom>
            <a:noFill/>
            <a:ln w="25400">
              <a:noFill/>
            </a:ln>
            <a:effectLst/>
          </p:spPr>
          <p:txBody>
            <a:bodyPr wrap="square" lIns="91540" tIns="45770" rIns="91540" bIns="45770"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indent="0">
                <a:lnSpc>
                  <a:spcPct val="100000"/>
                </a:lnSpc>
              </a:pPr>
              <a:r>
                <a:rPr lang="fr-FR" sz="1200" kern="1200"/>
                <a:t>Les aides de l’Agefiph peuvent être sollicitées de façon rétroactive sous conditions</a:t>
              </a:r>
            </a:p>
          </p:txBody>
        </p:sp>
        <p:sp>
          <p:nvSpPr>
            <p:cNvPr id="32" name="Forme libre : forme 31">
              <a:extLst>
                <a:ext uri="{FF2B5EF4-FFF2-40B4-BE49-F238E27FC236}">
                  <a16:creationId xmlns:a16="http://schemas.microsoft.com/office/drawing/2014/main" id="{1BE7AF69-9DE9-0192-02E5-E04226CD4CAF}"/>
                </a:ext>
              </a:extLst>
            </p:cNvPr>
            <p:cNvSpPr/>
            <p:nvPr/>
          </p:nvSpPr>
          <p:spPr bwMode="auto">
            <a:xfrm>
              <a:off x="4209564" y="3156099"/>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lIns="91440" tIns="45720" rIns="91440" bIns="45720" rtlCol="0" anchor="ct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algn="ctr">
                <a:lnSpc>
                  <a:spcPct val="100000"/>
                </a:lnSpc>
                <a:buNone/>
                <a:defRPr/>
              </a:pPr>
              <a:r>
                <a:rPr lang="fr-FR" sz="1400">
                  <a:solidFill>
                    <a:srgbClr val="FFFFFF"/>
                  </a:solidFill>
                </a:rPr>
                <a:t>5</a:t>
              </a:r>
            </a:p>
          </p:txBody>
        </p:sp>
      </p:grpSp>
      <p:grpSp>
        <p:nvGrpSpPr>
          <p:cNvPr id="40" name="Groupe 39">
            <a:extLst>
              <a:ext uri="{FF2B5EF4-FFF2-40B4-BE49-F238E27FC236}">
                <a16:creationId xmlns:a16="http://schemas.microsoft.com/office/drawing/2014/main" id="{75519701-C929-56C0-3B0C-5B0EDD956D5B}"/>
              </a:ext>
            </a:extLst>
          </p:cNvPr>
          <p:cNvGrpSpPr/>
          <p:nvPr/>
        </p:nvGrpSpPr>
        <p:grpSpPr>
          <a:xfrm>
            <a:off x="4209564" y="3723878"/>
            <a:ext cx="4824107" cy="464302"/>
            <a:chOff x="4209564" y="3723878"/>
            <a:chExt cx="4824107" cy="464302"/>
          </a:xfrm>
        </p:grpSpPr>
        <p:sp>
          <p:nvSpPr>
            <p:cNvPr id="33" name="Forme libre : forme 32">
              <a:extLst>
                <a:ext uri="{FF2B5EF4-FFF2-40B4-BE49-F238E27FC236}">
                  <a16:creationId xmlns:a16="http://schemas.microsoft.com/office/drawing/2014/main" id="{1BE7AF69-9DE9-0192-02E5-E04226CD4CAF}"/>
                </a:ext>
              </a:extLst>
            </p:cNvPr>
            <p:cNvSpPr/>
            <p:nvPr/>
          </p:nvSpPr>
          <p:spPr bwMode="auto">
            <a:xfrm>
              <a:off x="4209564" y="3747787"/>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lIns="91440" tIns="45720" rIns="91440" bIns="45720" rtlCol="0" anchor="ct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0" lvl="0" indent="0" algn="ctr">
                <a:lnSpc>
                  <a:spcPct val="100000"/>
                </a:lnSpc>
                <a:buNone/>
              </a:pPr>
              <a:r>
                <a:rPr sz="1400" b="0" i="0" u="none" strike="noStrike">
                  <a:solidFill>
                    <a:srgbClr val="FFFFFF"/>
                  </a:solidFill>
                  <a:latin typeface="Calibri"/>
                </a:rPr>
                <a:t>6</a:t>
              </a:r>
            </a:p>
          </p:txBody>
        </p:sp>
        <p:sp>
          <p:nvSpPr>
            <p:cNvPr id="34" name="ZoneTexte 51">
              <a:extLst>
                <a:ext uri="{FF2B5EF4-FFF2-40B4-BE49-F238E27FC236}">
                  <a16:creationId xmlns:a16="http://schemas.microsoft.com/office/drawing/2014/main" id="{BFF9E065-690A-059F-1C58-76A8716011AE}"/>
                </a:ext>
              </a:extLst>
            </p:cNvPr>
            <p:cNvSpPr txBox="1"/>
            <p:nvPr/>
          </p:nvSpPr>
          <p:spPr bwMode="auto">
            <a:xfrm>
              <a:off x="4572000" y="3723878"/>
              <a:ext cx="4461671" cy="464302"/>
            </a:xfrm>
            <a:prstGeom prst="rect">
              <a:avLst/>
            </a:prstGeom>
            <a:noFill/>
            <a:ln w="25400"/>
          </p:spPr>
          <p:txBody>
            <a:bodyPr wrap="square" lIns="94052" tIns="47026" rIns="94052" bIns="47026" anchor="t">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r>
                <a:rPr sz="1200" b="0" i="0" u="none" strike="noStrike">
                  <a:solidFill>
                    <a:srgbClr val="000000"/>
                  </a:solidFill>
                  <a:latin typeface="Calibri"/>
                </a:rPr>
                <a:t>Plusieurs offres (aides ou</a:t>
              </a:r>
              <a:r>
                <a:rPr lang="fr-FR" sz="1200">
                  <a:solidFill>
                    <a:srgbClr val="000000"/>
                  </a:solidFill>
                  <a:latin typeface="Calibri"/>
                </a:rPr>
                <a:t> services</a:t>
              </a:r>
              <a:r>
                <a:rPr sz="1200" b="0" i="0" u="none" strike="noStrike">
                  <a:solidFill>
                    <a:srgbClr val="000000"/>
                  </a:solidFill>
                  <a:latin typeface="Calibri"/>
                </a:rPr>
                <a:t>) ayant un objet identique ne peuvent être cumulées</a:t>
              </a:r>
              <a:endParaRPr lang="fr-FR" sz="1200" b="0" i="0" u="none" strike="noStrike">
                <a:solidFill>
                  <a:srgbClr val="000000"/>
                </a:solidFill>
                <a:latin typeface="Calibri"/>
                <a:cs typeface="Calibri"/>
              </a:endParaRPr>
            </a:p>
          </p:txBody>
        </p:sp>
      </p:grpSp>
    </p:spTree>
    <p:custDataLst>
      <p:tags r:id="rId1"/>
    </p:custDataLst>
    <p:extLst>
      <p:ext uri="{BB962C8B-B14F-4D97-AF65-F5344CB8AC3E}">
        <p14:creationId xmlns:p14="http://schemas.microsoft.com/office/powerpoint/2010/main" val="277614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re 4"/>
          <p:cNvSpPr>
            <a:spLocks noGrp="1"/>
          </p:cNvSpPr>
          <p:nvPr>
            <p:ph type="title"/>
          </p:nvPr>
        </p:nvSpPr>
        <p:spPr bwMode="auto">
          <a:xfrm>
            <a:off x="539997" y="0"/>
            <a:ext cx="5912801" cy="742010"/>
          </a:xfrm>
        </p:spPr>
        <p:txBody>
          <a:bodyPr lIns="68551" tIns="34274" rIns="68551" bIns="34274"/>
          <a:lstStyle/>
          <a:p>
            <a:pPr lvl="0">
              <a:lnSpc>
                <a:spcPct val="90000"/>
              </a:lnSpc>
              <a:buNone/>
              <a:defRPr/>
            </a:pPr>
            <a:r>
              <a:rPr lang="fr-FR" dirty="0"/>
              <a:t>Une offre conçue en 3 catégories pour répondre aux besoins des bénéficiaires</a:t>
            </a:r>
          </a:p>
        </p:txBody>
      </p:sp>
      <p:sp>
        <p:nvSpPr>
          <p:cNvPr id="3" name="Espace réservé du numéro de diapositive 2"/>
          <p:cNvSpPr>
            <a:spLocks noGrp="1"/>
          </p:cNvSpPr>
          <p:nvPr>
            <p:ph type="sldNum" sz="quarter" idx="12"/>
          </p:nvPr>
        </p:nvSpPr>
        <p:spPr bwMode="auto">
          <a:xfrm>
            <a:off x="539996" y="4659427"/>
            <a:ext cx="6480270" cy="273841"/>
          </a:xfrm>
        </p:spPr>
        <p:txBody>
          <a:bodyPr lIns="91437" tIns="45717" rIns="91437" bIns="45717"/>
          <a:lstStyle/>
          <a:p>
            <a:pPr marL="0" lvl="0">
              <a:lnSpc>
                <a:spcPct val="100000"/>
              </a:lnSpc>
              <a:buNone/>
              <a:defRPr/>
            </a:pPr>
            <a:fld id="{C1E48367-6F54-424E-8344-F1406F2B8E02}" type="slidenum">
              <a:rPr lang="fr-FR" smtClean="0"/>
              <a:t>7</a:t>
            </a:fld>
            <a:r>
              <a:rPr lang="fr-FR" dirty="0"/>
              <a:t> | </a:t>
            </a:r>
            <a:r>
              <a:rPr lang="fr-FR" dirty="0">
                <a:solidFill>
                  <a:srgbClr val="6B00C3"/>
                </a:solidFill>
              </a:rPr>
              <a:t>À la découverte de l’offre de services et d’aides financières de l’Agefiph</a:t>
            </a:r>
          </a:p>
        </p:txBody>
      </p:sp>
      <p:sp>
        <p:nvSpPr>
          <p:cNvPr id="13" name="ZoneTexte 12">
            <a:extLst>
              <a:ext uri="{FF2B5EF4-FFF2-40B4-BE49-F238E27FC236}">
                <a16:creationId xmlns:a16="http://schemas.microsoft.com/office/drawing/2014/main" id="{05E6C08E-2192-B94A-A97D-EDDDA4D78F55}"/>
              </a:ext>
            </a:extLst>
          </p:cNvPr>
          <p:cNvSpPr txBox="1"/>
          <p:nvPr/>
        </p:nvSpPr>
        <p:spPr bwMode="auto">
          <a:xfrm>
            <a:off x="3224347" y="1241562"/>
            <a:ext cx="4337732" cy="400108"/>
          </a:xfrm>
          <a:prstGeom prst="rect">
            <a:avLst/>
          </a:prstGeom>
          <a:noFill/>
          <a:ln w="25400">
            <a:noFill/>
          </a:ln>
          <a:effectLst/>
        </p:spPr>
        <p:txBody>
          <a:bodyPr wrap="square" lIns="91438" tIns="45718" rIns="91438" bIns="45718" rtlCol="0">
            <a:spAutoFit/>
          </a:bodyPr>
          <a:lstStyle/>
          <a:p>
            <a:pPr marL="0" lvl="0">
              <a:lnSpc>
                <a:spcPct val="100000"/>
              </a:lnSpc>
              <a:buNone/>
            </a:pPr>
            <a:r>
              <a:rPr lang="fr-FR" sz="2000" dirty="0"/>
              <a:t>Aides financières</a:t>
            </a:r>
            <a:endParaRPr lang="fr-FR" sz="2000" b="1" kern="1200" dirty="0"/>
          </a:p>
        </p:txBody>
      </p:sp>
      <p:sp>
        <p:nvSpPr>
          <p:cNvPr id="22" name="ZoneTexte 21">
            <a:extLst>
              <a:ext uri="{FF2B5EF4-FFF2-40B4-BE49-F238E27FC236}">
                <a16:creationId xmlns:a16="http://schemas.microsoft.com/office/drawing/2014/main" id="{C55CB16B-9396-AC51-EADB-BC925BECCE67}"/>
              </a:ext>
            </a:extLst>
          </p:cNvPr>
          <p:cNvSpPr txBox="1"/>
          <p:nvPr/>
        </p:nvSpPr>
        <p:spPr bwMode="auto">
          <a:xfrm>
            <a:off x="2303747" y="3969277"/>
            <a:ext cx="4536500" cy="369330"/>
          </a:xfrm>
          <a:prstGeom prst="rect">
            <a:avLst/>
          </a:prstGeom>
          <a:solidFill>
            <a:srgbClr val="6B00C3"/>
          </a:solidFill>
          <a:ln w="25400">
            <a:noFill/>
          </a:ln>
          <a:effectLst/>
        </p:spPr>
        <p:txBody>
          <a:bodyPr wrap="square" lIns="91438" tIns="45718" rIns="91438" bIns="45718" rtlCol="0">
            <a:spAutoFit/>
          </a:bodyPr>
          <a:lstStyle/>
          <a:p>
            <a:pPr marL="0" lvl="0">
              <a:lnSpc>
                <a:spcPct val="100000"/>
              </a:lnSpc>
              <a:buNone/>
            </a:pPr>
            <a:r>
              <a:rPr lang="fr-FR" b="1" dirty="0">
                <a:solidFill>
                  <a:srgbClr val="FFFFFF"/>
                </a:solidFill>
              </a:rPr>
              <a:t>En stricte complémentarité du droit commun</a:t>
            </a:r>
            <a:endParaRPr lang="fr-FR" b="1" kern="1200" dirty="0">
              <a:solidFill>
                <a:srgbClr val="FFFFFF"/>
              </a:solidFill>
            </a:endParaRPr>
          </a:p>
        </p:txBody>
      </p:sp>
      <p:grpSp>
        <p:nvGrpSpPr>
          <p:cNvPr id="33" name="Groupe 32">
            <a:extLst>
              <a:ext uri="{FF2B5EF4-FFF2-40B4-BE49-F238E27FC236}">
                <a16:creationId xmlns:a16="http://schemas.microsoft.com/office/drawing/2014/main" id="{81603188-9A58-CC89-09FB-BFB15D5E5303}"/>
              </a:ext>
            </a:extLst>
          </p:cNvPr>
          <p:cNvGrpSpPr/>
          <p:nvPr/>
        </p:nvGrpSpPr>
        <p:grpSpPr>
          <a:xfrm>
            <a:off x="2303749" y="1009663"/>
            <a:ext cx="863912" cy="863912"/>
            <a:chOff x="6111291" y="1576556"/>
            <a:chExt cx="1324719" cy="1324719"/>
          </a:xfrm>
        </p:grpSpPr>
        <p:sp>
          <p:nvSpPr>
            <p:cNvPr id="34" name="Ellipse 33">
              <a:extLst>
                <a:ext uri="{FF2B5EF4-FFF2-40B4-BE49-F238E27FC236}">
                  <a16:creationId xmlns:a16="http://schemas.microsoft.com/office/drawing/2014/main" id="{381F3BB9-9EA8-409E-C5E9-FBC07D821BBF}"/>
                </a:ext>
              </a:extLst>
            </p:cNvPr>
            <p:cNvSpPr/>
            <p:nvPr/>
          </p:nvSpPr>
          <p:spPr>
            <a:xfrm>
              <a:off x="6111291" y="1576556"/>
              <a:ext cx="1324719" cy="1324719"/>
            </a:xfrm>
            <a:prstGeom prst="ellipse">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763E9178-6EA4-D53D-332A-08AB4B34A062}"/>
                </a:ext>
              </a:extLst>
            </p:cNvPr>
            <p:cNvSpPr/>
            <p:nvPr/>
          </p:nvSpPr>
          <p:spPr>
            <a:xfrm>
              <a:off x="6422531" y="1827999"/>
              <a:ext cx="691742" cy="883892"/>
            </a:xfrm>
            <a:custGeom>
              <a:avLst/>
              <a:gdLst>
                <a:gd name="connsiteX0" fmla="*/ 0 w 691742"/>
                <a:gd name="connsiteY0" fmla="*/ 0 h 883892"/>
                <a:gd name="connsiteX1" fmla="*/ 691742 w 691742"/>
                <a:gd name="connsiteY1" fmla="*/ 0 h 883892"/>
                <a:gd name="connsiteX2" fmla="*/ 691742 w 691742"/>
                <a:gd name="connsiteY2" fmla="*/ 883892 h 883892"/>
                <a:gd name="connsiteX3" fmla="*/ 0 w 691742"/>
                <a:gd name="connsiteY3" fmla="*/ 883892 h 883892"/>
              </a:gdLst>
              <a:ahLst/>
              <a:cxnLst>
                <a:cxn ang="0">
                  <a:pos x="connsiteX0" y="connsiteY0"/>
                </a:cxn>
                <a:cxn ang="0">
                  <a:pos x="connsiteX1" y="connsiteY1"/>
                </a:cxn>
                <a:cxn ang="0">
                  <a:pos x="connsiteX2" y="connsiteY2"/>
                </a:cxn>
                <a:cxn ang="0">
                  <a:pos x="connsiteX3" y="connsiteY3"/>
                </a:cxn>
              </a:cxnLst>
              <a:rect l="l" t="t" r="r" b="b"/>
              <a:pathLst>
                <a:path w="691742" h="883892">
                  <a:moveTo>
                    <a:pt x="0" y="0"/>
                  </a:moveTo>
                  <a:lnTo>
                    <a:pt x="691742" y="0"/>
                  </a:lnTo>
                  <a:lnTo>
                    <a:pt x="691742" y="883892"/>
                  </a:lnTo>
                  <a:lnTo>
                    <a:pt x="0" y="883892"/>
                  </a:lnTo>
                  <a:close/>
                </a:path>
              </a:pathLst>
            </a:custGeom>
            <a:noFill/>
            <a:ln w="35485" cap="flat">
              <a:solidFill>
                <a:srgbClr val="6B00C3"/>
              </a:solid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04013CEA-AA98-453C-A625-E33619CD01FD}"/>
                </a:ext>
              </a:extLst>
            </p:cNvPr>
            <p:cNvSpPr/>
            <p:nvPr/>
          </p:nvSpPr>
          <p:spPr>
            <a:xfrm>
              <a:off x="6499392" y="1904860"/>
              <a:ext cx="538021" cy="153720"/>
            </a:xfrm>
            <a:custGeom>
              <a:avLst/>
              <a:gdLst>
                <a:gd name="connsiteX0" fmla="*/ 0 w 538021"/>
                <a:gd name="connsiteY0" fmla="*/ 0 h 153720"/>
                <a:gd name="connsiteX1" fmla="*/ 538022 w 538021"/>
                <a:gd name="connsiteY1" fmla="*/ 0 h 153720"/>
                <a:gd name="connsiteX2" fmla="*/ 538022 w 538021"/>
                <a:gd name="connsiteY2" fmla="*/ 153720 h 153720"/>
                <a:gd name="connsiteX3" fmla="*/ 0 w 538021"/>
                <a:gd name="connsiteY3" fmla="*/ 153720 h 153720"/>
              </a:gdLst>
              <a:ahLst/>
              <a:cxnLst>
                <a:cxn ang="0">
                  <a:pos x="connsiteX0" y="connsiteY0"/>
                </a:cxn>
                <a:cxn ang="0">
                  <a:pos x="connsiteX1" y="connsiteY1"/>
                </a:cxn>
                <a:cxn ang="0">
                  <a:pos x="connsiteX2" y="connsiteY2"/>
                </a:cxn>
                <a:cxn ang="0">
                  <a:pos x="connsiteX3" y="connsiteY3"/>
                </a:cxn>
              </a:cxnLst>
              <a:rect l="l" t="t" r="r" b="b"/>
              <a:pathLst>
                <a:path w="538021" h="153720">
                  <a:moveTo>
                    <a:pt x="0" y="0"/>
                  </a:moveTo>
                  <a:lnTo>
                    <a:pt x="538022" y="0"/>
                  </a:lnTo>
                  <a:lnTo>
                    <a:pt x="538022" y="153720"/>
                  </a:lnTo>
                  <a:lnTo>
                    <a:pt x="0" y="153720"/>
                  </a:lnTo>
                  <a:close/>
                </a:path>
              </a:pathLst>
            </a:custGeom>
            <a:solidFill>
              <a:schemeClr val="tx2"/>
            </a:solidFill>
            <a:ln w="7097"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203C9843-26DE-F3E5-C49F-2F7B5F43CFB1}"/>
                </a:ext>
              </a:extLst>
            </p:cNvPr>
            <p:cNvSpPr/>
            <p:nvPr/>
          </p:nvSpPr>
          <p:spPr>
            <a:xfrm>
              <a:off x="6422531" y="2404451"/>
              <a:ext cx="691742" cy="7143"/>
            </a:xfrm>
            <a:custGeom>
              <a:avLst/>
              <a:gdLst>
                <a:gd name="connsiteX0" fmla="*/ 0 w 691742"/>
                <a:gd name="connsiteY0" fmla="*/ 0 h 7143"/>
                <a:gd name="connsiteX1" fmla="*/ 691742 w 691742"/>
                <a:gd name="connsiteY1" fmla="*/ 0 h 7143"/>
              </a:gdLst>
              <a:ahLst/>
              <a:cxnLst>
                <a:cxn ang="0">
                  <a:pos x="connsiteX0" y="connsiteY0"/>
                </a:cxn>
                <a:cxn ang="0">
                  <a:pos x="connsiteX1" y="connsiteY1"/>
                </a:cxn>
              </a:cxnLst>
              <a:rect l="l" t="t" r="r" b="b"/>
              <a:pathLst>
                <a:path w="691742" h="7143">
                  <a:moveTo>
                    <a:pt x="0" y="0"/>
                  </a:moveTo>
                  <a:lnTo>
                    <a:pt x="691742" y="0"/>
                  </a:lnTo>
                </a:path>
              </a:pathLst>
            </a:custGeom>
            <a:ln w="35485" cap="flat">
              <a:solidFill>
                <a:srgbClr val="6B00C3"/>
              </a:solid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E47F766B-9FD4-0D8F-1F93-A24CFFC58F94}"/>
                </a:ext>
              </a:extLst>
            </p:cNvPr>
            <p:cNvSpPr/>
            <p:nvPr/>
          </p:nvSpPr>
          <p:spPr>
            <a:xfrm>
              <a:off x="6422531" y="2135440"/>
              <a:ext cx="691742" cy="7143"/>
            </a:xfrm>
            <a:custGeom>
              <a:avLst/>
              <a:gdLst>
                <a:gd name="connsiteX0" fmla="*/ 0 w 691742"/>
                <a:gd name="connsiteY0" fmla="*/ 0 h 7143"/>
                <a:gd name="connsiteX1" fmla="*/ 691742 w 691742"/>
                <a:gd name="connsiteY1" fmla="*/ 0 h 7143"/>
              </a:gdLst>
              <a:ahLst/>
              <a:cxnLst>
                <a:cxn ang="0">
                  <a:pos x="connsiteX0" y="connsiteY0"/>
                </a:cxn>
                <a:cxn ang="0">
                  <a:pos x="connsiteX1" y="connsiteY1"/>
                </a:cxn>
              </a:cxnLst>
              <a:rect l="l" t="t" r="r" b="b"/>
              <a:pathLst>
                <a:path w="691742" h="7143">
                  <a:moveTo>
                    <a:pt x="0" y="0"/>
                  </a:moveTo>
                  <a:lnTo>
                    <a:pt x="691742" y="0"/>
                  </a:lnTo>
                </a:path>
              </a:pathLst>
            </a:custGeom>
            <a:ln w="35485" cap="flat">
              <a:solidFill>
                <a:srgbClr val="6B00C3"/>
              </a:solid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2A238F46-CB29-FDFC-2A3B-4EB40277EFD3}"/>
                </a:ext>
              </a:extLst>
            </p:cNvPr>
            <p:cNvSpPr/>
            <p:nvPr/>
          </p:nvSpPr>
          <p:spPr>
            <a:xfrm>
              <a:off x="6768403" y="2135440"/>
              <a:ext cx="7143" cy="576451"/>
            </a:xfrm>
            <a:custGeom>
              <a:avLst/>
              <a:gdLst>
                <a:gd name="connsiteX0" fmla="*/ 0 w 7143"/>
                <a:gd name="connsiteY0" fmla="*/ 0 h 576451"/>
                <a:gd name="connsiteX1" fmla="*/ 0 w 7143"/>
                <a:gd name="connsiteY1" fmla="*/ 576451 h 576451"/>
              </a:gdLst>
              <a:ahLst/>
              <a:cxnLst>
                <a:cxn ang="0">
                  <a:pos x="connsiteX0" y="connsiteY0"/>
                </a:cxn>
                <a:cxn ang="0">
                  <a:pos x="connsiteX1" y="connsiteY1"/>
                </a:cxn>
              </a:cxnLst>
              <a:rect l="l" t="t" r="r" b="b"/>
              <a:pathLst>
                <a:path w="7143" h="576451">
                  <a:moveTo>
                    <a:pt x="0" y="0"/>
                  </a:moveTo>
                  <a:lnTo>
                    <a:pt x="0" y="576451"/>
                  </a:lnTo>
                </a:path>
              </a:pathLst>
            </a:custGeom>
            <a:ln w="35485" cap="flat">
              <a:solidFill>
                <a:srgbClr val="6B00C3"/>
              </a:solid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3EA4FDAD-CCBB-37BE-CCB3-8CF6CC93A04E}"/>
                </a:ext>
              </a:extLst>
            </p:cNvPr>
            <p:cNvSpPr/>
            <p:nvPr/>
          </p:nvSpPr>
          <p:spPr>
            <a:xfrm>
              <a:off x="6518607" y="2270445"/>
              <a:ext cx="153720" cy="7143"/>
            </a:xfrm>
            <a:custGeom>
              <a:avLst/>
              <a:gdLst>
                <a:gd name="connsiteX0" fmla="*/ 0 w 153720"/>
                <a:gd name="connsiteY0" fmla="*/ 0 h 7143"/>
                <a:gd name="connsiteX1" fmla="*/ 153721 w 153720"/>
                <a:gd name="connsiteY1" fmla="*/ 0 h 7143"/>
              </a:gdLst>
              <a:ahLst/>
              <a:cxnLst>
                <a:cxn ang="0">
                  <a:pos x="connsiteX0" y="connsiteY0"/>
                </a:cxn>
                <a:cxn ang="0">
                  <a:pos x="connsiteX1" y="connsiteY1"/>
                </a:cxn>
              </a:cxnLst>
              <a:rect l="l" t="t" r="r" b="b"/>
              <a:pathLst>
                <a:path w="153720" h="7143">
                  <a:moveTo>
                    <a:pt x="0" y="0"/>
                  </a:moveTo>
                  <a:lnTo>
                    <a:pt x="153721" y="0"/>
                  </a:lnTo>
                </a:path>
              </a:pathLst>
            </a:custGeom>
            <a:ln w="35485" cap="flat">
              <a:solidFill>
                <a:schemeClr val="tx2"/>
              </a:solid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ED282694-8F92-5662-1710-B4814FD71EB8}"/>
                </a:ext>
              </a:extLst>
            </p:cNvPr>
            <p:cNvSpPr/>
            <p:nvPr/>
          </p:nvSpPr>
          <p:spPr>
            <a:xfrm>
              <a:off x="6864478" y="2270445"/>
              <a:ext cx="153720" cy="7143"/>
            </a:xfrm>
            <a:custGeom>
              <a:avLst/>
              <a:gdLst>
                <a:gd name="connsiteX0" fmla="*/ 0 w 153720"/>
                <a:gd name="connsiteY0" fmla="*/ 0 h 7143"/>
                <a:gd name="connsiteX1" fmla="*/ 153721 w 153720"/>
                <a:gd name="connsiteY1" fmla="*/ 0 h 7143"/>
              </a:gdLst>
              <a:ahLst/>
              <a:cxnLst>
                <a:cxn ang="0">
                  <a:pos x="connsiteX0" y="connsiteY0"/>
                </a:cxn>
                <a:cxn ang="0">
                  <a:pos x="connsiteX1" y="connsiteY1"/>
                </a:cxn>
              </a:cxnLst>
              <a:rect l="l" t="t" r="r" b="b"/>
              <a:pathLst>
                <a:path w="153720" h="7143">
                  <a:moveTo>
                    <a:pt x="0" y="0"/>
                  </a:moveTo>
                  <a:lnTo>
                    <a:pt x="153721" y="0"/>
                  </a:lnTo>
                </a:path>
              </a:pathLst>
            </a:custGeom>
            <a:ln w="35485" cap="flat">
              <a:solidFill>
                <a:schemeClr val="tx2"/>
              </a:solid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80096141-0E90-3774-B488-38F662D585B8}"/>
                </a:ext>
              </a:extLst>
            </p:cNvPr>
            <p:cNvSpPr/>
            <p:nvPr/>
          </p:nvSpPr>
          <p:spPr>
            <a:xfrm>
              <a:off x="6534822" y="2498954"/>
              <a:ext cx="121290" cy="122433"/>
            </a:xfrm>
            <a:custGeom>
              <a:avLst/>
              <a:gdLst>
                <a:gd name="connsiteX0" fmla="*/ 0 w 121290"/>
                <a:gd name="connsiteY0" fmla="*/ 0 h 122433"/>
                <a:gd name="connsiteX1" fmla="*/ 121291 w 121290"/>
                <a:gd name="connsiteY1" fmla="*/ 122433 h 122433"/>
              </a:gdLst>
              <a:ahLst/>
              <a:cxnLst>
                <a:cxn ang="0">
                  <a:pos x="connsiteX0" y="connsiteY0"/>
                </a:cxn>
                <a:cxn ang="0">
                  <a:pos x="connsiteX1" y="connsiteY1"/>
                </a:cxn>
              </a:cxnLst>
              <a:rect l="l" t="t" r="r" b="b"/>
              <a:pathLst>
                <a:path w="121290" h="122433">
                  <a:moveTo>
                    <a:pt x="0" y="0"/>
                  </a:moveTo>
                  <a:lnTo>
                    <a:pt x="121291" y="122433"/>
                  </a:lnTo>
                </a:path>
              </a:pathLst>
            </a:custGeom>
            <a:ln w="35485" cap="flat">
              <a:solidFill>
                <a:schemeClr val="tx2"/>
              </a:solid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9A70AE9B-77F8-EBA5-63AC-7B590AB0B440}"/>
                </a:ext>
              </a:extLst>
            </p:cNvPr>
            <p:cNvSpPr/>
            <p:nvPr/>
          </p:nvSpPr>
          <p:spPr>
            <a:xfrm>
              <a:off x="6534822" y="2500097"/>
              <a:ext cx="121290" cy="121290"/>
            </a:xfrm>
            <a:custGeom>
              <a:avLst/>
              <a:gdLst>
                <a:gd name="connsiteX0" fmla="*/ 0 w 121290"/>
                <a:gd name="connsiteY0" fmla="*/ 121291 h 121290"/>
                <a:gd name="connsiteX1" fmla="*/ 121291 w 121290"/>
                <a:gd name="connsiteY1" fmla="*/ 0 h 121290"/>
              </a:gdLst>
              <a:ahLst/>
              <a:cxnLst>
                <a:cxn ang="0">
                  <a:pos x="connsiteX0" y="connsiteY0"/>
                </a:cxn>
                <a:cxn ang="0">
                  <a:pos x="connsiteX1" y="connsiteY1"/>
                </a:cxn>
              </a:cxnLst>
              <a:rect l="l" t="t" r="r" b="b"/>
              <a:pathLst>
                <a:path w="121290" h="121290">
                  <a:moveTo>
                    <a:pt x="0" y="121291"/>
                  </a:moveTo>
                  <a:lnTo>
                    <a:pt x="121291" y="0"/>
                  </a:lnTo>
                </a:path>
              </a:pathLst>
            </a:custGeom>
            <a:ln w="35485" cap="flat">
              <a:solidFill>
                <a:schemeClr val="tx2"/>
              </a:solid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9BB3EBBA-9D8A-7C5F-080B-5587BB618EFA}"/>
                </a:ext>
              </a:extLst>
            </p:cNvPr>
            <p:cNvSpPr/>
            <p:nvPr/>
          </p:nvSpPr>
          <p:spPr>
            <a:xfrm>
              <a:off x="6864478" y="2596601"/>
              <a:ext cx="153720" cy="7143"/>
            </a:xfrm>
            <a:custGeom>
              <a:avLst/>
              <a:gdLst>
                <a:gd name="connsiteX0" fmla="*/ 0 w 153720"/>
                <a:gd name="connsiteY0" fmla="*/ 0 h 7143"/>
                <a:gd name="connsiteX1" fmla="*/ 153721 w 153720"/>
                <a:gd name="connsiteY1" fmla="*/ 0 h 7143"/>
              </a:gdLst>
              <a:ahLst/>
              <a:cxnLst>
                <a:cxn ang="0">
                  <a:pos x="connsiteX0" y="connsiteY0"/>
                </a:cxn>
                <a:cxn ang="0">
                  <a:pos x="connsiteX1" y="connsiteY1"/>
                </a:cxn>
              </a:cxnLst>
              <a:rect l="l" t="t" r="r" b="b"/>
              <a:pathLst>
                <a:path w="153720" h="7143">
                  <a:moveTo>
                    <a:pt x="0" y="0"/>
                  </a:moveTo>
                  <a:lnTo>
                    <a:pt x="153721" y="0"/>
                  </a:lnTo>
                </a:path>
              </a:pathLst>
            </a:custGeom>
            <a:ln w="35485" cap="flat">
              <a:solidFill>
                <a:schemeClr val="tx2"/>
              </a:solid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76DD6EE3-DF71-04A9-7114-310D8AB0EC0F}"/>
                </a:ext>
              </a:extLst>
            </p:cNvPr>
            <p:cNvSpPr/>
            <p:nvPr/>
          </p:nvSpPr>
          <p:spPr>
            <a:xfrm>
              <a:off x="6864478" y="2519741"/>
              <a:ext cx="153720" cy="7143"/>
            </a:xfrm>
            <a:custGeom>
              <a:avLst/>
              <a:gdLst>
                <a:gd name="connsiteX0" fmla="*/ 0 w 153720"/>
                <a:gd name="connsiteY0" fmla="*/ 0 h 7143"/>
                <a:gd name="connsiteX1" fmla="*/ 153721 w 153720"/>
                <a:gd name="connsiteY1" fmla="*/ 0 h 7143"/>
              </a:gdLst>
              <a:ahLst/>
              <a:cxnLst>
                <a:cxn ang="0">
                  <a:pos x="connsiteX0" y="connsiteY0"/>
                </a:cxn>
                <a:cxn ang="0">
                  <a:pos x="connsiteX1" y="connsiteY1"/>
                </a:cxn>
              </a:cxnLst>
              <a:rect l="l" t="t" r="r" b="b"/>
              <a:pathLst>
                <a:path w="153720" h="7143">
                  <a:moveTo>
                    <a:pt x="0" y="0"/>
                  </a:moveTo>
                  <a:lnTo>
                    <a:pt x="153721" y="0"/>
                  </a:lnTo>
                </a:path>
              </a:pathLst>
            </a:custGeom>
            <a:ln w="35485" cap="flat">
              <a:solidFill>
                <a:schemeClr val="tx2"/>
              </a:solid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16FE2F57-A88A-5259-B02A-6D7BA3DC0FC0}"/>
                </a:ext>
              </a:extLst>
            </p:cNvPr>
            <p:cNvSpPr/>
            <p:nvPr/>
          </p:nvSpPr>
          <p:spPr>
            <a:xfrm>
              <a:off x="6595467" y="2193585"/>
              <a:ext cx="7143" cy="153720"/>
            </a:xfrm>
            <a:custGeom>
              <a:avLst/>
              <a:gdLst>
                <a:gd name="connsiteX0" fmla="*/ 0 w 7143"/>
                <a:gd name="connsiteY0" fmla="*/ 0 h 153720"/>
                <a:gd name="connsiteX1" fmla="*/ 0 w 7143"/>
                <a:gd name="connsiteY1" fmla="*/ 153720 h 153720"/>
              </a:gdLst>
              <a:ahLst/>
              <a:cxnLst>
                <a:cxn ang="0">
                  <a:pos x="connsiteX0" y="connsiteY0"/>
                </a:cxn>
                <a:cxn ang="0">
                  <a:pos x="connsiteX1" y="connsiteY1"/>
                </a:cxn>
              </a:cxnLst>
              <a:rect l="l" t="t" r="r" b="b"/>
              <a:pathLst>
                <a:path w="7143" h="153720">
                  <a:moveTo>
                    <a:pt x="0" y="0"/>
                  </a:moveTo>
                  <a:lnTo>
                    <a:pt x="0" y="153720"/>
                  </a:lnTo>
                </a:path>
              </a:pathLst>
            </a:custGeom>
            <a:ln w="35485" cap="flat">
              <a:solidFill>
                <a:schemeClr val="tx2"/>
              </a:solidFill>
              <a:prstDash val="solid"/>
              <a:miter/>
            </a:ln>
          </p:spPr>
          <p:txBody>
            <a:bodyPr rtlCol="0" anchor="ctr"/>
            <a:lstStyle/>
            <a:p>
              <a:endParaRPr lang="fr-FR"/>
            </a:p>
          </p:txBody>
        </p:sp>
      </p:grpSp>
      <p:sp>
        <p:nvSpPr>
          <p:cNvPr id="12" name="Forme libre : forme 11">
            <a:extLst>
              <a:ext uri="{FF2B5EF4-FFF2-40B4-BE49-F238E27FC236}">
                <a16:creationId xmlns:a16="http://schemas.microsoft.com/office/drawing/2014/main" id="{06D494BC-70D8-CBF2-AEC0-2796975CF6DF}"/>
              </a:ext>
            </a:extLst>
          </p:cNvPr>
          <p:cNvSpPr/>
          <p:nvPr/>
        </p:nvSpPr>
        <p:spPr bwMode="auto">
          <a:xfrm>
            <a:off x="2147741" y="957216"/>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rtlCol="0" anchor="ctr"/>
          <a:lstStyle/>
          <a:p>
            <a:pPr marL="0" lvl="0">
              <a:lnSpc>
                <a:spcPct val="100000"/>
              </a:lnSpc>
              <a:buNone/>
              <a:defRPr/>
            </a:pPr>
            <a:r>
              <a:rPr lang="fr-FR" dirty="0">
                <a:solidFill>
                  <a:srgbClr val="FFFFFF"/>
                </a:solidFill>
              </a:rPr>
              <a:t>1</a:t>
            </a:r>
          </a:p>
        </p:txBody>
      </p:sp>
      <p:sp>
        <p:nvSpPr>
          <p:cNvPr id="16" name="ZoneTexte 15">
            <a:extLst>
              <a:ext uri="{FF2B5EF4-FFF2-40B4-BE49-F238E27FC236}">
                <a16:creationId xmlns:a16="http://schemas.microsoft.com/office/drawing/2014/main" id="{E239CBCE-DA37-DDC8-FCBA-F754294F686F}"/>
              </a:ext>
            </a:extLst>
          </p:cNvPr>
          <p:cNvSpPr txBox="1"/>
          <p:nvPr/>
        </p:nvSpPr>
        <p:spPr bwMode="auto">
          <a:xfrm>
            <a:off x="3231146" y="2207532"/>
            <a:ext cx="4337734" cy="400110"/>
          </a:xfrm>
          <a:prstGeom prst="rect">
            <a:avLst/>
          </a:prstGeom>
          <a:noFill/>
          <a:ln w="25400">
            <a:noFill/>
          </a:ln>
          <a:effectLst/>
        </p:spPr>
        <p:txBody>
          <a:bodyPr wrap="square" rtlCol="0">
            <a:spAutoFit/>
          </a:bodyPr>
          <a:lstStyle/>
          <a:p>
            <a:pPr lvl="0"/>
            <a:r>
              <a:rPr lang="fr-FR" sz="2000" kern="1200" dirty="0">
                <a:solidFill>
                  <a:prstClr val="black"/>
                </a:solidFill>
                <a:latin typeface="Calibri"/>
              </a:rPr>
              <a:t>Services</a:t>
            </a:r>
          </a:p>
        </p:txBody>
      </p:sp>
      <p:grpSp>
        <p:nvGrpSpPr>
          <p:cNvPr id="63" name="Groupe 62">
            <a:extLst>
              <a:ext uri="{FF2B5EF4-FFF2-40B4-BE49-F238E27FC236}">
                <a16:creationId xmlns:a16="http://schemas.microsoft.com/office/drawing/2014/main" id="{A5446E4D-D396-6EFA-C8B9-DB1ADF0358CB}"/>
              </a:ext>
            </a:extLst>
          </p:cNvPr>
          <p:cNvGrpSpPr/>
          <p:nvPr/>
        </p:nvGrpSpPr>
        <p:grpSpPr>
          <a:xfrm>
            <a:off x="2310546" y="1975631"/>
            <a:ext cx="863912" cy="863912"/>
            <a:chOff x="2303749" y="1968906"/>
            <a:chExt cx="863912" cy="863912"/>
          </a:xfrm>
        </p:grpSpPr>
        <p:sp>
          <p:nvSpPr>
            <p:cNvPr id="60" name="Forme libre : forme 59">
              <a:extLst>
                <a:ext uri="{FF2B5EF4-FFF2-40B4-BE49-F238E27FC236}">
                  <a16:creationId xmlns:a16="http://schemas.microsoft.com/office/drawing/2014/main" id="{4A2D9CA8-5FD6-FD1B-9817-5632620D5D4B}"/>
                </a:ext>
              </a:extLst>
            </p:cNvPr>
            <p:cNvSpPr/>
            <p:nvPr/>
          </p:nvSpPr>
          <p:spPr>
            <a:xfrm>
              <a:off x="2303749" y="1968906"/>
              <a:ext cx="863912" cy="863912"/>
            </a:xfrm>
            <a:custGeom>
              <a:avLst/>
              <a:gdLst>
                <a:gd name="connsiteX0" fmla="*/ 1318070 w 1318069"/>
                <a:gd name="connsiteY0" fmla="*/ 659035 h 1318069"/>
                <a:gd name="connsiteX1" fmla="*/ 659035 w 1318069"/>
                <a:gd name="connsiteY1" fmla="*/ 1318070 h 1318069"/>
                <a:gd name="connsiteX2" fmla="*/ 0 w 1318069"/>
                <a:gd name="connsiteY2" fmla="*/ 659035 h 1318069"/>
                <a:gd name="connsiteX3" fmla="*/ 659035 w 1318069"/>
                <a:gd name="connsiteY3" fmla="*/ 0 h 1318069"/>
                <a:gd name="connsiteX4" fmla="*/ 1318070 w 1318069"/>
                <a:gd name="connsiteY4" fmla="*/ 659035 h 131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69" h="1318069">
                  <a:moveTo>
                    <a:pt x="1318070" y="659035"/>
                  </a:moveTo>
                  <a:cubicBezTo>
                    <a:pt x="1318070" y="1023010"/>
                    <a:pt x="1023010" y="1318070"/>
                    <a:pt x="659035" y="1318070"/>
                  </a:cubicBezTo>
                  <a:cubicBezTo>
                    <a:pt x="295060" y="1318070"/>
                    <a:pt x="0" y="1023010"/>
                    <a:pt x="0" y="659035"/>
                  </a:cubicBezTo>
                  <a:cubicBezTo>
                    <a:pt x="0" y="295060"/>
                    <a:pt x="295060" y="0"/>
                    <a:pt x="659035" y="0"/>
                  </a:cubicBezTo>
                  <a:cubicBezTo>
                    <a:pt x="1023010" y="0"/>
                    <a:pt x="1318070" y="295060"/>
                    <a:pt x="1318070" y="659035"/>
                  </a:cubicBezTo>
                  <a:close/>
                </a:path>
              </a:pathLst>
            </a:custGeom>
            <a:solidFill>
              <a:schemeClr val="bg1"/>
            </a:solidFill>
            <a:ln w="47625" cap="flat">
              <a:solidFill>
                <a:srgbClr val="6B00C3"/>
              </a:solid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BA6521D5-9C65-7A10-E35C-FF58EE2443B1}"/>
                </a:ext>
              </a:extLst>
            </p:cNvPr>
            <p:cNvSpPr/>
            <p:nvPr/>
          </p:nvSpPr>
          <p:spPr>
            <a:xfrm>
              <a:off x="2993480" y="2465790"/>
              <a:ext cx="49257" cy="3371"/>
            </a:xfrm>
            <a:custGeom>
              <a:avLst/>
              <a:gdLst>
                <a:gd name="connsiteX0" fmla="*/ 75152 w 75152"/>
                <a:gd name="connsiteY0" fmla="*/ 0 h 5143"/>
                <a:gd name="connsiteX1" fmla="*/ 0 w 75152"/>
                <a:gd name="connsiteY1" fmla="*/ 5143 h 5143"/>
              </a:gdLst>
              <a:ahLst/>
              <a:cxnLst>
                <a:cxn ang="0">
                  <a:pos x="connsiteX0" y="connsiteY0"/>
                </a:cxn>
                <a:cxn ang="0">
                  <a:pos x="connsiteX1" y="connsiteY1"/>
                </a:cxn>
              </a:cxnLst>
              <a:rect l="l" t="t" r="r" b="b"/>
              <a:pathLst>
                <a:path w="75152" h="5143">
                  <a:moveTo>
                    <a:pt x="75152" y="0"/>
                  </a:moveTo>
                  <a:lnTo>
                    <a:pt x="0" y="5143"/>
                  </a:lnTo>
                </a:path>
              </a:pathLst>
            </a:custGeom>
            <a:ln w="47625" cap="flat">
              <a:solidFill>
                <a:schemeClr val="tx2"/>
              </a:solid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2BBF95B5-DD04-D95C-8895-189F0F54737E}"/>
                </a:ext>
              </a:extLst>
            </p:cNvPr>
            <p:cNvSpPr/>
            <p:nvPr/>
          </p:nvSpPr>
          <p:spPr>
            <a:xfrm>
              <a:off x="2665154" y="2523288"/>
              <a:ext cx="88718" cy="97502"/>
            </a:xfrm>
            <a:custGeom>
              <a:avLst/>
              <a:gdLst>
                <a:gd name="connsiteX0" fmla="*/ 135358 w 135357"/>
                <a:gd name="connsiteY0" fmla="*/ 95821 h 148758"/>
                <a:gd name="connsiteX1" fmla="*/ 88971 w 135357"/>
                <a:gd name="connsiteY1" fmla="*/ 134398 h 148758"/>
                <a:gd name="connsiteX2" fmla="*/ 84399 w 135357"/>
                <a:gd name="connsiteY2" fmla="*/ 138208 h 148758"/>
                <a:gd name="connsiteX3" fmla="*/ 83923 w 135357"/>
                <a:gd name="connsiteY3" fmla="*/ 138589 h 148758"/>
                <a:gd name="connsiteX4" fmla="*/ 83923 w 135357"/>
                <a:gd name="connsiteY4" fmla="*/ 138589 h 148758"/>
                <a:gd name="connsiteX5" fmla="*/ 77160 w 135357"/>
                <a:gd name="connsiteY5" fmla="*/ 142875 h 148758"/>
                <a:gd name="connsiteX6" fmla="*/ 5913 w 135357"/>
                <a:gd name="connsiteY6" fmla="*/ 120301 h 148758"/>
                <a:gd name="connsiteX7" fmla="*/ 17248 w 135357"/>
                <a:gd name="connsiteY7" fmla="*/ 56959 h 148758"/>
                <a:gd name="connsiteX8" fmla="*/ 17248 w 135357"/>
                <a:gd name="connsiteY8" fmla="*/ 56959 h 148758"/>
                <a:gd name="connsiteX9" fmla="*/ 17724 w 135357"/>
                <a:gd name="connsiteY9" fmla="*/ 56483 h 148758"/>
                <a:gd name="connsiteX10" fmla="*/ 20963 w 135357"/>
                <a:gd name="connsiteY10" fmla="*/ 53816 h 148758"/>
                <a:gd name="connsiteX11" fmla="*/ 75065 w 135357"/>
                <a:gd name="connsiteY11" fmla="*/ 9334 h 148758"/>
                <a:gd name="connsiteX12" fmla="*/ 81827 w 135357"/>
                <a:gd name="connsiteY12" fmla="*/ 3715 h 148758"/>
                <a:gd name="connsiteX13" fmla="*/ 82208 w 135357"/>
                <a:gd name="connsiteY13" fmla="*/ 3334 h 148758"/>
                <a:gd name="connsiteX14" fmla="*/ 82208 w 135357"/>
                <a:gd name="connsiteY14" fmla="*/ 3334 h 148758"/>
                <a:gd name="connsiteX15" fmla="*/ 87828 w 135357"/>
                <a:gd name="connsiteY15" fmla="*/ 0 h 14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357" h="148758">
                  <a:moveTo>
                    <a:pt x="135358" y="95821"/>
                  </a:moveTo>
                  <a:lnTo>
                    <a:pt x="88971" y="134398"/>
                  </a:lnTo>
                  <a:cubicBezTo>
                    <a:pt x="87542" y="135731"/>
                    <a:pt x="86018" y="136969"/>
                    <a:pt x="84399" y="138208"/>
                  </a:cubicBezTo>
                  <a:lnTo>
                    <a:pt x="83923" y="138589"/>
                  </a:lnTo>
                  <a:lnTo>
                    <a:pt x="83923" y="138589"/>
                  </a:lnTo>
                  <a:cubicBezTo>
                    <a:pt x="81827" y="140113"/>
                    <a:pt x="79541" y="141542"/>
                    <a:pt x="77160" y="142875"/>
                  </a:cubicBezTo>
                  <a:cubicBezTo>
                    <a:pt x="51252" y="156210"/>
                    <a:pt x="19343" y="146113"/>
                    <a:pt x="5913" y="120301"/>
                  </a:cubicBezTo>
                  <a:cubicBezTo>
                    <a:pt x="-5326" y="98584"/>
                    <a:pt x="8" y="72676"/>
                    <a:pt x="17248" y="56959"/>
                  </a:cubicBezTo>
                  <a:lnTo>
                    <a:pt x="17248" y="56959"/>
                  </a:lnTo>
                  <a:cubicBezTo>
                    <a:pt x="17248" y="56959"/>
                    <a:pt x="17724" y="56483"/>
                    <a:pt x="17724" y="56483"/>
                  </a:cubicBezTo>
                  <a:cubicBezTo>
                    <a:pt x="18772" y="55626"/>
                    <a:pt x="19820" y="54673"/>
                    <a:pt x="20963" y="53816"/>
                  </a:cubicBezTo>
                  <a:lnTo>
                    <a:pt x="75065" y="9334"/>
                  </a:lnTo>
                  <a:cubicBezTo>
                    <a:pt x="77160" y="7334"/>
                    <a:pt x="79446" y="5429"/>
                    <a:pt x="81827" y="3715"/>
                  </a:cubicBezTo>
                  <a:lnTo>
                    <a:pt x="82208" y="3334"/>
                  </a:lnTo>
                  <a:lnTo>
                    <a:pt x="82208" y="3334"/>
                  </a:lnTo>
                  <a:cubicBezTo>
                    <a:pt x="84018" y="2191"/>
                    <a:pt x="85828" y="952"/>
                    <a:pt x="87828" y="0"/>
                  </a:cubicBezTo>
                </a:path>
              </a:pathLst>
            </a:custGeom>
            <a:noFill/>
            <a:ln w="47625" cap="flat">
              <a:solidFill>
                <a:schemeClr val="tx2"/>
              </a:solidFill>
              <a:prstDash val="solid"/>
              <a:round/>
            </a:ln>
          </p:spPr>
          <p:txBody>
            <a:bodyPr rtlCol="0" anchor="ctr"/>
            <a:lstStyle/>
            <a:p>
              <a:endParaRPr lang="fr-FR"/>
            </a:p>
          </p:txBody>
        </p:sp>
        <p:sp>
          <p:nvSpPr>
            <p:cNvPr id="50" name="Forme libre : forme 49">
              <a:extLst>
                <a:ext uri="{FF2B5EF4-FFF2-40B4-BE49-F238E27FC236}">
                  <a16:creationId xmlns:a16="http://schemas.microsoft.com/office/drawing/2014/main" id="{E0E5053B-825F-8BF0-FCAB-9F3B93754EF4}"/>
                </a:ext>
              </a:extLst>
            </p:cNvPr>
            <p:cNvSpPr/>
            <p:nvPr/>
          </p:nvSpPr>
          <p:spPr>
            <a:xfrm>
              <a:off x="2601225" y="2456737"/>
              <a:ext cx="98770" cy="127410"/>
            </a:xfrm>
            <a:custGeom>
              <a:avLst/>
              <a:gdLst>
                <a:gd name="connsiteX0" fmla="*/ 150693 w 150693"/>
                <a:gd name="connsiteY0" fmla="*/ 128778 h 194389"/>
                <a:gd name="connsiteX1" fmla="*/ 88971 w 150693"/>
                <a:gd name="connsiteY1" fmla="*/ 180118 h 194389"/>
                <a:gd name="connsiteX2" fmla="*/ 84399 w 150693"/>
                <a:gd name="connsiteY2" fmla="*/ 183928 h 194389"/>
                <a:gd name="connsiteX3" fmla="*/ 83923 w 150693"/>
                <a:gd name="connsiteY3" fmla="*/ 184214 h 194389"/>
                <a:gd name="connsiteX4" fmla="*/ 83923 w 150693"/>
                <a:gd name="connsiteY4" fmla="*/ 184214 h 194389"/>
                <a:gd name="connsiteX5" fmla="*/ 77160 w 150693"/>
                <a:gd name="connsiteY5" fmla="*/ 188404 h 194389"/>
                <a:gd name="connsiteX6" fmla="*/ 5913 w 150693"/>
                <a:gd name="connsiteY6" fmla="*/ 165830 h 194389"/>
                <a:gd name="connsiteX7" fmla="*/ 17248 w 150693"/>
                <a:gd name="connsiteY7" fmla="*/ 102584 h 194389"/>
                <a:gd name="connsiteX8" fmla="*/ 17248 w 150693"/>
                <a:gd name="connsiteY8" fmla="*/ 102584 h 194389"/>
                <a:gd name="connsiteX9" fmla="*/ 17819 w 150693"/>
                <a:gd name="connsiteY9" fmla="*/ 102108 h 194389"/>
                <a:gd name="connsiteX10" fmla="*/ 21058 w 150693"/>
                <a:gd name="connsiteY10" fmla="*/ 99441 h 194389"/>
                <a:gd name="connsiteX11" fmla="*/ 141454 w 150693"/>
                <a:gd name="connsiteY11" fmla="*/ 0 h 19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93" h="194389">
                  <a:moveTo>
                    <a:pt x="150693" y="128778"/>
                  </a:moveTo>
                  <a:cubicBezTo>
                    <a:pt x="147740" y="131921"/>
                    <a:pt x="88971" y="180118"/>
                    <a:pt x="88971" y="180118"/>
                  </a:cubicBezTo>
                  <a:cubicBezTo>
                    <a:pt x="87447" y="181451"/>
                    <a:pt x="86018" y="182690"/>
                    <a:pt x="84399" y="183928"/>
                  </a:cubicBezTo>
                  <a:lnTo>
                    <a:pt x="83923" y="184214"/>
                  </a:lnTo>
                  <a:lnTo>
                    <a:pt x="83923" y="184214"/>
                  </a:lnTo>
                  <a:cubicBezTo>
                    <a:pt x="81732" y="185738"/>
                    <a:pt x="79637" y="187166"/>
                    <a:pt x="77160" y="188404"/>
                  </a:cubicBezTo>
                  <a:cubicBezTo>
                    <a:pt x="51252" y="201930"/>
                    <a:pt x="19343" y="191738"/>
                    <a:pt x="5913" y="165830"/>
                  </a:cubicBezTo>
                  <a:cubicBezTo>
                    <a:pt x="-5326" y="144113"/>
                    <a:pt x="8" y="118205"/>
                    <a:pt x="17248" y="102584"/>
                  </a:cubicBezTo>
                  <a:lnTo>
                    <a:pt x="17248" y="102584"/>
                  </a:lnTo>
                  <a:cubicBezTo>
                    <a:pt x="17248" y="102584"/>
                    <a:pt x="17819" y="102108"/>
                    <a:pt x="17819" y="102108"/>
                  </a:cubicBezTo>
                  <a:cubicBezTo>
                    <a:pt x="18867" y="101251"/>
                    <a:pt x="19915" y="100298"/>
                    <a:pt x="21058" y="99441"/>
                  </a:cubicBezTo>
                  <a:lnTo>
                    <a:pt x="141454" y="0"/>
                  </a:lnTo>
                </a:path>
              </a:pathLst>
            </a:custGeom>
            <a:noFill/>
            <a:ln w="47625" cap="flat">
              <a:solidFill>
                <a:schemeClr val="tx2"/>
              </a:solidFill>
              <a:prstDash val="solid"/>
              <a:round/>
            </a:ln>
          </p:spPr>
          <p:txBody>
            <a:bodyPr rtlCol="0" anchor="ctr"/>
            <a:lstStyle/>
            <a:p>
              <a:endParaRPr lang="fr-FR"/>
            </a:p>
          </p:txBody>
        </p:sp>
        <p:sp>
          <p:nvSpPr>
            <p:cNvPr id="51" name="Forme libre : forme 50">
              <a:extLst>
                <a:ext uri="{FF2B5EF4-FFF2-40B4-BE49-F238E27FC236}">
                  <a16:creationId xmlns:a16="http://schemas.microsoft.com/office/drawing/2014/main" id="{F0C65DB9-8B35-AE03-B3ED-6B4749AF2DF4}"/>
                </a:ext>
              </a:extLst>
            </p:cNvPr>
            <p:cNvSpPr/>
            <p:nvPr/>
          </p:nvSpPr>
          <p:spPr>
            <a:xfrm>
              <a:off x="2534409" y="2422526"/>
              <a:ext cx="92667" cy="127466"/>
            </a:xfrm>
            <a:custGeom>
              <a:avLst/>
              <a:gdLst>
                <a:gd name="connsiteX0" fmla="*/ 119760 w 141382"/>
                <a:gd name="connsiteY0" fmla="*/ 154305 h 194475"/>
                <a:gd name="connsiteX1" fmla="*/ 88899 w 141382"/>
                <a:gd name="connsiteY1" fmla="*/ 180213 h 194475"/>
                <a:gd name="connsiteX2" fmla="*/ 84327 w 141382"/>
                <a:gd name="connsiteY2" fmla="*/ 184023 h 194475"/>
                <a:gd name="connsiteX3" fmla="*/ 83946 w 141382"/>
                <a:gd name="connsiteY3" fmla="*/ 184404 h 194475"/>
                <a:gd name="connsiteX4" fmla="*/ 83946 w 141382"/>
                <a:gd name="connsiteY4" fmla="*/ 184404 h 194475"/>
                <a:gd name="connsiteX5" fmla="*/ 77184 w 141382"/>
                <a:gd name="connsiteY5" fmla="*/ 188595 h 194475"/>
                <a:gd name="connsiteX6" fmla="*/ 5937 w 141382"/>
                <a:gd name="connsiteY6" fmla="*/ 165925 h 194475"/>
                <a:gd name="connsiteX7" fmla="*/ 17271 w 141382"/>
                <a:gd name="connsiteY7" fmla="*/ 102584 h 194475"/>
                <a:gd name="connsiteX8" fmla="*/ 17271 w 141382"/>
                <a:gd name="connsiteY8" fmla="*/ 102584 h 194475"/>
                <a:gd name="connsiteX9" fmla="*/ 17748 w 141382"/>
                <a:gd name="connsiteY9" fmla="*/ 102108 h 194475"/>
                <a:gd name="connsiteX10" fmla="*/ 20986 w 141382"/>
                <a:gd name="connsiteY10" fmla="*/ 99441 h 194475"/>
                <a:gd name="connsiteX11" fmla="*/ 141382 w 141382"/>
                <a:gd name="connsiteY11" fmla="*/ 0 h 19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82" h="194475">
                  <a:moveTo>
                    <a:pt x="119760" y="154305"/>
                  </a:moveTo>
                  <a:lnTo>
                    <a:pt x="88899" y="180213"/>
                  </a:lnTo>
                  <a:cubicBezTo>
                    <a:pt x="87471" y="181546"/>
                    <a:pt x="85851" y="182785"/>
                    <a:pt x="84327" y="184023"/>
                  </a:cubicBezTo>
                  <a:lnTo>
                    <a:pt x="83946" y="184404"/>
                  </a:lnTo>
                  <a:lnTo>
                    <a:pt x="83946" y="184404"/>
                  </a:lnTo>
                  <a:cubicBezTo>
                    <a:pt x="81851" y="185928"/>
                    <a:pt x="79565" y="187357"/>
                    <a:pt x="77184" y="188595"/>
                  </a:cubicBezTo>
                  <a:cubicBezTo>
                    <a:pt x="51180" y="201930"/>
                    <a:pt x="19367" y="191834"/>
                    <a:pt x="5937" y="165925"/>
                  </a:cubicBezTo>
                  <a:cubicBezTo>
                    <a:pt x="-5303" y="144209"/>
                    <a:pt x="-64" y="118300"/>
                    <a:pt x="17271" y="102584"/>
                  </a:cubicBezTo>
                  <a:lnTo>
                    <a:pt x="17271" y="102584"/>
                  </a:lnTo>
                  <a:lnTo>
                    <a:pt x="17748" y="102108"/>
                  </a:lnTo>
                  <a:cubicBezTo>
                    <a:pt x="18795" y="101155"/>
                    <a:pt x="19843" y="100298"/>
                    <a:pt x="20986" y="99441"/>
                  </a:cubicBezTo>
                  <a:lnTo>
                    <a:pt x="141382" y="0"/>
                  </a:lnTo>
                </a:path>
              </a:pathLst>
            </a:custGeom>
            <a:noFill/>
            <a:ln w="47625" cap="flat">
              <a:solidFill>
                <a:schemeClr val="tx2"/>
              </a:solidFill>
              <a:prstDash val="solid"/>
              <a:round/>
            </a:ln>
          </p:spPr>
          <p:txBody>
            <a:bodyPr rtlCol="0" anchor="ctr"/>
            <a:lstStyle/>
            <a:p>
              <a:endParaRPr lang="fr-FR"/>
            </a:p>
          </p:txBody>
        </p:sp>
        <p:sp>
          <p:nvSpPr>
            <p:cNvPr id="52" name="Forme libre : forme 51">
              <a:extLst>
                <a:ext uri="{FF2B5EF4-FFF2-40B4-BE49-F238E27FC236}">
                  <a16:creationId xmlns:a16="http://schemas.microsoft.com/office/drawing/2014/main" id="{BBF14E57-B6D1-4E1A-C38F-B4F0ED3080BA}"/>
                </a:ext>
              </a:extLst>
            </p:cNvPr>
            <p:cNvSpPr/>
            <p:nvPr/>
          </p:nvSpPr>
          <p:spPr>
            <a:xfrm>
              <a:off x="2483981" y="2441941"/>
              <a:ext cx="58252" cy="60167"/>
            </a:xfrm>
            <a:custGeom>
              <a:avLst/>
              <a:gdLst>
                <a:gd name="connsiteX0" fmla="*/ 88876 w 88875"/>
                <a:gd name="connsiteY0" fmla="*/ 77534 h 91796"/>
                <a:gd name="connsiteX1" fmla="*/ 84304 w 88875"/>
                <a:gd name="connsiteY1" fmla="*/ 81344 h 91796"/>
                <a:gd name="connsiteX2" fmla="*/ 83923 w 88875"/>
                <a:gd name="connsiteY2" fmla="*/ 81725 h 91796"/>
                <a:gd name="connsiteX3" fmla="*/ 83923 w 88875"/>
                <a:gd name="connsiteY3" fmla="*/ 81725 h 91796"/>
                <a:gd name="connsiteX4" fmla="*/ 77255 w 88875"/>
                <a:gd name="connsiteY4" fmla="*/ 85916 h 91796"/>
                <a:gd name="connsiteX5" fmla="*/ 5913 w 88875"/>
                <a:gd name="connsiteY5" fmla="*/ 63246 h 91796"/>
                <a:gd name="connsiteX6" fmla="*/ 17248 w 88875"/>
                <a:gd name="connsiteY6" fmla="*/ 0 h 9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75" h="91796">
                  <a:moveTo>
                    <a:pt x="88876" y="77534"/>
                  </a:moveTo>
                  <a:cubicBezTo>
                    <a:pt x="87447" y="78867"/>
                    <a:pt x="85923" y="80201"/>
                    <a:pt x="84304" y="81344"/>
                  </a:cubicBezTo>
                  <a:lnTo>
                    <a:pt x="83923" y="81725"/>
                  </a:lnTo>
                  <a:lnTo>
                    <a:pt x="83923" y="81725"/>
                  </a:lnTo>
                  <a:cubicBezTo>
                    <a:pt x="81827" y="83249"/>
                    <a:pt x="79637" y="84677"/>
                    <a:pt x="77255" y="85916"/>
                  </a:cubicBezTo>
                  <a:cubicBezTo>
                    <a:pt x="51347" y="99251"/>
                    <a:pt x="19439" y="89154"/>
                    <a:pt x="5913" y="63246"/>
                  </a:cubicBezTo>
                  <a:cubicBezTo>
                    <a:pt x="-5326" y="41624"/>
                    <a:pt x="8" y="15716"/>
                    <a:pt x="17248" y="0"/>
                  </a:cubicBezTo>
                </a:path>
              </a:pathLst>
            </a:custGeom>
            <a:noFill/>
            <a:ln w="47625" cap="flat">
              <a:solidFill>
                <a:schemeClr val="tx2"/>
              </a:solid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39207E02-B116-DB70-879B-950ED3A01FF7}"/>
                </a:ext>
              </a:extLst>
            </p:cNvPr>
            <p:cNvSpPr/>
            <p:nvPr/>
          </p:nvSpPr>
          <p:spPr>
            <a:xfrm>
              <a:off x="2762051" y="2239730"/>
              <a:ext cx="195033" cy="6243"/>
            </a:xfrm>
            <a:custGeom>
              <a:avLst/>
              <a:gdLst>
                <a:gd name="connsiteX0" fmla="*/ 0 w 297561"/>
                <a:gd name="connsiteY0" fmla="*/ 0 h 9525"/>
                <a:gd name="connsiteX1" fmla="*/ 297561 w 297561"/>
                <a:gd name="connsiteY1" fmla="*/ 0 h 9525"/>
              </a:gdLst>
              <a:ahLst/>
              <a:cxnLst>
                <a:cxn ang="0">
                  <a:pos x="connsiteX0" y="connsiteY0"/>
                </a:cxn>
                <a:cxn ang="0">
                  <a:pos x="connsiteX1" y="connsiteY1"/>
                </a:cxn>
              </a:cxnLst>
              <a:rect l="l" t="t" r="r" b="b"/>
              <a:pathLst>
                <a:path w="297561" h="9525">
                  <a:moveTo>
                    <a:pt x="0" y="0"/>
                  </a:moveTo>
                  <a:lnTo>
                    <a:pt x="297561" y="0"/>
                  </a:lnTo>
                </a:path>
              </a:pathLst>
            </a:custGeom>
            <a:ln w="47625" cap="flat">
              <a:solidFill>
                <a:schemeClr val="tx2"/>
              </a:solid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67969CCA-3318-30CB-DF1E-8F1F571A62D0}"/>
                </a:ext>
              </a:extLst>
            </p:cNvPr>
            <p:cNvSpPr/>
            <p:nvPr/>
          </p:nvSpPr>
          <p:spPr>
            <a:xfrm>
              <a:off x="2915443" y="2396492"/>
              <a:ext cx="79848" cy="118555"/>
            </a:xfrm>
            <a:custGeom>
              <a:avLst/>
              <a:gdLst>
                <a:gd name="connsiteX0" fmla="*/ 2286 w 121824"/>
                <a:gd name="connsiteY0" fmla="*/ 68485 h 180879"/>
                <a:gd name="connsiteX1" fmla="*/ 476 w 121824"/>
                <a:gd name="connsiteY1" fmla="*/ 59817 h 180879"/>
                <a:gd name="connsiteX2" fmla="*/ 476 w 121824"/>
                <a:gd name="connsiteY2" fmla="*/ 59436 h 180879"/>
                <a:gd name="connsiteX3" fmla="*/ 381 w 121824"/>
                <a:gd name="connsiteY3" fmla="*/ 59436 h 180879"/>
                <a:gd name="connsiteX4" fmla="*/ 0 w 121824"/>
                <a:gd name="connsiteY4" fmla="*/ 52864 h 180879"/>
                <a:gd name="connsiteX5" fmla="*/ 52864 w 121824"/>
                <a:gd name="connsiteY5" fmla="*/ 0 h 180879"/>
                <a:gd name="connsiteX6" fmla="*/ 102584 w 121824"/>
                <a:gd name="connsiteY6" fmla="*/ 35147 h 180879"/>
                <a:gd name="connsiteX7" fmla="*/ 102584 w 121824"/>
                <a:gd name="connsiteY7" fmla="*/ 35147 h 180879"/>
                <a:gd name="connsiteX8" fmla="*/ 102584 w 121824"/>
                <a:gd name="connsiteY8" fmla="*/ 35338 h 180879"/>
                <a:gd name="connsiteX9" fmla="*/ 105346 w 121824"/>
                <a:gd name="connsiteY9" fmla="*/ 48101 h 180879"/>
                <a:gd name="connsiteX10" fmla="*/ 119729 w 121824"/>
                <a:gd name="connsiteY10" fmla="*/ 113824 h 180879"/>
                <a:gd name="connsiteX11" fmla="*/ 121063 w 121824"/>
                <a:gd name="connsiteY11" fmla="*/ 119634 h 180879"/>
                <a:gd name="connsiteX12" fmla="*/ 121063 w 121824"/>
                <a:gd name="connsiteY12" fmla="*/ 120206 h 180879"/>
                <a:gd name="connsiteX13" fmla="*/ 121158 w 121824"/>
                <a:gd name="connsiteY13" fmla="*/ 120206 h 180879"/>
                <a:gd name="connsiteX14" fmla="*/ 121825 w 121824"/>
                <a:gd name="connsiteY14" fmla="*/ 128111 h 180879"/>
                <a:gd name="connsiteX15" fmla="*/ 68961 w 121824"/>
                <a:gd name="connsiteY15" fmla="*/ 180880 h 180879"/>
                <a:gd name="connsiteX16" fmla="*/ 18002 w 121824"/>
                <a:gd name="connsiteY16" fmla="*/ 141732 h 180879"/>
                <a:gd name="connsiteX17" fmla="*/ 18002 w 121824"/>
                <a:gd name="connsiteY17" fmla="*/ 141732 h 180879"/>
                <a:gd name="connsiteX18" fmla="*/ 18002 w 121824"/>
                <a:gd name="connsiteY18" fmla="*/ 140970 h 180879"/>
                <a:gd name="connsiteX19" fmla="*/ 17050 w 121824"/>
                <a:gd name="connsiteY19" fmla="*/ 136874 h 180879"/>
                <a:gd name="connsiteX20" fmla="*/ 2476 w 121824"/>
                <a:gd name="connsiteY20" fmla="*/ 68390 h 1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824" h="180879">
                  <a:moveTo>
                    <a:pt x="2286" y="68485"/>
                  </a:moveTo>
                  <a:cubicBezTo>
                    <a:pt x="1429" y="65723"/>
                    <a:pt x="857" y="62865"/>
                    <a:pt x="476" y="59817"/>
                  </a:cubicBezTo>
                  <a:lnTo>
                    <a:pt x="476" y="59436"/>
                  </a:lnTo>
                  <a:cubicBezTo>
                    <a:pt x="476" y="59436"/>
                    <a:pt x="381" y="59436"/>
                    <a:pt x="381" y="59436"/>
                  </a:cubicBezTo>
                  <a:cubicBezTo>
                    <a:pt x="95" y="57245"/>
                    <a:pt x="0" y="55150"/>
                    <a:pt x="0" y="52864"/>
                  </a:cubicBezTo>
                  <a:cubicBezTo>
                    <a:pt x="0" y="23717"/>
                    <a:pt x="23622" y="0"/>
                    <a:pt x="52864" y="0"/>
                  </a:cubicBezTo>
                  <a:cubicBezTo>
                    <a:pt x="75819" y="0"/>
                    <a:pt x="95345" y="14669"/>
                    <a:pt x="102584" y="35147"/>
                  </a:cubicBezTo>
                  <a:lnTo>
                    <a:pt x="102584" y="35147"/>
                  </a:lnTo>
                  <a:lnTo>
                    <a:pt x="102584" y="35338"/>
                  </a:lnTo>
                  <a:cubicBezTo>
                    <a:pt x="104013" y="39433"/>
                    <a:pt x="104965" y="43625"/>
                    <a:pt x="105346" y="48101"/>
                  </a:cubicBezTo>
                  <a:lnTo>
                    <a:pt x="119729" y="113824"/>
                  </a:lnTo>
                  <a:cubicBezTo>
                    <a:pt x="120301" y="115633"/>
                    <a:pt x="120682" y="117634"/>
                    <a:pt x="121063" y="119634"/>
                  </a:cubicBezTo>
                  <a:lnTo>
                    <a:pt x="121063" y="120206"/>
                  </a:lnTo>
                  <a:lnTo>
                    <a:pt x="121158" y="120206"/>
                  </a:lnTo>
                  <a:cubicBezTo>
                    <a:pt x="121539" y="122777"/>
                    <a:pt x="121825" y="125444"/>
                    <a:pt x="121825" y="128111"/>
                  </a:cubicBezTo>
                  <a:cubicBezTo>
                    <a:pt x="121825" y="157258"/>
                    <a:pt x="98107" y="180880"/>
                    <a:pt x="68961" y="180880"/>
                  </a:cubicBezTo>
                  <a:cubicBezTo>
                    <a:pt x="44577" y="180880"/>
                    <a:pt x="24003" y="164306"/>
                    <a:pt x="18002" y="141732"/>
                  </a:cubicBezTo>
                  <a:lnTo>
                    <a:pt x="18002" y="141732"/>
                  </a:lnTo>
                  <a:lnTo>
                    <a:pt x="18002" y="140970"/>
                  </a:lnTo>
                  <a:cubicBezTo>
                    <a:pt x="17526" y="139637"/>
                    <a:pt x="17240" y="138303"/>
                    <a:pt x="17050" y="136874"/>
                  </a:cubicBezTo>
                  <a:lnTo>
                    <a:pt x="2476" y="68390"/>
                  </a:lnTo>
                  <a:close/>
                </a:path>
              </a:pathLst>
            </a:custGeom>
            <a:noFill/>
            <a:ln w="34925" cap="flat">
              <a:solidFill>
                <a:srgbClr val="6B00C3"/>
              </a:solidFill>
              <a:prstDash val="solid"/>
              <a:round/>
            </a:ln>
          </p:spPr>
          <p:txBody>
            <a:bodyPr rtlCol="0" anchor="ctr"/>
            <a:lstStyle/>
            <a:p>
              <a:endParaRPr lang="fr-FR"/>
            </a:p>
          </p:txBody>
        </p:sp>
        <p:sp>
          <p:nvSpPr>
            <p:cNvPr id="55" name="Forme libre : forme 54">
              <a:extLst>
                <a:ext uri="{FF2B5EF4-FFF2-40B4-BE49-F238E27FC236}">
                  <a16:creationId xmlns:a16="http://schemas.microsoft.com/office/drawing/2014/main" id="{98627E0E-DC8A-DDF6-4B42-09AFFD24386F}"/>
                </a:ext>
              </a:extLst>
            </p:cNvPr>
            <p:cNvSpPr/>
            <p:nvPr/>
          </p:nvSpPr>
          <p:spPr>
            <a:xfrm>
              <a:off x="2719411" y="2469161"/>
              <a:ext cx="79910" cy="118618"/>
            </a:xfrm>
            <a:custGeom>
              <a:avLst/>
              <a:gdLst>
                <a:gd name="connsiteX0" fmla="*/ 2191 w 121919"/>
                <a:gd name="connsiteY0" fmla="*/ 68485 h 180975"/>
                <a:gd name="connsiteX1" fmla="*/ 381 w 121919"/>
                <a:gd name="connsiteY1" fmla="*/ 59817 h 180975"/>
                <a:gd name="connsiteX2" fmla="*/ 381 w 121919"/>
                <a:gd name="connsiteY2" fmla="*/ 59436 h 180975"/>
                <a:gd name="connsiteX3" fmla="*/ 381 w 121919"/>
                <a:gd name="connsiteY3" fmla="*/ 59436 h 180975"/>
                <a:gd name="connsiteX4" fmla="*/ 0 w 121919"/>
                <a:gd name="connsiteY4" fmla="*/ 52864 h 180975"/>
                <a:gd name="connsiteX5" fmla="*/ 52864 w 121919"/>
                <a:gd name="connsiteY5" fmla="*/ 0 h 180975"/>
                <a:gd name="connsiteX6" fmla="*/ 102679 w 121919"/>
                <a:gd name="connsiteY6" fmla="*/ 35243 h 180975"/>
                <a:gd name="connsiteX7" fmla="*/ 102679 w 121919"/>
                <a:gd name="connsiteY7" fmla="*/ 35243 h 180975"/>
                <a:gd name="connsiteX8" fmla="*/ 102679 w 121919"/>
                <a:gd name="connsiteY8" fmla="*/ 35433 h 180975"/>
                <a:gd name="connsiteX9" fmla="*/ 105537 w 121919"/>
                <a:gd name="connsiteY9" fmla="*/ 48197 h 180975"/>
                <a:gd name="connsiteX10" fmla="*/ 119920 w 121919"/>
                <a:gd name="connsiteY10" fmla="*/ 113824 h 180975"/>
                <a:gd name="connsiteX11" fmla="*/ 121158 w 121919"/>
                <a:gd name="connsiteY11" fmla="*/ 119634 h 180975"/>
                <a:gd name="connsiteX12" fmla="*/ 121348 w 121919"/>
                <a:gd name="connsiteY12" fmla="*/ 120206 h 180975"/>
                <a:gd name="connsiteX13" fmla="*/ 121348 w 121919"/>
                <a:gd name="connsiteY13" fmla="*/ 120206 h 180975"/>
                <a:gd name="connsiteX14" fmla="*/ 121920 w 121919"/>
                <a:gd name="connsiteY14" fmla="*/ 128111 h 180975"/>
                <a:gd name="connsiteX15" fmla="*/ 69151 w 121919"/>
                <a:gd name="connsiteY15" fmla="*/ 180975 h 180975"/>
                <a:gd name="connsiteX16" fmla="*/ 18098 w 121919"/>
                <a:gd name="connsiteY16" fmla="*/ 141827 h 180975"/>
                <a:gd name="connsiteX17" fmla="*/ 18098 w 121919"/>
                <a:gd name="connsiteY17" fmla="*/ 141827 h 180975"/>
                <a:gd name="connsiteX18" fmla="*/ 18098 w 121919"/>
                <a:gd name="connsiteY18" fmla="*/ 141065 h 180975"/>
                <a:gd name="connsiteX19" fmla="*/ 17145 w 121919"/>
                <a:gd name="connsiteY19" fmla="*/ 137065 h 180975"/>
                <a:gd name="connsiteX20" fmla="*/ 2476 w 121919"/>
                <a:gd name="connsiteY20" fmla="*/ 6848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 h="180975">
                  <a:moveTo>
                    <a:pt x="2191" y="68485"/>
                  </a:moveTo>
                  <a:cubicBezTo>
                    <a:pt x="1333" y="65723"/>
                    <a:pt x="762" y="62770"/>
                    <a:pt x="381" y="59817"/>
                  </a:cubicBezTo>
                  <a:lnTo>
                    <a:pt x="381" y="59436"/>
                  </a:lnTo>
                  <a:cubicBezTo>
                    <a:pt x="381" y="59436"/>
                    <a:pt x="381" y="59436"/>
                    <a:pt x="381" y="59436"/>
                  </a:cubicBezTo>
                  <a:cubicBezTo>
                    <a:pt x="95" y="57341"/>
                    <a:pt x="0" y="55150"/>
                    <a:pt x="0" y="52864"/>
                  </a:cubicBezTo>
                  <a:cubicBezTo>
                    <a:pt x="0" y="23717"/>
                    <a:pt x="23622" y="0"/>
                    <a:pt x="52864" y="0"/>
                  </a:cubicBezTo>
                  <a:cubicBezTo>
                    <a:pt x="75819" y="0"/>
                    <a:pt x="95345" y="14764"/>
                    <a:pt x="102679" y="35243"/>
                  </a:cubicBezTo>
                  <a:lnTo>
                    <a:pt x="102679" y="35243"/>
                  </a:lnTo>
                  <a:lnTo>
                    <a:pt x="102679" y="35433"/>
                  </a:lnTo>
                  <a:cubicBezTo>
                    <a:pt x="104108" y="39529"/>
                    <a:pt x="105156" y="43720"/>
                    <a:pt x="105537" y="48197"/>
                  </a:cubicBezTo>
                  <a:lnTo>
                    <a:pt x="119920" y="113824"/>
                  </a:lnTo>
                  <a:cubicBezTo>
                    <a:pt x="120396" y="115729"/>
                    <a:pt x="120872" y="117634"/>
                    <a:pt x="121158" y="119634"/>
                  </a:cubicBezTo>
                  <a:lnTo>
                    <a:pt x="121348" y="120206"/>
                  </a:lnTo>
                  <a:lnTo>
                    <a:pt x="121348" y="120206"/>
                  </a:lnTo>
                  <a:cubicBezTo>
                    <a:pt x="121729" y="122777"/>
                    <a:pt x="121920" y="125444"/>
                    <a:pt x="121920" y="128111"/>
                  </a:cubicBezTo>
                  <a:cubicBezTo>
                    <a:pt x="121920" y="157353"/>
                    <a:pt x="98298" y="180975"/>
                    <a:pt x="69151" y="180975"/>
                  </a:cubicBezTo>
                  <a:cubicBezTo>
                    <a:pt x="44672" y="180975"/>
                    <a:pt x="24194" y="164306"/>
                    <a:pt x="18098" y="141827"/>
                  </a:cubicBezTo>
                  <a:lnTo>
                    <a:pt x="18098" y="141827"/>
                  </a:lnTo>
                  <a:lnTo>
                    <a:pt x="18098" y="141065"/>
                  </a:lnTo>
                  <a:cubicBezTo>
                    <a:pt x="17621" y="139732"/>
                    <a:pt x="17335" y="138398"/>
                    <a:pt x="17145" y="137065"/>
                  </a:cubicBezTo>
                  <a:lnTo>
                    <a:pt x="2476" y="68485"/>
                  </a:lnTo>
                  <a:close/>
                </a:path>
              </a:pathLst>
            </a:custGeom>
            <a:noFill/>
            <a:ln w="34925" cap="flat">
              <a:solidFill>
                <a:srgbClr val="6B00C3"/>
              </a:solidFill>
              <a:prstDash val="solid"/>
              <a:round/>
            </a:ln>
          </p:spPr>
          <p:txBody>
            <a:bodyPr rtlCol="0" anchor="ctr"/>
            <a:lstStyle/>
            <a:p>
              <a:endParaRPr lang="fr-FR"/>
            </a:p>
          </p:txBody>
        </p:sp>
        <p:sp>
          <p:nvSpPr>
            <p:cNvPr id="56" name="Forme libre : forme 55">
              <a:extLst>
                <a:ext uri="{FF2B5EF4-FFF2-40B4-BE49-F238E27FC236}">
                  <a16:creationId xmlns:a16="http://schemas.microsoft.com/office/drawing/2014/main" id="{5E2BCE18-7860-388C-F0DA-1F3FDEA4F983}"/>
                </a:ext>
              </a:extLst>
            </p:cNvPr>
            <p:cNvSpPr/>
            <p:nvPr/>
          </p:nvSpPr>
          <p:spPr>
            <a:xfrm>
              <a:off x="2847643" y="2410664"/>
              <a:ext cx="83719" cy="135786"/>
            </a:xfrm>
            <a:custGeom>
              <a:avLst/>
              <a:gdLst>
                <a:gd name="connsiteX0" fmla="*/ 2286 w 127730"/>
                <a:gd name="connsiteY0" fmla="*/ 68485 h 207168"/>
                <a:gd name="connsiteX1" fmla="*/ 476 w 127730"/>
                <a:gd name="connsiteY1" fmla="*/ 59817 h 207168"/>
                <a:gd name="connsiteX2" fmla="*/ 476 w 127730"/>
                <a:gd name="connsiteY2" fmla="*/ 59436 h 207168"/>
                <a:gd name="connsiteX3" fmla="*/ 476 w 127730"/>
                <a:gd name="connsiteY3" fmla="*/ 59436 h 207168"/>
                <a:gd name="connsiteX4" fmla="*/ 0 w 127730"/>
                <a:gd name="connsiteY4" fmla="*/ 52864 h 207168"/>
                <a:gd name="connsiteX5" fmla="*/ 52769 w 127730"/>
                <a:gd name="connsiteY5" fmla="*/ 0 h 207168"/>
                <a:gd name="connsiteX6" fmla="*/ 102584 w 127730"/>
                <a:gd name="connsiteY6" fmla="*/ 35242 h 207168"/>
                <a:gd name="connsiteX7" fmla="*/ 102584 w 127730"/>
                <a:gd name="connsiteY7" fmla="*/ 35242 h 207168"/>
                <a:gd name="connsiteX8" fmla="*/ 102584 w 127730"/>
                <a:gd name="connsiteY8" fmla="*/ 35433 h 207168"/>
                <a:gd name="connsiteX9" fmla="*/ 105442 w 127730"/>
                <a:gd name="connsiteY9" fmla="*/ 48196 h 207168"/>
                <a:gd name="connsiteX10" fmla="*/ 125730 w 127730"/>
                <a:gd name="connsiteY10" fmla="*/ 140017 h 207168"/>
                <a:gd name="connsiteX11" fmla="*/ 127063 w 127730"/>
                <a:gd name="connsiteY11" fmla="*/ 145828 h 207168"/>
                <a:gd name="connsiteX12" fmla="*/ 127063 w 127730"/>
                <a:gd name="connsiteY12" fmla="*/ 146399 h 207168"/>
                <a:gd name="connsiteX13" fmla="*/ 127063 w 127730"/>
                <a:gd name="connsiteY13" fmla="*/ 146399 h 207168"/>
                <a:gd name="connsiteX14" fmla="*/ 127730 w 127730"/>
                <a:gd name="connsiteY14" fmla="*/ 154305 h 207168"/>
                <a:gd name="connsiteX15" fmla="*/ 74867 w 127730"/>
                <a:gd name="connsiteY15" fmla="*/ 207169 h 207168"/>
                <a:gd name="connsiteX16" fmla="*/ 23908 w 127730"/>
                <a:gd name="connsiteY16" fmla="*/ 168021 h 207168"/>
                <a:gd name="connsiteX17" fmla="*/ 23813 w 127730"/>
                <a:gd name="connsiteY17" fmla="*/ 168021 h 207168"/>
                <a:gd name="connsiteX18" fmla="*/ 23717 w 127730"/>
                <a:gd name="connsiteY18" fmla="*/ 167354 h 207168"/>
                <a:gd name="connsiteX19" fmla="*/ 22860 w 127730"/>
                <a:gd name="connsiteY19" fmla="*/ 163259 h 207168"/>
                <a:gd name="connsiteX20" fmla="*/ 2286 w 127730"/>
                <a:gd name="connsiteY20" fmla="*/ 6858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730" h="207168">
                  <a:moveTo>
                    <a:pt x="2286" y="68485"/>
                  </a:moveTo>
                  <a:cubicBezTo>
                    <a:pt x="1429" y="65723"/>
                    <a:pt x="857" y="62770"/>
                    <a:pt x="476" y="59817"/>
                  </a:cubicBezTo>
                  <a:lnTo>
                    <a:pt x="476" y="59436"/>
                  </a:lnTo>
                  <a:cubicBezTo>
                    <a:pt x="476" y="59436"/>
                    <a:pt x="476" y="59436"/>
                    <a:pt x="476" y="59436"/>
                  </a:cubicBezTo>
                  <a:cubicBezTo>
                    <a:pt x="190" y="57245"/>
                    <a:pt x="0" y="55150"/>
                    <a:pt x="0" y="52864"/>
                  </a:cubicBezTo>
                  <a:cubicBezTo>
                    <a:pt x="0" y="23717"/>
                    <a:pt x="23622" y="0"/>
                    <a:pt x="52769" y="0"/>
                  </a:cubicBezTo>
                  <a:cubicBezTo>
                    <a:pt x="75819" y="0"/>
                    <a:pt x="95345" y="14669"/>
                    <a:pt x="102584" y="35242"/>
                  </a:cubicBezTo>
                  <a:lnTo>
                    <a:pt x="102584" y="35242"/>
                  </a:lnTo>
                  <a:lnTo>
                    <a:pt x="102584" y="35433"/>
                  </a:lnTo>
                  <a:cubicBezTo>
                    <a:pt x="104108" y="39529"/>
                    <a:pt x="104965" y="43720"/>
                    <a:pt x="105442" y="48196"/>
                  </a:cubicBezTo>
                  <a:lnTo>
                    <a:pt x="125730" y="140017"/>
                  </a:lnTo>
                  <a:cubicBezTo>
                    <a:pt x="126206" y="141923"/>
                    <a:pt x="126682" y="143923"/>
                    <a:pt x="127063" y="145828"/>
                  </a:cubicBezTo>
                  <a:lnTo>
                    <a:pt x="127063" y="146399"/>
                  </a:lnTo>
                  <a:lnTo>
                    <a:pt x="127063" y="146399"/>
                  </a:lnTo>
                  <a:cubicBezTo>
                    <a:pt x="127444" y="148971"/>
                    <a:pt x="127730" y="151638"/>
                    <a:pt x="127730" y="154305"/>
                  </a:cubicBezTo>
                  <a:cubicBezTo>
                    <a:pt x="127730" y="183547"/>
                    <a:pt x="104108" y="207169"/>
                    <a:pt x="74867" y="207169"/>
                  </a:cubicBezTo>
                  <a:cubicBezTo>
                    <a:pt x="50387" y="207169"/>
                    <a:pt x="29908" y="190595"/>
                    <a:pt x="23908" y="168021"/>
                  </a:cubicBezTo>
                  <a:lnTo>
                    <a:pt x="23813" y="168021"/>
                  </a:lnTo>
                  <a:cubicBezTo>
                    <a:pt x="23813" y="168021"/>
                    <a:pt x="23717" y="167354"/>
                    <a:pt x="23717" y="167354"/>
                  </a:cubicBezTo>
                  <a:cubicBezTo>
                    <a:pt x="23336" y="166021"/>
                    <a:pt x="23146" y="164687"/>
                    <a:pt x="22860" y="163259"/>
                  </a:cubicBezTo>
                  <a:lnTo>
                    <a:pt x="2286" y="68580"/>
                  </a:lnTo>
                  <a:close/>
                </a:path>
              </a:pathLst>
            </a:custGeom>
            <a:noFill/>
            <a:ln w="34925" cap="flat">
              <a:solidFill>
                <a:srgbClr val="6B00C3"/>
              </a:solidFill>
              <a:prstDash val="solid"/>
              <a:round/>
            </a:ln>
          </p:spPr>
          <p:txBody>
            <a:bodyPr rtlCol="0" anchor="ctr"/>
            <a:lstStyle/>
            <a:p>
              <a:endParaRPr lang="fr-FR"/>
            </a:p>
          </p:txBody>
        </p:sp>
        <p:sp>
          <p:nvSpPr>
            <p:cNvPr id="57" name="Forme libre : forme 56">
              <a:extLst>
                <a:ext uri="{FF2B5EF4-FFF2-40B4-BE49-F238E27FC236}">
                  <a16:creationId xmlns:a16="http://schemas.microsoft.com/office/drawing/2014/main" id="{FE57487E-574A-6D87-EE7F-D583F0AE49A3}"/>
                </a:ext>
              </a:extLst>
            </p:cNvPr>
            <p:cNvSpPr/>
            <p:nvPr/>
          </p:nvSpPr>
          <p:spPr>
            <a:xfrm>
              <a:off x="2781592" y="2430767"/>
              <a:ext cx="83781" cy="135723"/>
            </a:xfrm>
            <a:custGeom>
              <a:avLst/>
              <a:gdLst>
                <a:gd name="connsiteX0" fmla="*/ 2286 w 127825"/>
                <a:gd name="connsiteY0" fmla="*/ 68580 h 207073"/>
                <a:gd name="connsiteX1" fmla="*/ 476 w 127825"/>
                <a:gd name="connsiteY1" fmla="*/ 59817 h 207073"/>
                <a:gd name="connsiteX2" fmla="*/ 476 w 127825"/>
                <a:gd name="connsiteY2" fmla="*/ 59436 h 207073"/>
                <a:gd name="connsiteX3" fmla="*/ 476 w 127825"/>
                <a:gd name="connsiteY3" fmla="*/ 59436 h 207073"/>
                <a:gd name="connsiteX4" fmla="*/ 0 w 127825"/>
                <a:gd name="connsiteY4" fmla="*/ 52864 h 207073"/>
                <a:gd name="connsiteX5" fmla="*/ 52864 w 127825"/>
                <a:gd name="connsiteY5" fmla="*/ 0 h 207073"/>
                <a:gd name="connsiteX6" fmla="*/ 102584 w 127825"/>
                <a:gd name="connsiteY6" fmla="*/ 35147 h 207073"/>
                <a:gd name="connsiteX7" fmla="*/ 102584 w 127825"/>
                <a:gd name="connsiteY7" fmla="*/ 35147 h 207073"/>
                <a:gd name="connsiteX8" fmla="*/ 102584 w 127825"/>
                <a:gd name="connsiteY8" fmla="*/ 35338 h 207073"/>
                <a:gd name="connsiteX9" fmla="*/ 105442 w 127825"/>
                <a:gd name="connsiteY9" fmla="*/ 48101 h 207073"/>
                <a:gd name="connsiteX10" fmla="*/ 125730 w 127825"/>
                <a:gd name="connsiteY10" fmla="*/ 139922 h 207073"/>
                <a:gd name="connsiteX11" fmla="*/ 126968 w 127825"/>
                <a:gd name="connsiteY11" fmla="*/ 145732 h 207073"/>
                <a:gd name="connsiteX12" fmla="*/ 127159 w 127825"/>
                <a:gd name="connsiteY12" fmla="*/ 146304 h 207073"/>
                <a:gd name="connsiteX13" fmla="*/ 127159 w 127825"/>
                <a:gd name="connsiteY13" fmla="*/ 146304 h 207073"/>
                <a:gd name="connsiteX14" fmla="*/ 127825 w 127825"/>
                <a:gd name="connsiteY14" fmla="*/ 154210 h 207073"/>
                <a:gd name="connsiteX15" fmla="*/ 74962 w 127825"/>
                <a:gd name="connsiteY15" fmla="*/ 207073 h 207073"/>
                <a:gd name="connsiteX16" fmla="*/ 23908 w 127825"/>
                <a:gd name="connsiteY16" fmla="*/ 167926 h 207073"/>
                <a:gd name="connsiteX17" fmla="*/ 23908 w 127825"/>
                <a:gd name="connsiteY17" fmla="*/ 167926 h 207073"/>
                <a:gd name="connsiteX18" fmla="*/ 23717 w 127825"/>
                <a:gd name="connsiteY18" fmla="*/ 167259 h 207073"/>
                <a:gd name="connsiteX19" fmla="*/ 22860 w 127825"/>
                <a:gd name="connsiteY19" fmla="*/ 163163 h 207073"/>
                <a:gd name="connsiteX20" fmla="*/ 2381 w 127825"/>
                <a:gd name="connsiteY20" fmla="*/ 68580 h 20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825" h="207073">
                  <a:moveTo>
                    <a:pt x="2286" y="68580"/>
                  </a:moveTo>
                  <a:cubicBezTo>
                    <a:pt x="1429" y="65722"/>
                    <a:pt x="857" y="62865"/>
                    <a:pt x="476" y="59817"/>
                  </a:cubicBezTo>
                  <a:lnTo>
                    <a:pt x="476" y="59436"/>
                  </a:lnTo>
                  <a:lnTo>
                    <a:pt x="476" y="59436"/>
                  </a:lnTo>
                  <a:cubicBezTo>
                    <a:pt x="190" y="57245"/>
                    <a:pt x="0" y="55054"/>
                    <a:pt x="0" y="52864"/>
                  </a:cubicBezTo>
                  <a:cubicBezTo>
                    <a:pt x="0" y="23622"/>
                    <a:pt x="23717" y="0"/>
                    <a:pt x="52864" y="0"/>
                  </a:cubicBezTo>
                  <a:cubicBezTo>
                    <a:pt x="75819" y="0"/>
                    <a:pt x="98203" y="14764"/>
                    <a:pt x="102584" y="35147"/>
                  </a:cubicBezTo>
                  <a:lnTo>
                    <a:pt x="102584" y="35147"/>
                  </a:lnTo>
                  <a:lnTo>
                    <a:pt x="102584" y="35338"/>
                  </a:lnTo>
                  <a:cubicBezTo>
                    <a:pt x="104108" y="39433"/>
                    <a:pt x="105061" y="43624"/>
                    <a:pt x="105442" y="48101"/>
                  </a:cubicBezTo>
                  <a:lnTo>
                    <a:pt x="125730" y="139922"/>
                  </a:lnTo>
                  <a:cubicBezTo>
                    <a:pt x="126302" y="141827"/>
                    <a:pt x="126682" y="143827"/>
                    <a:pt x="126968" y="145732"/>
                  </a:cubicBezTo>
                  <a:lnTo>
                    <a:pt x="127159" y="146304"/>
                  </a:lnTo>
                  <a:lnTo>
                    <a:pt x="127159" y="146304"/>
                  </a:lnTo>
                  <a:cubicBezTo>
                    <a:pt x="127540" y="148876"/>
                    <a:pt x="127825" y="151543"/>
                    <a:pt x="127825" y="154210"/>
                  </a:cubicBezTo>
                  <a:cubicBezTo>
                    <a:pt x="127825" y="183451"/>
                    <a:pt x="104108" y="207073"/>
                    <a:pt x="74962" y="207073"/>
                  </a:cubicBezTo>
                  <a:cubicBezTo>
                    <a:pt x="50482" y="207073"/>
                    <a:pt x="30004" y="190500"/>
                    <a:pt x="23908" y="167926"/>
                  </a:cubicBezTo>
                  <a:lnTo>
                    <a:pt x="23908" y="167926"/>
                  </a:lnTo>
                  <a:lnTo>
                    <a:pt x="23717" y="167259"/>
                  </a:lnTo>
                  <a:cubicBezTo>
                    <a:pt x="23431" y="165925"/>
                    <a:pt x="23146" y="164497"/>
                    <a:pt x="22860" y="163163"/>
                  </a:cubicBezTo>
                  <a:lnTo>
                    <a:pt x="2381" y="68580"/>
                  </a:lnTo>
                  <a:close/>
                </a:path>
              </a:pathLst>
            </a:custGeom>
            <a:noFill/>
            <a:ln w="34925" cap="flat">
              <a:solidFill>
                <a:srgbClr val="6B00C3"/>
              </a:solid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8F92A296-70FB-76FD-3C54-1867BDE18FCF}"/>
                </a:ext>
              </a:extLst>
            </p:cNvPr>
            <p:cNvSpPr/>
            <p:nvPr/>
          </p:nvSpPr>
          <p:spPr>
            <a:xfrm>
              <a:off x="2449836" y="2222686"/>
              <a:ext cx="386069" cy="219006"/>
            </a:xfrm>
            <a:custGeom>
              <a:avLst/>
              <a:gdLst>
                <a:gd name="connsiteX0" fmla="*/ 0 w 589025"/>
                <a:gd name="connsiteY0" fmla="*/ 329279 h 334137"/>
                <a:gd name="connsiteX1" fmla="*/ 69723 w 589025"/>
                <a:gd name="connsiteY1" fmla="*/ 334137 h 334137"/>
                <a:gd name="connsiteX2" fmla="*/ 335375 w 589025"/>
                <a:gd name="connsiteY2" fmla="*/ 107823 h 334137"/>
                <a:gd name="connsiteX3" fmla="*/ 404146 w 589025"/>
                <a:gd name="connsiteY3" fmla="*/ 107823 h 334137"/>
                <a:gd name="connsiteX4" fmla="*/ 474440 w 589025"/>
                <a:gd name="connsiteY4" fmla="*/ 214979 h 334137"/>
                <a:gd name="connsiteX5" fmla="*/ 589026 w 589025"/>
                <a:gd name="connsiteY5" fmla="*/ 222694 h 334137"/>
                <a:gd name="connsiteX6" fmla="*/ 485584 w 589025"/>
                <a:gd name="connsiteY6" fmla="*/ 41910 h 334137"/>
                <a:gd name="connsiteX7" fmla="*/ 403098 w 589025"/>
                <a:gd name="connsiteY7" fmla="*/ 0 h 334137"/>
                <a:gd name="connsiteX8" fmla="*/ 104299 w 589025"/>
                <a:gd name="connsiteY8" fmla="*/ 26098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025" h="334137">
                  <a:moveTo>
                    <a:pt x="0" y="329279"/>
                  </a:moveTo>
                  <a:lnTo>
                    <a:pt x="69723" y="334137"/>
                  </a:lnTo>
                  <a:lnTo>
                    <a:pt x="335375" y="107823"/>
                  </a:lnTo>
                  <a:lnTo>
                    <a:pt x="404146" y="107823"/>
                  </a:lnTo>
                  <a:lnTo>
                    <a:pt x="474440" y="214979"/>
                  </a:lnTo>
                  <a:cubicBezTo>
                    <a:pt x="511778" y="260890"/>
                    <a:pt x="589026" y="222694"/>
                    <a:pt x="589026" y="222694"/>
                  </a:cubicBezTo>
                  <a:lnTo>
                    <a:pt x="485584" y="41910"/>
                  </a:lnTo>
                  <a:cubicBezTo>
                    <a:pt x="485584" y="41910"/>
                    <a:pt x="468916" y="0"/>
                    <a:pt x="403098" y="0"/>
                  </a:cubicBezTo>
                  <a:cubicBezTo>
                    <a:pt x="327184" y="0"/>
                    <a:pt x="104299" y="26098"/>
                    <a:pt x="104299" y="26098"/>
                  </a:cubicBezTo>
                </a:path>
              </a:pathLst>
            </a:custGeom>
            <a:noFill/>
            <a:ln w="47625" cap="flat">
              <a:solidFill>
                <a:srgbClr val="6B00C3"/>
              </a:solid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1410FAEB-E63A-5EFD-760A-983BFECAC335}"/>
                </a:ext>
              </a:extLst>
            </p:cNvPr>
            <p:cNvSpPr/>
            <p:nvPr/>
          </p:nvSpPr>
          <p:spPr>
            <a:xfrm>
              <a:off x="2947220" y="2213697"/>
              <a:ext cx="177440" cy="339588"/>
            </a:xfrm>
            <a:custGeom>
              <a:avLst/>
              <a:gdLst>
                <a:gd name="connsiteX0" fmla="*/ 271367 w 297942"/>
                <a:gd name="connsiteY0" fmla="*/ 0 h 511302"/>
                <a:gd name="connsiteX1" fmla="*/ 0 w 297942"/>
                <a:gd name="connsiteY1" fmla="*/ 0 h 511302"/>
                <a:gd name="connsiteX2" fmla="*/ 193739 w 297942"/>
                <a:gd name="connsiteY2" fmla="*/ 511302 h 511302"/>
                <a:gd name="connsiteX3" fmla="*/ 297942 w 297942"/>
                <a:gd name="connsiteY3" fmla="*/ 511302 h 511302"/>
                <a:gd name="connsiteX0" fmla="*/ 271367 w 271367"/>
                <a:gd name="connsiteY0" fmla="*/ 0 h 518108"/>
                <a:gd name="connsiteX1" fmla="*/ 0 w 271367"/>
                <a:gd name="connsiteY1" fmla="*/ 0 h 518108"/>
                <a:gd name="connsiteX2" fmla="*/ 193739 w 271367"/>
                <a:gd name="connsiteY2" fmla="*/ 511302 h 518108"/>
                <a:gd name="connsiteX3" fmla="*/ 270720 w 271367"/>
                <a:gd name="connsiteY3" fmla="*/ 518108 h 518108"/>
                <a:gd name="connsiteX0" fmla="*/ 216924 w 270720"/>
                <a:gd name="connsiteY0" fmla="*/ 3404 h 518108"/>
                <a:gd name="connsiteX1" fmla="*/ 0 w 270720"/>
                <a:gd name="connsiteY1" fmla="*/ 0 h 518108"/>
                <a:gd name="connsiteX2" fmla="*/ 193739 w 270720"/>
                <a:gd name="connsiteY2" fmla="*/ 511302 h 518108"/>
                <a:gd name="connsiteX3" fmla="*/ 270720 w 270720"/>
                <a:gd name="connsiteY3" fmla="*/ 518108 h 518108"/>
              </a:gdLst>
              <a:ahLst/>
              <a:cxnLst>
                <a:cxn ang="0">
                  <a:pos x="connsiteX0" y="connsiteY0"/>
                </a:cxn>
                <a:cxn ang="0">
                  <a:pos x="connsiteX1" y="connsiteY1"/>
                </a:cxn>
                <a:cxn ang="0">
                  <a:pos x="connsiteX2" y="connsiteY2"/>
                </a:cxn>
                <a:cxn ang="0">
                  <a:pos x="connsiteX3" y="connsiteY3"/>
                </a:cxn>
              </a:cxnLst>
              <a:rect l="l" t="t" r="r" b="b"/>
              <a:pathLst>
                <a:path w="270720" h="518108">
                  <a:moveTo>
                    <a:pt x="216924" y="3404"/>
                  </a:moveTo>
                  <a:lnTo>
                    <a:pt x="0" y="0"/>
                  </a:lnTo>
                  <a:lnTo>
                    <a:pt x="193739" y="511302"/>
                  </a:lnTo>
                  <a:cubicBezTo>
                    <a:pt x="228473" y="511302"/>
                    <a:pt x="235986" y="518108"/>
                    <a:pt x="270720" y="518108"/>
                  </a:cubicBezTo>
                </a:path>
              </a:pathLst>
            </a:custGeom>
            <a:noFill/>
            <a:ln w="47625" cap="flat">
              <a:solidFill>
                <a:schemeClr val="tx2"/>
              </a:solid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424E68E4-0150-5F5E-5645-0FB7B5A51015}"/>
                </a:ext>
              </a:extLst>
            </p:cNvPr>
            <p:cNvSpPr/>
            <p:nvPr/>
          </p:nvSpPr>
          <p:spPr>
            <a:xfrm>
              <a:off x="2346326" y="2213696"/>
              <a:ext cx="180673" cy="224812"/>
            </a:xfrm>
            <a:custGeom>
              <a:avLst/>
              <a:gdLst>
                <a:gd name="connsiteX0" fmla="*/ 0 w 275653"/>
                <a:gd name="connsiteY0" fmla="*/ 0 h 342995"/>
                <a:gd name="connsiteX1" fmla="*/ 275654 w 275653"/>
                <a:gd name="connsiteY1" fmla="*/ 0 h 342995"/>
                <a:gd name="connsiteX2" fmla="*/ 157925 w 275653"/>
                <a:gd name="connsiteY2" fmla="*/ 342995 h 342995"/>
              </a:gdLst>
              <a:ahLst/>
              <a:cxnLst>
                <a:cxn ang="0">
                  <a:pos x="connsiteX0" y="connsiteY0"/>
                </a:cxn>
                <a:cxn ang="0">
                  <a:pos x="connsiteX1" y="connsiteY1"/>
                </a:cxn>
                <a:cxn ang="0">
                  <a:pos x="connsiteX2" y="connsiteY2"/>
                </a:cxn>
              </a:cxnLst>
              <a:rect l="l" t="t" r="r" b="b"/>
              <a:pathLst>
                <a:path w="275653" h="342995">
                  <a:moveTo>
                    <a:pt x="0" y="0"/>
                  </a:moveTo>
                  <a:lnTo>
                    <a:pt x="275654" y="0"/>
                  </a:lnTo>
                  <a:lnTo>
                    <a:pt x="157925" y="342995"/>
                  </a:lnTo>
                </a:path>
              </a:pathLst>
            </a:custGeom>
            <a:noFill/>
            <a:ln w="47625" cap="flat">
              <a:solidFill>
                <a:srgbClr val="6B00C3"/>
              </a:solid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7009ABFF-0B1D-A6E6-F79B-36CF9EC7867C}"/>
                </a:ext>
              </a:extLst>
            </p:cNvPr>
            <p:cNvSpPr/>
            <p:nvPr/>
          </p:nvSpPr>
          <p:spPr>
            <a:xfrm>
              <a:off x="2329782" y="2438508"/>
              <a:ext cx="120053" cy="111500"/>
            </a:xfrm>
            <a:custGeom>
              <a:avLst/>
              <a:gdLst>
                <a:gd name="connsiteX0" fmla="*/ 183166 w 183165"/>
                <a:gd name="connsiteY0" fmla="*/ 0 h 170116"/>
                <a:gd name="connsiteX1" fmla="*/ 127349 w 183165"/>
                <a:gd name="connsiteY1" fmla="*/ 170117 h 170116"/>
                <a:gd name="connsiteX2" fmla="*/ 0 w 183165"/>
                <a:gd name="connsiteY2" fmla="*/ 170117 h 170116"/>
              </a:gdLst>
              <a:ahLst/>
              <a:cxnLst>
                <a:cxn ang="0">
                  <a:pos x="connsiteX0" y="connsiteY0"/>
                </a:cxn>
                <a:cxn ang="0">
                  <a:pos x="connsiteX1" y="connsiteY1"/>
                </a:cxn>
                <a:cxn ang="0">
                  <a:pos x="connsiteX2" y="connsiteY2"/>
                </a:cxn>
              </a:cxnLst>
              <a:rect l="l" t="t" r="r" b="b"/>
              <a:pathLst>
                <a:path w="183165" h="170116">
                  <a:moveTo>
                    <a:pt x="183166" y="0"/>
                  </a:moveTo>
                  <a:lnTo>
                    <a:pt x="127349" y="170117"/>
                  </a:lnTo>
                  <a:lnTo>
                    <a:pt x="0" y="170117"/>
                  </a:lnTo>
                </a:path>
              </a:pathLst>
            </a:custGeom>
            <a:noFill/>
            <a:ln w="47625" cap="flat">
              <a:solidFill>
                <a:srgbClr val="6B00C3"/>
              </a:solidFill>
              <a:prstDash val="solid"/>
              <a:miter/>
            </a:ln>
          </p:spPr>
          <p:txBody>
            <a:bodyPr rtlCol="0" anchor="ctr"/>
            <a:lstStyle/>
            <a:p>
              <a:endParaRPr lang="fr-FR"/>
            </a:p>
          </p:txBody>
        </p:sp>
      </p:grpSp>
      <p:sp>
        <p:nvSpPr>
          <p:cNvPr id="14" name="Forme libre : forme 13">
            <a:extLst>
              <a:ext uri="{FF2B5EF4-FFF2-40B4-BE49-F238E27FC236}">
                <a16:creationId xmlns:a16="http://schemas.microsoft.com/office/drawing/2014/main" id="{4207AFA6-F82A-DC30-4D33-82389295B00A}"/>
              </a:ext>
            </a:extLst>
          </p:cNvPr>
          <p:cNvSpPr/>
          <p:nvPr/>
        </p:nvSpPr>
        <p:spPr bwMode="auto">
          <a:xfrm>
            <a:off x="2147741" y="1887117"/>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rtlCol="0" anchor="ctr"/>
          <a:lstStyle/>
          <a:p>
            <a:pPr>
              <a:defRPr/>
            </a:pPr>
            <a:r>
              <a:rPr lang="fr-FR" dirty="0">
                <a:solidFill>
                  <a:schemeClr val="bg1"/>
                </a:solidFill>
              </a:rPr>
              <a:t>2</a:t>
            </a:r>
          </a:p>
        </p:txBody>
      </p:sp>
      <p:grpSp>
        <p:nvGrpSpPr>
          <p:cNvPr id="4097" name="Groupe 4096">
            <a:extLst>
              <a:ext uri="{FF2B5EF4-FFF2-40B4-BE49-F238E27FC236}">
                <a16:creationId xmlns:a16="http://schemas.microsoft.com/office/drawing/2014/main" id="{830C94AF-2D4D-9C7E-E5CD-B59996A578C5}"/>
              </a:ext>
            </a:extLst>
          </p:cNvPr>
          <p:cNvGrpSpPr/>
          <p:nvPr/>
        </p:nvGrpSpPr>
        <p:grpSpPr>
          <a:xfrm>
            <a:off x="2127886" y="2859782"/>
            <a:ext cx="6209031" cy="898533"/>
            <a:chOff x="2127886" y="2858215"/>
            <a:chExt cx="6209031" cy="898533"/>
          </a:xfrm>
        </p:grpSpPr>
        <p:sp>
          <p:nvSpPr>
            <p:cNvPr id="20" name="ZoneTexte 19">
              <a:extLst>
                <a:ext uri="{FF2B5EF4-FFF2-40B4-BE49-F238E27FC236}">
                  <a16:creationId xmlns:a16="http://schemas.microsoft.com/office/drawing/2014/main" id="{958C0CAE-CD64-C8A4-576D-5B375253CD92}"/>
                </a:ext>
              </a:extLst>
            </p:cNvPr>
            <p:cNvSpPr txBox="1"/>
            <p:nvPr/>
          </p:nvSpPr>
          <p:spPr bwMode="auto">
            <a:xfrm>
              <a:off x="3224349" y="3142393"/>
              <a:ext cx="5112568" cy="400110"/>
            </a:xfrm>
            <a:prstGeom prst="rect">
              <a:avLst/>
            </a:prstGeom>
            <a:noFill/>
            <a:ln w="25400">
              <a:noFill/>
            </a:ln>
            <a:effectLst/>
          </p:spPr>
          <p:txBody>
            <a:bodyPr wrap="square" rtlCol="0">
              <a:spAutoFit/>
            </a:bodyPr>
            <a:lstStyle/>
            <a:p>
              <a:pPr lvl="0"/>
              <a:r>
                <a:rPr lang="fr-FR" sz="2000" dirty="0"/>
                <a:t>Réseaux et échanges de bonnes pratiques</a:t>
              </a:r>
              <a:endParaRPr lang="fr-FR" sz="2000" b="1" kern="1200" dirty="0">
                <a:solidFill>
                  <a:prstClr val="black"/>
                </a:solidFill>
                <a:latin typeface="Calibri"/>
              </a:endParaRPr>
            </a:p>
          </p:txBody>
        </p:sp>
        <p:grpSp>
          <p:nvGrpSpPr>
            <p:cNvPr id="23" name="Groupe 22">
              <a:extLst>
                <a:ext uri="{FF2B5EF4-FFF2-40B4-BE49-F238E27FC236}">
                  <a16:creationId xmlns:a16="http://schemas.microsoft.com/office/drawing/2014/main" id="{F549E202-52AC-E300-3360-8C6C95716792}"/>
                </a:ext>
              </a:extLst>
            </p:cNvPr>
            <p:cNvGrpSpPr/>
            <p:nvPr/>
          </p:nvGrpSpPr>
          <p:grpSpPr>
            <a:xfrm>
              <a:off x="2303749" y="2928149"/>
              <a:ext cx="825441" cy="828599"/>
              <a:chOff x="500596" y="2755337"/>
              <a:chExt cx="1324719" cy="1329787"/>
            </a:xfrm>
          </p:grpSpPr>
          <p:sp>
            <p:nvSpPr>
              <p:cNvPr id="24" name="Ellipse 23">
                <a:extLst>
                  <a:ext uri="{FF2B5EF4-FFF2-40B4-BE49-F238E27FC236}">
                    <a16:creationId xmlns:a16="http://schemas.microsoft.com/office/drawing/2014/main" id="{A553CFEC-4FC0-AC09-CD24-A2FE78AC3F68}"/>
                  </a:ext>
                </a:extLst>
              </p:cNvPr>
              <p:cNvSpPr/>
              <p:nvPr/>
            </p:nvSpPr>
            <p:spPr>
              <a:xfrm>
                <a:off x="500596" y="2755337"/>
                <a:ext cx="1324719" cy="1324719"/>
              </a:xfrm>
              <a:prstGeom prst="ellipse">
                <a:avLst/>
              </a:prstGeom>
              <a:solidFill>
                <a:schemeClr val="bg1"/>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5" name="Forme libre : forme 24">
                <a:extLst>
                  <a:ext uri="{FF2B5EF4-FFF2-40B4-BE49-F238E27FC236}">
                    <a16:creationId xmlns:a16="http://schemas.microsoft.com/office/drawing/2014/main" id="{E2A66C87-5FBB-2E6C-1AC0-333D3E0FD9A0}"/>
                  </a:ext>
                </a:extLst>
              </p:cNvPr>
              <p:cNvSpPr/>
              <p:nvPr/>
            </p:nvSpPr>
            <p:spPr>
              <a:xfrm>
                <a:off x="620376" y="3166834"/>
                <a:ext cx="562536" cy="865205"/>
              </a:xfrm>
              <a:custGeom>
                <a:avLst/>
                <a:gdLst>
                  <a:gd name="connsiteX0" fmla="*/ 285560 w 571350"/>
                  <a:gd name="connsiteY0" fmla="*/ 654044 h 654043"/>
                  <a:gd name="connsiteX1" fmla="*/ 571351 w 571350"/>
                  <a:gd name="connsiteY1" fmla="*/ 654044 h 654043"/>
                  <a:gd name="connsiteX2" fmla="*/ 556327 w 571350"/>
                  <a:gd name="connsiteY2" fmla="*/ 493525 h 654043"/>
                  <a:gd name="connsiteX3" fmla="*/ 349178 w 571350"/>
                  <a:gd name="connsiteY3" fmla="*/ 384201 h 654043"/>
                  <a:gd name="connsiteX4" fmla="*/ 349178 w 571350"/>
                  <a:gd name="connsiteY4" fmla="*/ 300243 h 654043"/>
                  <a:gd name="connsiteX5" fmla="*/ 380900 w 571350"/>
                  <a:gd name="connsiteY5" fmla="*/ 199529 h 654043"/>
                  <a:gd name="connsiteX6" fmla="*/ 380900 w 571350"/>
                  <a:gd name="connsiteY6" fmla="*/ 132386 h 654043"/>
                  <a:gd name="connsiteX7" fmla="*/ 372118 w 571350"/>
                  <a:gd name="connsiteY7" fmla="*/ 62238 h 654043"/>
                  <a:gd name="connsiteX8" fmla="*/ 211714 w 571350"/>
                  <a:gd name="connsiteY8" fmla="*/ 20000 h 654043"/>
                  <a:gd name="connsiteX9" fmla="*/ 158670 w 571350"/>
                  <a:gd name="connsiteY9" fmla="*/ 132386 h 654043"/>
                  <a:gd name="connsiteX10" fmla="*/ 158670 w 571350"/>
                  <a:gd name="connsiteY10" fmla="*/ 199529 h 654043"/>
                  <a:gd name="connsiteX11" fmla="*/ 222173 w 571350"/>
                  <a:gd name="connsiteY11" fmla="*/ 300243 h 654043"/>
                  <a:gd name="connsiteX12" fmla="*/ 222173 w 571350"/>
                  <a:gd name="connsiteY12" fmla="*/ 384201 h 654043"/>
                  <a:gd name="connsiteX13" fmla="*/ 15023 w 571350"/>
                  <a:gd name="connsiteY13" fmla="*/ 493525 h 654043"/>
                  <a:gd name="connsiteX14" fmla="*/ 0 w 571350"/>
                  <a:gd name="connsiteY14" fmla="*/ 654044 h 654043"/>
                  <a:gd name="connsiteX15" fmla="*/ 285618 w 571350"/>
                  <a:gd name="connsiteY15" fmla="*/ 654044 h 654043"/>
                  <a:gd name="connsiteX0" fmla="*/ 289331 w 571351"/>
                  <a:gd name="connsiteY0" fmla="*/ 865205 h 865205"/>
                  <a:gd name="connsiteX1" fmla="*/ 571351 w 571351"/>
                  <a:gd name="connsiteY1" fmla="*/ 654044 h 865205"/>
                  <a:gd name="connsiteX2" fmla="*/ 556327 w 571351"/>
                  <a:gd name="connsiteY2" fmla="*/ 493525 h 865205"/>
                  <a:gd name="connsiteX3" fmla="*/ 349178 w 571351"/>
                  <a:gd name="connsiteY3" fmla="*/ 384201 h 865205"/>
                  <a:gd name="connsiteX4" fmla="*/ 349178 w 571351"/>
                  <a:gd name="connsiteY4" fmla="*/ 300243 h 865205"/>
                  <a:gd name="connsiteX5" fmla="*/ 380900 w 571351"/>
                  <a:gd name="connsiteY5" fmla="*/ 199529 h 865205"/>
                  <a:gd name="connsiteX6" fmla="*/ 380900 w 571351"/>
                  <a:gd name="connsiteY6" fmla="*/ 132386 h 865205"/>
                  <a:gd name="connsiteX7" fmla="*/ 372118 w 571351"/>
                  <a:gd name="connsiteY7" fmla="*/ 62238 h 865205"/>
                  <a:gd name="connsiteX8" fmla="*/ 211714 w 571351"/>
                  <a:gd name="connsiteY8" fmla="*/ 20000 h 865205"/>
                  <a:gd name="connsiteX9" fmla="*/ 158670 w 571351"/>
                  <a:gd name="connsiteY9" fmla="*/ 132386 h 865205"/>
                  <a:gd name="connsiteX10" fmla="*/ 158670 w 571351"/>
                  <a:gd name="connsiteY10" fmla="*/ 199529 h 865205"/>
                  <a:gd name="connsiteX11" fmla="*/ 222173 w 571351"/>
                  <a:gd name="connsiteY11" fmla="*/ 300243 h 865205"/>
                  <a:gd name="connsiteX12" fmla="*/ 222173 w 571351"/>
                  <a:gd name="connsiteY12" fmla="*/ 384201 h 865205"/>
                  <a:gd name="connsiteX13" fmla="*/ 15023 w 571351"/>
                  <a:gd name="connsiteY13" fmla="*/ 493525 h 865205"/>
                  <a:gd name="connsiteX14" fmla="*/ 0 w 571351"/>
                  <a:gd name="connsiteY14" fmla="*/ 654044 h 865205"/>
                  <a:gd name="connsiteX15" fmla="*/ 285618 w 571351"/>
                  <a:gd name="connsiteY15" fmla="*/ 654044 h 865205"/>
                  <a:gd name="connsiteX16" fmla="*/ 289331 w 571351"/>
                  <a:gd name="connsiteY16" fmla="*/ 865205 h 865205"/>
                  <a:gd name="connsiteX0" fmla="*/ 289331 w 571351"/>
                  <a:gd name="connsiteY0" fmla="*/ 865205 h 865205"/>
                  <a:gd name="connsiteX1" fmla="*/ 571351 w 571351"/>
                  <a:gd name="connsiteY1" fmla="*/ 654044 h 865205"/>
                  <a:gd name="connsiteX2" fmla="*/ 556327 w 571351"/>
                  <a:gd name="connsiteY2" fmla="*/ 493525 h 865205"/>
                  <a:gd name="connsiteX3" fmla="*/ 349178 w 571351"/>
                  <a:gd name="connsiteY3" fmla="*/ 384201 h 865205"/>
                  <a:gd name="connsiteX4" fmla="*/ 349178 w 571351"/>
                  <a:gd name="connsiteY4" fmla="*/ 300243 h 865205"/>
                  <a:gd name="connsiteX5" fmla="*/ 380900 w 571351"/>
                  <a:gd name="connsiteY5" fmla="*/ 199529 h 865205"/>
                  <a:gd name="connsiteX6" fmla="*/ 380900 w 571351"/>
                  <a:gd name="connsiteY6" fmla="*/ 132386 h 865205"/>
                  <a:gd name="connsiteX7" fmla="*/ 372118 w 571351"/>
                  <a:gd name="connsiteY7" fmla="*/ 62238 h 865205"/>
                  <a:gd name="connsiteX8" fmla="*/ 211714 w 571351"/>
                  <a:gd name="connsiteY8" fmla="*/ 20000 h 865205"/>
                  <a:gd name="connsiteX9" fmla="*/ 158670 w 571351"/>
                  <a:gd name="connsiteY9" fmla="*/ 132386 h 865205"/>
                  <a:gd name="connsiteX10" fmla="*/ 158670 w 571351"/>
                  <a:gd name="connsiteY10" fmla="*/ 199529 h 865205"/>
                  <a:gd name="connsiteX11" fmla="*/ 222173 w 571351"/>
                  <a:gd name="connsiteY11" fmla="*/ 300243 h 865205"/>
                  <a:gd name="connsiteX12" fmla="*/ 222173 w 571351"/>
                  <a:gd name="connsiteY12" fmla="*/ 384201 h 865205"/>
                  <a:gd name="connsiteX13" fmla="*/ 15023 w 571351"/>
                  <a:gd name="connsiteY13" fmla="*/ 493525 h 865205"/>
                  <a:gd name="connsiteX14" fmla="*/ 0 w 571351"/>
                  <a:gd name="connsiteY14" fmla="*/ 654044 h 865205"/>
                  <a:gd name="connsiteX15" fmla="*/ 253567 w 571351"/>
                  <a:gd name="connsiteY15" fmla="*/ 857663 h 865205"/>
                  <a:gd name="connsiteX16" fmla="*/ 289331 w 571351"/>
                  <a:gd name="connsiteY16" fmla="*/ 865205 h 865205"/>
                  <a:gd name="connsiteX0" fmla="*/ 280516 w 562536"/>
                  <a:gd name="connsiteY0" fmla="*/ 865205 h 865205"/>
                  <a:gd name="connsiteX1" fmla="*/ 562536 w 562536"/>
                  <a:gd name="connsiteY1" fmla="*/ 654044 h 865205"/>
                  <a:gd name="connsiteX2" fmla="*/ 547512 w 562536"/>
                  <a:gd name="connsiteY2" fmla="*/ 493525 h 865205"/>
                  <a:gd name="connsiteX3" fmla="*/ 340363 w 562536"/>
                  <a:gd name="connsiteY3" fmla="*/ 384201 h 865205"/>
                  <a:gd name="connsiteX4" fmla="*/ 340363 w 562536"/>
                  <a:gd name="connsiteY4" fmla="*/ 300243 h 865205"/>
                  <a:gd name="connsiteX5" fmla="*/ 372085 w 562536"/>
                  <a:gd name="connsiteY5" fmla="*/ 199529 h 865205"/>
                  <a:gd name="connsiteX6" fmla="*/ 372085 w 562536"/>
                  <a:gd name="connsiteY6" fmla="*/ 132386 h 865205"/>
                  <a:gd name="connsiteX7" fmla="*/ 363303 w 562536"/>
                  <a:gd name="connsiteY7" fmla="*/ 62238 h 865205"/>
                  <a:gd name="connsiteX8" fmla="*/ 202899 w 562536"/>
                  <a:gd name="connsiteY8" fmla="*/ 20000 h 865205"/>
                  <a:gd name="connsiteX9" fmla="*/ 149855 w 562536"/>
                  <a:gd name="connsiteY9" fmla="*/ 132386 h 865205"/>
                  <a:gd name="connsiteX10" fmla="*/ 149855 w 562536"/>
                  <a:gd name="connsiteY10" fmla="*/ 199529 h 865205"/>
                  <a:gd name="connsiteX11" fmla="*/ 213358 w 562536"/>
                  <a:gd name="connsiteY11" fmla="*/ 300243 h 865205"/>
                  <a:gd name="connsiteX12" fmla="*/ 213358 w 562536"/>
                  <a:gd name="connsiteY12" fmla="*/ 384201 h 865205"/>
                  <a:gd name="connsiteX13" fmla="*/ 6208 w 562536"/>
                  <a:gd name="connsiteY13" fmla="*/ 493525 h 865205"/>
                  <a:gd name="connsiteX14" fmla="*/ 8154 w 562536"/>
                  <a:gd name="connsiteY14" fmla="*/ 593712 h 865205"/>
                  <a:gd name="connsiteX15" fmla="*/ 244752 w 562536"/>
                  <a:gd name="connsiteY15" fmla="*/ 857663 h 865205"/>
                  <a:gd name="connsiteX16" fmla="*/ 280516 w 562536"/>
                  <a:gd name="connsiteY16" fmla="*/ 865205 h 865205"/>
                  <a:gd name="connsiteX0" fmla="*/ 280516 w 562536"/>
                  <a:gd name="connsiteY0" fmla="*/ 865205 h 865205"/>
                  <a:gd name="connsiteX1" fmla="*/ 562536 w 562536"/>
                  <a:gd name="connsiteY1" fmla="*/ 654044 h 865205"/>
                  <a:gd name="connsiteX2" fmla="*/ 547512 w 562536"/>
                  <a:gd name="connsiteY2" fmla="*/ 493525 h 865205"/>
                  <a:gd name="connsiteX3" fmla="*/ 340363 w 562536"/>
                  <a:gd name="connsiteY3" fmla="*/ 384201 h 865205"/>
                  <a:gd name="connsiteX4" fmla="*/ 340363 w 562536"/>
                  <a:gd name="connsiteY4" fmla="*/ 300243 h 865205"/>
                  <a:gd name="connsiteX5" fmla="*/ 372085 w 562536"/>
                  <a:gd name="connsiteY5" fmla="*/ 199529 h 865205"/>
                  <a:gd name="connsiteX6" fmla="*/ 372085 w 562536"/>
                  <a:gd name="connsiteY6" fmla="*/ 132386 h 865205"/>
                  <a:gd name="connsiteX7" fmla="*/ 363303 w 562536"/>
                  <a:gd name="connsiteY7" fmla="*/ 62238 h 865205"/>
                  <a:gd name="connsiteX8" fmla="*/ 202899 w 562536"/>
                  <a:gd name="connsiteY8" fmla="*/ 20000 h 865205"/>
                  <a:gd name="connsiteX9" fmla="*/ 149855 w 562536"/>
                  <a:gd name="connsiteY9" fmla="*/ 132386 h 865205"/>
                  <a:gd name="connsiteX10" fmla="*/ 149855 w 562536"/>
                  <a:gd name="connsiteY10" fmla="*/ 199529 h 865205"/>
                  <a:gd name="connsiteX11" fmla="*/ 213358 w 562536"/>
                  <a:gd name="connsiteY11" fmla="*/ 300243 h 865205"/>
                  <a:gd name="connsiteX12" fmla="*/ 213358 w 562536"/>
                  <a:gd name="connsiteY12" fmla="*/ 384201 h 865205"/>
                  <a:gd name="connsiteX13" fmla="*/ 6208 w 562536"/>
                  <a:gd name="connsiteY13" fmla="*/ 493525 h 865205"/>
                  <a:gd name="connsiteX14" fmla="*/ 8154 w 562536"/>
                  <a:gd name="connsiteY14" fmla="*/ 593712 h 865205"/>
                  <a:gd name="connsiteX15" fmla="*/ 244752 w 562536"/>
                  <a:gd name="connsiteY15" fmla="*/ 857663 h 865205"/>
                  <a:gd name="connsiteX16" fmla="*/ 280516 w 562536"/>
                  <a:gd name="connsiteY16" fmla="*/ 865205 h 865205"/>
                  <a:gd name="connsiteX0" fmla="*/ 280516 w 562536"/>
                  <a:gd name="connsiteY0" fmla="*/ 865205 h 865205"/>
                  <a:gd name="connsiteX1" fmla="*/ 562536 w 562536"/>
                  <a:gd name="connsiteY1" fmla="*/ 654044 h 865205"/>
                  <a:gd name="connsiteX2" fmla="*/ 547512 w 562536"/>
                  <a:gd name="connsiteY2" fmla="*/ 493525 h 865205"/>
                  <a:gd name="connsiteX3" fmla="*/ 340363 w 562536"/>
                  <a:gd name="connsiteY3" fmla="*/ 384201 h 865205"/>
                  <a:gd name="connsiteX4" fmla="*/ 340363 w 562536"/>
                  <a:gd name="connsiteY4" fmla="*/ 300243 h 865205"/>
                  <a:gd name="connsiteX5" fmla="*/ 372085 w 562536"/>
                  <a:gd name="connsiteY5" fmla="*/ 199529 h 865205"/>
                  <a:gd name="connsiteX6" fmla="*/ 372085 w 562536"/>
                  <a:gd name="connsiteY6" fmla="*/ 132386 h 865205"/>
                  <a:gd name="connsiteX7" fmla="*/ 363303 w 562536"/>
                  <a:gd name="connsiteY7" fmla="*/ 62238 h 865205"/>
                  <a:gd name="connsiteX8" fmla="*/ 202899 w 562536"/>
                  <a:gd name="connsiteY8" fmla="*/ 20000 h 865205"/>
                  <a:gd name="connsiteX9" fmla="*/ 149855 w 562536"/>
                  <a:gd name="connsiteY9" fmla="*/ 132386 h 865205"/>
                  <a:gd name="connsiteX10" fmla="*/ 149855 w 562536"/>
                  <a:gd name="connsiteY10" fmla="*/ 199529 h 865205"/>
                  <a:gd name="connsiteX11" fmla="*/ 213358 w 562536"/>
                  <a:gd name="connsiteY11" fmla="*/ 300243 h 865205"/>
                  <a:gd name="connsiteX12" fmla="*/ 213358 w 562536"/>
                  <a:gd name="connsiteY12" fmla="*/ 384201 h 865205"/>
                  <a:gd name="connsiteX13" fmla="*/ 6208 w 562536"/>
                  <a:gd name="connsiteY13" fmla="*/ 493525 h 865205"/>
                  <a:gd name="connsiteX14" fmla="*/ 8154 w 562536"/>
                  <a:gd name="connsiteY14" fmla="*/ 593712 h 865205"/>
                  <a:gd name="connsiteX15" fmla="*/ 267376 w 562536"/>
                  <a:gd name="connsiteY15" fmla="*/ 835038 h 865205"/>
                  <a:gd name="connsiteX16" fmla="*/ 280516 w 562536"/>
                  <a:gd name="connsiteY16" fmla="*/ 865205 h 865205"/>
                  <a:gd name="connsiteX0" fmla="*/ 280516 w 562536"/>
                  <a:gd name="connsiteY0" fmla="*/ 865205 h 865205"/>
                  <a:gd name="connsiteX1" fmla="*/ 562536 w 562536"/>
                  <a:gd name="connsiteY1" fmla="*/ 654044 h 865205"/>
                  <a:gd name="connsiteX2" fmla="*/ 547512 w 562536"/>
                  <a:gd name="connsiteY2" fmla="*/ 493525 h 865205"/>
                  <a:gd name="connsiteX3" fmla="*/ 340363 w 562536"/>
                  <a:gd name="connsiteY3" fmla="*/ 384201 h 865205"/>
                  <a:gd name="connsiteX4" fmla="*/ 340363 w 562536"/>
                  <a:gd name="connsiteY4" fmla="*/ 300243 h 865205"/>
                  <a:gd name="connsiteX5" fmla="*/ 372085 w 562536"/>
                  <a:gd name="connsiteY5" fmla="*/ 199529 h 865205"/>
                  <a:gd name="connsiteX6" fmla="*/ 372085 w 562536"/>
                  <a:gd name="connsiteY6" fmla="*/ 132386 h 865205"/>
                  <a:gd name="connsiteX7" fmla="*/ 363303 w 562536"/>
                  <a:gd name="connsiteY7" fmla="*/ 62238 h 865205"/>
                  <a:gd name="connsiteX8" fmla="*/ 202899 w 562536"/>
                  <a:gd name="connsiteY8" fmla="*/ 20000 h 865205"/>
                  <a:gd name="connsiteX9" fmla="*/ 149855 w 562536"/>
                  <a:gd name="connsiteY9" fmla="*/ 132386 h 865205"/>
                  <a:gd name="connsiteX10" fmla="*/ 149855 w 562536"/>
                  <a:gd name="connsiteY10" fmla="*/ 199529 h 865205"/>
                  <a:gd name="connsiteX11" fmla="*/ 213358 w 562536"/>
                  <a:gd name="connsiteY11" fmla="*/ 300243 h 865205"/>
                  <a:gd name="connsiteX12" fmla="*/ 213358 w 562536"/>
                  <a:gd name="connsiteY12" fmla="*/ 384201 h 865205"/>
                  <a:gd name="connsiteX13" fmla="*/ 6208 w 562536"/>
                  <a:gd name="connsiteY13" fmla="*/ 493525 h 865205"/>
                  <a:gd name="connsiteX14" fmla="*/ 8154 w 562536"/>
                  <a:gd name="connsiteY14" fmla="*/ 593712 h 865205"/>
                  <a:gd name="connsiteX15" fmla="*/ 267376 w 562536"/>
                  <a:gd name="connsiteY15" fmla="*/ 835038 h 865205"/>
                  <a:gd name="connsiteX16" fmla="*/ 280516 w 562536"/>
                  <a:gd name="connsiteY16" fmla="*/ 865205 h 86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2536" h="865205">
                    <a:moveTo>
                      <a:pt x="280516" y="865205"/>
                    </a:moveTo>
                    <a:cubicBezTo>
                      <a:pt x="375780" y="865205"/>
                      <a:pt x="467272" y="654044"/>
                      <a:pt x="562536" y="654044"/>
                    </a:cubicBezTo>
                    <a:cubicBezTo>
                      <a:pt x="562536" y="654044"/>
                      <a:pt x="562536" y="541484"/>
                      <a:pt x="547512" y="493525"/>
                    </a:cubicBezTo>
                    <a:cubicBezTo>
                      <a:pt x="534396" y="451748"/>
                      <a:pt x="439691" y="423839"/>
                      <a:pt x="340363" y="384201"/>
                    </a:cubicBezTo>
                    <a:lnTo>
                      <a:pt x="340363" y="300243"/>
                    </a:lnTo>
                    <a:cubicBezTo>
                      <a:pt x="340363" y="300243"/>
                      <a:pt x="372085" y="279442"/>
                      <a:pt x="372085" y="199529"/>
                    </a:cubicBezTo>
                    <a:cubicBezTo>
                      <a:pt x="403808" y="199529"/>
                      <a:pt x="403808" y="132386"/>
                      <a:pt x="372085" y="132386"/>
                    </a:cubicBezTo>
                    <a:cubicBezTo>
                      <a:pt x="372085" y="124528"/>
                      <a:pt x="373703" y="106615"/>
                      <a:pt x="363303" y="62238"/>
                    </a:cubicBezTo>
                    <a:cubicBezTo>
                      <a:pt x="348279" y="-1727"/>
                      <a:pt x="256348" y="-17443"/>
                      <a:pt x="202899" y="20000"/>
                    </a:cubicBezTo>
                    <a:cubicBezTo>
                      <a:pt x="138876" y="64781"/>
                      <a:pt x="149855" y="121696"/>
                      <a:pt x="149855" y="132386"/>
                    </a:cubicBezTo>
                    <a:lnTo>
                      <a:pt x="149855" y="199529"/>
                    </a:lnTo>
                    <a:cubicBezTo>
                      <a:pt x="149855" y="279499"/>
                      <a:pt x="213358" y="300243"/>
                      <a:pt x="213358" y="300243"/>
                    </a:cubicBezTo>
                    <a:lnTo>
                      <a:pt x="213358" y="384201"/>
                    </a:lnTo>
                    <a:cubicBezTo>
                      <a:pt x="125182" y="419621"/>
                      <a:pt x="19267" y="451748"/>
                      <a:pt x="6208" y="493525"/>
                    </a:cubicBezTo>
                    <a:cubicBezTo>
                      <a:pt x="-8815" y="541484"/>
                      <a:pt x="8154" y="593712"/>
                      <a:pt x="8154" y="593712"/>
                    </a:cubicBezTo>
                    <a:cubicBezTo>
                      <a:pt x="87020" y="713747"/>
                      <a:pt x="171542" y="773449"/>
                      <a:pt x="267376" y="835038"/>
                    </a:cubicBezTo>
                    <a:cubicBezTo>
                      <a:pt x="267357" y="835038"/>
                      <a:pt x="280535" y="865205"/>
                      <a:pt x="280516" y="865205"/>
                    </a:cubicBezTo>
                    <a:close/>
                  </a:path>
                </a:pathLst>
              </a:custGeom>
              <a:solidFill>
                <a:schemeClr val="tx2"/>
              </a:solidFill>
              <a:ln w="5745" cap="flat">
                <a:noFill/>
                <a:prstDash val="solid"/>
                <a:miter/>
              </a:ln>
            </p:spPr>
            <p:txBody>
              <a:bodyPr rtlCol="0" anchor="ctr"/>
              <a:lstStyle/>
              <a:p>
                <a:endParaRPr lang="fr-FR" b="1"/>
              </a:p>
            </p:txBody>
          </p:sp>
          <p:sp>
            <p:nvSpPr>
              <p:cNvPr id="26" name="Forme libre : forme 25">
                <a:extLst>
                  <a:ext uri="{FF2B5EF4-FFF2-40B4-BE49-F238E27FC236}">
                    <a16:creationId xmlns:a16="http://schemas.microsoft.com/office/drawing/2014/main" id="{DC7B5AF9-9A8F-0083-3A3C-4BB7B0B63C37}"/>
                  </a:ext>
                </a:extLst>
              </p:cNvPr>
              <p:cNvSpPr/>
              <p:nvPr/>
            </p:nvSpPr>
            <p:spPr>
              <a:xfrm>
                <a:off x="858862" y="3084772"/>
                <a:ext cx="690163" cy="1000352"/>
              </a:xfrm>
              <a:custGeom>
                <a:avLst/>
                <a:gdLst>
                  <a:gd name="connsiteX0" fmla="*/ 344902 w 689919"/>
                  <a:gd name="connsiteY0" fmla="*/ 762797 h 762797"/>
                  <a:gd name="connsiteX1" fmla="*/ 689920 w 689919"/>
                  <a:gd name="connsiteY1" fmla="*/ 762797 h 762797"/>
                  <a:gd name="connsiteX2" fmla="*/ 671776 w 689919"/>
                  <a:gd name="connsiteY2" fmla="*/ 580148 h 762797"/>
                  <a:gd name="connsiteX3" fmla="*/ 421637 w 689919"/>
                  <a:gd name="connsiteY3" fmla="*/ 455743 h 762797"/>
                  <a:gd name="connsiteX4" fmla="*/ 421637 w 689919"/>
                  <a:gd name="connsiteY4" fmla="*/ 360229 h 762797"/>
                  <a:gd name="connsiteX5" fmla="*/ 459946 w 689919"/>
                  <a:gd name="connsiteY5" fmla="*/ 245589 h 762797"/>
                  <a:gd name="connsiteX6" fmla="*/ 459946 w 689919"/>
                  <a:gd name="connsiteY6" fmla="*/ 169201 h 762797"/>
                  <a:gd name="connsiteX7" fmla="*/ 488664 w 689919"/>
                  <a:gd name="connsiteY7" fmla="*/ 54561 h 762797"/>
                  <a:gd name="connsiteX8" fmla="*/ 234769 w 689919"/>
                  <a:gd name="connsiteY8" fmla="*/ 54561 h 762797"/>
                  <a:gd name="connsiteX9" fmla="*/ 191664 w 689919"/>
                  <a:gd name="connsiteY9" fmla="*/ 169201 h 762797"/>
                  <a:gd name="connsiteX10" fmla="*/ 191664 w 689919"/>
                  <a:gd name="connsiteY10" fmla="*/ 245589 h 762797"/>
                  <a:gd name="connsiteX11" fmla="*/ 268283 w 689919"/>
                  <a:gd name="connsiteY11" fmla="*/ 360229 h 762797"/>
                  <a:gd name="connsiteX12" fmla="*/ 268283 w 689919"/>
                  <a:gd name="connsiteY12" fmla="*/ 455743 h 762797"/>
                  <a:gd name="connsiteX13" fmla="*/ 18144 w 689919"/>
                  <a:gd name="connsiteY13" fmla="*/ 580148 h 762797"/>
                  <a:gd name="connsiteX14" fmla="*/ 0 w 689919"/>
                  <a:gd name="connsiteY14" fmla="*/ 762797 h 762797"/>
                  <a:gd name="connsiteX15" fmla="*/ 344787 w 689919"/>
                  <a:gd name="connsiteY15" fmla="*/ 762797 h 762797"/>
                  <a:gd name="connsiteX0" fmla="*/ 354329 w 689920"/>
                  <a:gd name="connsiteY0" fmla="*/ 1000352 h 1000352"/>
                  <a:gd name="connsiteX1" fmla="*/ 689920 w 689920"/>
                  <a:gd name="connsiteY1" fmla="*/ 762797 h 1000352"/>
                  <a:gd name="connsiteX2" fmla="*/ 671776 w 689920"/>
                  <a:gd name="connsiteY2" fmla="*/ 580148 h 1000352"/>
                  <a:gd name="connsiteX3" fmla="*/ 421637 w 689920"/>
                  <a:gd name="connsiteY3" fmla="*/ 455743 h 1000352"/>
                  <a:gd name="connsiteX4" fmla="*/ 421637 w 689920"/>
                  <a:gd name="connsiteY4" fmla="*/ 360229 h 1000352"/>
                  <a:gd name="connsiteX5" fmla="*/ 459946 w 689920"/>
                  <a:gd name="connsiteY5" fmla="*/ 245589 h 1000352"/>
                  <a:gd name="connsiteX6" fmla="*/ 459946 w 689920"/>
                  <a:gd name="connsiteY6" fmla="*/ 169201 h 1000352"/>
                  <a:gd name="connsiteX7" fmla="*/ 488664 w 689920"/>
                  <a:gd name="connsiteY7" fmla="*/ 54561 h 1000352"/>
                  <a:gd name="connsiteX8" fmla="*/ 234769 w 689920"/>
                  <a:gd name="connsiteY8" fmla="*/ 54561 h 1000352"/>
                  <a:gd name="connsiteX9" fmla="*/ 191664 w 689920"/>
                  <a:gd name="connsiteY9" fmla="*/ 169201 h 1000352"/>
                  <a:gd name="connsiteX10" fmla="*/ 191664 w 689920"/>
                  <a:gd name="connsiteY10" fmla="*/ 245589 h 1000352"/>
                  <a:gd name="connsiteX11" fmla="*/ 268283 w 689920"/>
                  <a:gd name="connsiteY11" fmla="*/ 360229 h 1000352"/>
                  <a:gd name="connsiteX12" fmla="*/ 268283 w 689920"/>
                  <a:gd name="connsiteY12" fmla="*/ 455743 h 1000352"/>
                  <a:gd name="connsiteX13" fmla="*/ 18144 w 689920"/>
                  <a:gd name="connsiteY13" fmla="*/ 580148 h 1000352"/>
                  <a:gd name="connsiteX14" fmla="*/ 0 w 689920"/>
                  <a:gd name="connsiteY14" fmla="*/ 762797 h 1000352"/>
                  <a:gd name="connsiteX15" fmla="*/ 344787 w 689920"/>
                  <a:gd name="connsiteY15" fmla="*/ 762797 h 1000352"/>
                  <a:gd name="connsiteX16" fmla="*/ 354329 w 689920"/>
                  <a:gd name="connsiteY16" fmla="*/ 1000352 h 1000352"/>
                  <a:gd name="connsiteX0" fmla="*/ 354329 w 689920"/>
                  <a:gd name="connsiteY0" fmla="*/ 1000352 h 1000352"/>
                  <a:gd name="connsiteX1" fmla="*/ 689920 w 689920"/>
                  <a:gd name="connsiteY1" fmla="*/ 762797 h 1000352"/>
                  <a:gd name="connsiteX2" fmla="*/ 671776 w 689920"/>
                  <a:gd name="connsiteY2" fmla="*/ 580148 h 1000352"/>
                  <a:gd name="connsiteX3" fmla="*/ 421637 w 689920"/>
                  <a:gd name="connsiteY3" fmla="*/ 455743 h 1000352"/>
                  <a:gd name="connsiteX4" fmla="*/ 421637 w 689920"/>
                  <a:gd name="connsiteY4" fmla="*/ 360229 h 1000352"/>
                  <a:gd name="connsiteX5" fmla="*/ 459946 w 689920"/>
                  <a:gd name="connsiteY5" fmla="*/ 245589 h 1000352"/>
                  <a:gd name="connsiteX6" fmla="*/ 459946 w 689920"/>
                  <a:gd name="connsiteY6" fmla="*/ 169201 h 1000352"/>
                  <a:gd name="connsiteX7" fmla="*/ 488664 w 689920"/>
                  <a:gd name="connsiteY7" fmla="*/ 54561 h 1000352"/>
                  <a:gd name="connsiteX8" fmla="*/ 234769 w 689920"/>
                  <a:gd name="connsiteY8" fmla="*/ 54561 h 1000352"/>
                  <a:gd name="connsiteX9" fmla="*/ 191664 w 689920"/>
                  <a:gd name="connsiteY9" fmla="*/ 169201 h 1000352"/>
                  <a:gd name="connsiteX10" fmla="*/ 191664 w 689920"/>
                  <a:gd name="connsiteY10" fmla="*/ 245589 h 1000352"/>
                  <a:gd name="connsiteX11" fmla="*/ 268283 w 689920"/>
                  <a:gd name="connsiteY11" fmla="*/ 360229 h 1000352"/>
                  <a:gd name="connsiteX12" fmla="*/ 268283 w 689920"/>
                  <a:gd name="connsiteY12" fmla="*/ 455743 h 1000352"/>
                  <a:gd name="connsiteX13" fmla="*/ 18144 w 689920"/>
                  <a:gd name="connsiteY13" fmla="*/ 580148 h 1000352"/>
                  <a:gd name="connsiteX14" fmla="*/ 0 w 689920"/>
                  <a:gd name="connsiteY14" fmla="*/ 762797 h 1000352"/>
                  <a:gd name="connsiteX15" fmla="*/ 250519 w 689920"/>
                  <a:gd name="connsiteY15" fmla="*/ 979614 h 1000352"/>
                  <a:gd name="connsiteX16" fmla="*/ 354329 w 689920"/>
                  <a:gd name="connsiteY16" fmla="*/ 1000352 h 1000352"/>
                  <a:gd name="connsiteX0" fmla="*/ 345767 w 681358"/>
                  <a:gd name="connsiteY0" fmla="*/ 1000352 h 1000352"/>
                  <a:gd name="connsiteX1" fmla="*/ 681358 w 681358"/>
                  <a:gd name="connsiteY1" fmla="*/ 762797 h 1000352"/>
                  <a:gd name="connsiteX2" fmla="*/ 663214 w 681358"/>
                  <a:gd name="connsiteY2" fmla="*/ 580148 h 1000352"/>
                  <a:gd name="connsiteX3" fmla="*/ 413075 w 681358"/>
                  <a:gd name="connsiteY3" fmla="*/ 455743 h 1000352"/>
                  <a:gd name="connsiteX4" fmla="*/ 413075 w 681358"/>
                  <a:gd name="connsiteY4" fmla="*/ 360229 h 1000352"/>
                  <a:gd name="connsiteX5" fmla="*/ 451384 w 681358"/>
                  <a:gd name="connsiteY5" fmla="*/ 245589 h 1000352"/>
                  <a:gd name="connsiteX6" fmla="*/ 451384 w 681358"/>
                  <a:gd name="connsiteY6" fmla="*/ 169201 h 1000352"/>
                  <a:gd name="connsiteX7" fmla="*/ 480102 w 681358"/>
                  <a:gd name="connsiteY7" fmla="*/ 54561 h 1000352"/>
                  <a:gd name="connsiteX8" fmla="*/ 226207 w 681358"/>
                  <a:gd name="connsiteY8" fmla="*/ 54561 h 1000352"/>
                  <a:gd name="connsiteX9" fmla="*/ 183102 w 681358"/>
                  <a:gd name="connsiteY9" fmla="*/ 169201 h 1000352"/>
                  <a:gd name="connsiteX10" fmla="*/ 183102 w 681358"/>
                  <a:gd name="connsiteY10" fmla="*/ 245589 h 1000352"/>
                  <a:gd name="connsiteX11" fmla="*/ 259721 w 681358"/>
                  <a:gd name="connsiteY11" fmla="*/ 360229 h 1000352"/>
                  <a:gd name="connsiteX12" fmla="*/ 259721 w 681358"/>
                  <a:gd name="connsiteY12" fmla="*/ 455743 h 1000352"/>
                  <a:gd name="connsiteX13" fmla="*/ 9582 w 681358"/>
                  <a:gd name="connsiteY13" fmla="*/ 580148 h 1000352"/>
                  <a:gd name="connsiteX14" fmla="*/ 4636 w 681358"/>
                  <a:gd name="connsiteY14" fmla="*/ 938135 h 1000352"/>
                  <a:gd name="connsiteX15" fmla="*/ 241957 w 681358"/>
                  <a:gd name="connsiteY15" fmla="*/ 979614 h 1000352"/>
                  <a:gd name="connsiteX16" fmla="*/ 345767 w 681358"/>
                  <a:gd name="connsiteY16" fmla="*/ 1000352 h 1000352"/>
                  <a:gd name="connsiteX0" fmla="*/ 345767 w 681358"/>
                  <a:gd name="connsiteY0" fmla="*/ 1000352 h 1000352"/>
                  <a:gd name="connsiteX1" fmla="*/ 681358 w 681358"/>
                  <a:gd name="connsiteY1" fmla="*/ 762797 h 1000352"/>
                  <a:gd name="connsiteX2" fmla="*/ 663214 w 681358"/>
                  <a:gd name="connsiteY2" fmla="*/ 580148 h 1000352"/>
                  <a:gd name="connsiteX3" fmla="*/ 413075 w 681358"/>
                  <a:gd name="connsiteY3" fmla="*/ 455743 h 1000352"/>
                  <a:gd name="connsiteX4" fmla="*/ 413075 w 681358"/>
                  <a:gd name="connsiteY4" fmla="*/ 360229 h 1000352"/>
                  <a:gd name="connsiteX5" fmla="*/ 451384 w 681358"/>
                  <a:gd name="connsiteY5" fmla="*/ 245589 h 1000352"/>
                  <a:gd name="connsiteX6" fmla="*/ 451384 w 681358"/>
                  <a:gd name="connsiteY6" fmla="*/ 169201 h 1000352"/>
                  <a:gd name="connsiteX7" fmla="*/ 480102 w 681358"/>
                  <a:gd name="connsiteY7" fmla="*/ 54561 h 1000352"/>
                  <a:gd name="connsiteX8" fmla="*/ 226207 w 681358"/>
                  <a:gd name="connsiteY8" fmla="*/ 54561 h 1000352"/>
                  <a:gd name="connsiteX9" fmla="*/ 183102 w 681358"/>
                  <a:gd name="connsiteY9" fmla="*/ 169201 h 1000352"/>
                  <a:gd name="connsiteX10" fmla="*/ 183102 w 681358"/>
                  <a:gd name="connsiteY10" fmla="*/ 245589 h 1000352"/>
                  <a:gd name="connsiteX11" fmla="*/ 259721 w 681358"/>
                  <a:gd name="connsiteY11" fmla="*/ 360229 h 1000352"/>
                  <a:gd name="connsiteX12" fmla="*/ 259721 w 681358"/>
                  <a:gd name="connsiteY12" fmla="*/ 455743 h 1000352"/>
                  <a:gd name="connsiteX13" fmla="*/ 9582 w 681358"/>
                  <a:gd name="connsiteY13" fmla="*/ 580148 h 1000352"/>
                  <a:gd name="connsiteX14" fmla="*/ 4636 w 681358"/>
                  <a:gd name="connsiteY14" fmla="*/ 938135 h 1000352"/>
                  <a:gd name="connsiteX15" fmla="*/ 241957 w 681358"/>
                  <a:gd name="connsiteY15" fmla="*/ 979614 h 1000352"/>
                  <a:gd name="connsiteX16" fmla="*/ 345767 w 681358"/>
                  <a:gd name="connsiteY16" fmla="*/ 1000352 h 1000352"/>
                  <a:gd name="connsiteX0" fmla="*/ 345767 w 681358"/>
                  <a:gd name="connsiteY0" fmla="*/ 1000352 h 1000352"/>
                  <a:gd name="connsiteX1" fmla="*/ 681358 w 681358"/>
                  <a:gd name="connsiteY1" fmla="*/ 762797 h 1000352"/>
                  <a:gd name="connsiteX2" fmla="*/ 663214 w 681358"/>
                  <a:gd name="connsiteY2" fmla="*/ 580148 h 1000352"/>
                  <a:gd name="connsiteX3" fmla="*/ 413075 w 681358"/>
                  <a:gd name="connsiteY3" fmla="*/ 455743 h 1000352"/>
                  <a:gd name="connsiteX4" fmla="*/ 413075 w 681358"/>
                  <a:gd name="connsiteY4" fmla="*/ 360229 h 1000352"/>
                  <a:gd name="connsiteX5" fmla="*/ 451384 w 681358"/>
                  <a:gd name="connsiteY5" fmla="*/ 245589 h 1000352"/>
                  <a:gd name="connsiteX6" fmla="*/ 451384 w 681358"/>
                  <a:gd name="connsiteY6" fmla="*/ 169201 h 1000352"/>
                  <a:gd name="connsiteX7" fmla="*/ 480102 w 681358"/>
                  <a:gd name="connsiteY7" fmla="*/ 54561 h 1000352"/>
                  <a:gd name="connsiteX8" fmla="*/ 226207 w 681358"/>
                  <a:gd name="connsiteY8" fmla="*/ 54561 h 1000352"/>
                  <a:gd name="connsiteX9" fmla="*/ 183102 w 681358"/>
                  <a:gd name="connsiteY9" fmla="*/ 169201 h 1000352"/>
                  <a:gd name="connsiteX10" fmla="*/ 183102 w 681358"/>
                  <a:gd name="connsiteY10" fmla="*/ 245589 h 1000352"/>
                  <a:gd name="connsiteX11" fmla="*/ 259721 w 681358"/>
                  <a:gd name="connsiteY11" fmla="*/ 360229 h 1000352"/>
                  <a:gd name="connsiteX12" fmla="*/ 259721 w 681358"/>
                  <a:gd name="connsiteY12" fmla="*/ 455743 h 1000352"/>
                  <a:gd name="connsiteX13" fmla="*/ 9582 w 681358"/>
                  <a:gd name="connsiteY13" fmla="*/ 580148 h 1000352"/>
                  <a:gd name="connsiteX14" fmla="*/ 4636 w 681358"/>
                  <a:gd name="connsiteY14" fmla="*/ 938135 h 1000352"/>
                  <a:gd name="connsiteX15" fmla="*/ 241957 w 681358"/>
                  <a:gd name="connsiteY15" fmla="*/ 979614 h 1000352"/>
                  <a:gd name="connsiteX16" fmla="*/ 345767 w 681358"/>
                  <a:gd name="connsiteY16" fmla="*/ 1000352 h 1000352"/>
                  <a:gd name="connsiteX0" fmla="*/ 345767 w 690163"/>
                  <a:gd name="connsiteY0" fmla="*/ 1000352 h 1000352"/>
                  <a:gd name="connsiteX1" fmla="*/ 683243 w 690163"/>
                  <a:gd name="connsiteY1" fmla="*/ 821243 h 1000352"/>
                  <a:gd name="connsiteX2" fmla="*/ 663214 w 690163"/>
                  <a:gd name="connsiteY2" fmla="*/ 580148 h 1000352"/>
                  <a:gd name="connsiteX3" fmla="*/ 413075 w 690163"/>
                  <a:gd name="connsiteY3" fmla="*/ 455743 h 1000352"/>
                  <a:gd name="connsiteX4" fmla="*/ 413075 w 690163"/>
                  <a:gd name="connsiteY4" fmla="*/ 360229 h 1000352"/>
                  <a:gd name="connsiteX5" fmla="*/ 451384 w 690163"/>
                  <a:gd name="connsiteY5" fmla="*/ 245589 h 1000352"/>
                  <a:gd name="connsiteX6" fmla="*/ 451384 w 690163"/>
                  <a:gd name="connsiteY6" fmla="*/ 169201 h 1000352"/>
                  <a:gd name="connsiteX7" fmla="*/ 480102 w 690163"/>
                  <a:gd name="connsiteY7" fmla="*/ 54561 h 1000352"/>
                  <a:gd name="connsiteX8" fmla="*/ 226207 w 690163"/>
                  <a:gd name="connsiteY8" fmla="*/ 54561 h 1000352"/>
                  <a:gd name="connsiteX9" fmla="*/ 183102 w 690163"/>
                  <a:gd name="connsiteY9" fmla="*/ 169201 h 1000352"/>
                  <a:gd name="connsiteX10" fmla="*/ 183102 w 690163"/>
                  <a:gd name="connsiteY10" fmla="*/ 245589 h 1000352"/>
                  <a:gd name="connsiteX11" fmla="*/ 259721 w 690163"/>
                  <a:gd name="connsiteY11" fmla="*/ 360229 h 1000352"/>
                  <a:gd name="connsiteX12" fmla="*/ 259721 w 690163"/>
                  <a:gd name="connsiteY12" fmla="*/ 455743 h 1000352"/>
                  <a:gd name="connsiteX13" fmla="*/ 9582 w 690163"/>
                  <a:gd name="connsiteY13" fmla="*/ 580148 h 1000352"/>
                  <a:gd name="connsiteX14" fmla="*/ 4636 w 690163"/>
                  <a:gd name="connsiteY14" fmla="*/ 938135 h 1000352"/>
                  <a:gd name="connsiteX15" fmla="*/ 241957 w 690163"/>
                  <a:gd name="connsiteY15" fmla="*/ 979614 h 1000352"/>
                  <a:gd name="connsiteX16" fmla="*/ 345767 w 690163"/>
                  <a:gd name="connsiteY16" fmla="*/ 1000352 h 100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0163" h="1000352">
                    <a:moveTo>
                      <a:pt x="345767" y="1000352"/>
                    </a:moveTo>
                    <a:cubicBezTo>
                      <a:pt x="460773" y="1000352"/>
                      <a:pt x="677587" y="979613"/>
                      <a:pt x="683243" y="821243"/>
                    </a:cubicBezTo>
                    <a:cubicBezTo>
                      <a:pt x="683243" y="821243"/>
                      <a:pt x="708242" y="641065"/>
                      <a:pt x="663214" y="580148"/>
                    </a:cubicBezTo>
                    <a:cubicBezTo>
                      <a:pt x="618186" y="519231"/>
                      <a:pt x="533031" y="500813"/>
                      <a:pt x="413075" y="455743"/>
                    </a:cubicBezTo>
                    <a:lnTo>
                      <a:pt x="413075" y="360229"/>
                    </a:lnTo>
                    <a:cubicBezTo>
                      <a:pt x="413075" y="360229"/>
                      <a:pt x="451384" y="336596"/>
                      <a:pt x="451384" y="245589"/>
                    </a:cubicBezTo>
                    <a:cubicBezTo>
                      <a:pt x="489694" y="245589"/>
                      <a:pt x="489694" y="169201"/>
                      <a:pt x="451384" y="169201"/>
                    </a:cubicBezTo>
                    <a:cubicBezTo>
                      <a:pt x="451384" y="160245"/>
                      <a:pt x="492699" y="105063"/>
                      <a:pt x="480102" y="54561"/>
                    </a:cubicBezTo>
                    <a:cubicBezTo>
                      <a:pt x="461959" y="-18187"/>
                      <a:pt x="244351" y="-18187"/>
                      <a:pt x="226207" y="54561"/>
                    </a:cubicBezTo>
                    <a:cubicBezTo>
                      <a:pt x="135431" y="36359"/>
                      <a:pt x="183102" y="157009"/>
                      <a:pt x="183102" y="169201"/>
                    </a:cubicBezTo>
                    <a:lnTo>
                      <a:pt x="183102" y="245589"/>
                    </a:lnTo>
                    <a:cubicBezTo>
                      <a:pt x="183102" y="336596"/>
                      <a:pt x="259721" y="360229"/>
                      <a:pt x="259721" y="360229"/>
                    </a:cubicBezTo>
                    <a:lnTo>
                      <a:pt x="259721" y="455743"/>
                    </a:lnTo>
                    <a:cubicBezTo>
                      <a:pt x="153228" y="496075"/>
                      <a:pt x="25414" y="532593"/>
                      <a:pt x="9582" y="580148"/>
                    </a:cubicBezTo>
                    <a:cubicBezTo>
                      <a:pt x="-8562" y="634752"/>
                      <a:pt x="4636" y="938135"/>
                      <a:pt x="4636" y="938135"/>
                    </a:cubicBezTo>
                    <a:lnTo>
                      <a:pt x="241957" y="979614"/>
                    </a:lnTo>
                    <a:cubicBezTo>
                      <a:pt x="241995" y="979614"/>
                      <a:pt x="345729" y="1000352"/>
                      <a:pt x="345767" y="1000352"/>
                    </a:cubicBezTo>
                    <a:close/>
                  </a:path>
                </a:pathLst>
              </a:custGeom>
              <a:solidFill>
                <a:srgbClr val="6C00C4"/>
              </a:solidFill>
              <a:ln w="5745" cap="flat">
                <a:noFill/>
                <a:prstDash val="solid"/>
                <a:miter/>
              </a:ln>
            </p:spPr>
            <p:txBody>
              <a:bodyPr rtlCol="0" anchor="ctr"/>
              <a:lstStyle/>
              <a:p>
                <a:endParaRPr lang="fr-FR" b="1"/>
              </a:p>
            </p:txBody>
          </p:sp>
          <p:sp>
            <p:nvSpPr>
              <p:cNvPr id="27" name="Forme libre : forme 26">
                <a:extLst>
                  <a:ext uri="{FF2B5EF4-FFF2-40B4-BE49-F238E27FC236}">
                    <a16:creationId xmlns:a16="http://schemas.microsoft.com/office/drawing/2014/main" id="{C9F560C9-C10D-F3A1-E56E-3079C77911E8}"/>
                  </a:ext>
                </a:extLst>
              </p:cNvPr>
              <p:cNvSpPr/>
              <p:nvPr/>
            </p:nvSpPr>
            <p:spPr>
              <a:xfrm>
                <a:off x="1342393" y="3090601"/>
                <a:ext cx="349276" cy="854407"/>
              </a:xfrm>
              <a:custGeom>
                <a:avLst/>
                <a:gdLst>
                  <a:gd name="connsiteX0" fmla="*/ 237080 w 335888"/>
                  <a:gd name="connsiteY0" fmla="*/ 716776 h 716775"/>
                  <a:gd name="connsiteX1" fmla="*/ 335888 w 335888"/>
                  <a:gd name="connsiteY1" fmla="*/ 716776 h 716775"/>
                  <a:gd name="connsiteX2" fmla="*/ 317167 w 335888"/>
                  <a:gd name="connsiteY2" fmla="*/ 544238 h 716775"/>
                  <a:gd name="connsiteX3" fmla="*/ 59227 w 335888"/>
                  <a:gd name="connsiteY3" fmla="*/ 408739 h 716775"/>
                  <a:gd name="connsiteX4" fmla="*/ 59227 w 335888"/>
                  <a:gd name="connsiteY4" fmla="*/ 354597 h 716775"/>
                  <a:gd name="connsiteX5" fmla="*/ 98750 w 335888"/>
                  <a:gd name="connsiteY5" fmla="*/ 246313 h 716775"/>
                  <a:gd name="connsiteX6" fmla="*/ 98750 w 335888"/>
                  <a:gd name="connsiteY6" fmla="*/ 174143 h 716775"/>
                  <a:gd name="connsiteX7" fmla="*/ 128392 w 335888"/>
                  <a:gd name="connsiteY7" fmla="*/ 59272 h 716775"/>
                  <a:gd name="connsiteX8" fmla="*/ 0 w 335888"/>
                  <a:gd name="connsiteY8" fmla="*/ 5245 h 716775"/>
                  <a:gd name="connsiteX0" fmla="*/ 212570 w 335888"/>
                  <a:gd name="connsiteY0" fmla="*/ 854407 h 854407"/>
                  <a:gd name="connsiteX1" fmla="*/ 335888 w 335888"/>
                  <a:gd name="connsiteY1" fmla="*/ 716776 h 854407"/>
                  <a:gd name="connsiteX2" fmla="*/ 317167 w 335888"/>
                  <a:gd name="connsiteY2" fmla="*/ 544238 h 854407"/>
                  <a:gd name="connsiteX3" fmla="*/ 59227 w 335888"/>
                  <a:gd name="connsiteY3" fmla="*/ 408739 h 854407"/>
                  <a:gd name="connsiteX4" fmla="*/ 59227 w 335888"/>
                  <a:gd name="connsiteY4" fmla="*/ 354597 h 854407"/>
                  <a:gd name="connsiteX5" fmla="*/ 98750 w 335888"/>
                  <a:gd name="connsiteY5" fmla="*/ 246313 h 854407"/>
                  <a:gd name="connsiteX6" fmla="*/ 98750 w 335888"/>
                  <a:gd name="connsiteY6" fmla="*/ 174143 h 854407"/>
                  <a:gd name="connsiteX7" fmla="*/ 128392 w 335888"/>
                  <a:gd name="connsiteY7" fmla="*/ 59272 h 854407"/>
                  <a:gd name="connsiteX8" fmla="*/ 0 w 335888"/>
                  <a:gd name="connsiteY8" fmla="*/ 5245 h 854407"/>
                  <a:gd name="connsiteX0" fmla="*/ 212570 w 349276"/>
                  <a:gd name="connsiteY0" fmla="*/ 854407 h 854407"/>
                  <a:gd name="connsiteX1" fmla="*/ 345315 w 349276"/>
                  <a:gd name="connsiteY1" fmla="*/ 731859 h 854407"/>
                  <a:gd name="connsiteX2" fmla="*/ 317167 w 349276"/>
                  <a:gd name="connsiteY2" fmla="*/ 544238 h 854407"/>
                  <a:gd name="connsiteX3" fmla="*/ 59227 w 349276"/>
                  <a:gd name="connsiteY3" fmla="*/ 408739 h 854407"/>
                  <a:gd name="connsiteX4" fmla="*/ 59227 w 349276"/>
                  <a:gd name="connsiteY4" fmla="*/ 354597 h 854407"/>
                  <a:gd name="connsiteX5" fmla="*/ 98750 w 349276"/>
                  <a:gd name="connsiteY5" fmla="*/ 246313 h 854407"/>
                  <a:gd name="connsiteX6" fmla="*/ 98750 w 349276"/>
                  <a:gd name="connsiteY6" fmla="*/ 174143 h 854407"/>
                  <a:gd name="connsiteX7" fmla="*/ 128392 w 349276"/>
                  <a:gd name="connsiteY7" fmla="*/ 59272 h 854407"/>
                  <a:gd name="connsiteX8" fmla="*/ 0 w 349276"/>
                  <a:gd name="connsiteY8" fmla="*/ 5245 h 85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276" h="854407">
                    <a:moveTo>
                      <a:pt x="212570" y="854407"/>
                    </a:moveTo>
                    <a:cubicBezTo>
                      <a:pt x="245506" y="854407"/>
                      <a:pt x="312379" y="731859"/>
                      <a:pt x="345315" y="731859"/>
                    </a:cubicBezTo>
                    <a:cubicBezTo>
                      <a:pt x="345315" y="731859"/>
                      <a:pt x="364848" y="598091"/>
                      <a:pt x="317167" y="544238"/>
                    </a:cubicBezTo>
                    <a:cubicBezTo>
                      <a:pt x="269486" y="490385"/>
                      <a:pt x="182939" y="451324"/>
                      <a:pt x="59227" y="408739"/>
                    </a:cubicBezTo>
                    <a:lnTo>
                      <a:pt x="59227" y="354597"/>
                    </a:lnTo>
                    <a:cubicBezTo>
                      <a:pt x="59227" y="354597"/>
                      <a:pt x="98750" y="332235"/>
                      <a:pt x="98750" y="246313"/>
                    </a:cubicBezTo>
                    <a:cubicBezTo>
                      <a:pt x="138273" y="246313"/>
                      <a:pt x="138273" y="174143"/>
                      <a:pt x="98750" y="174143"/>
                    </a:cubicBezTo>
                    <a:cubicBezTo>
                      <a:pt x="98750" y="165707"/>
                      <a:pt x="141393" y="106942"/>
                      <a:pt x="128392" y="59272"/>
                    </a:cubicBezTo>
                    <a:cubicBezTo>
                      <a:pt x="120360" y="29745"/>
                      <a:pt x="56280" y="-15441"/>
                      <a:pt x="0" y="5245"/>
                    </a:cubicBezTo>
                  </a:path>
                </a:pathLst>
              </a:custGeom>
              <a:noFill/>
              <a:ln w="29818" cap="flat">
                <a:solidFill>
                  <a:srgbClr val="6C00C4"/>
                </a:solidFill>
                <a:prstDash val="solid"/>
                <a:miter/>
              </a:ln>
            </p:spPr>
            <p:txBody>
              <a:bodyPr rtlCol="0" anchor="ctr"/>
              <a:lstStyle/>
              <a:p>
                <a:endParaRPr lang="fr-FR" b="1"/>
              </a:p>
            </p:txBody>
          </p:sp>
          <p:sp>
            <p:nvSpPr>
              <p:cNvPr id="28" name="Forme libre : forme 27">
                <a:extLst>
                  <a:ext uri="{FF2B5EF4-FFF2-40B4-BE49-F238E27FC236}">
                    <a16:creationId xmlns:a16="http://schemas.microsoft.com/office/drawing/2014/main" id="{88FEF0C8-9ED9-AF4E-4625-3D998AE6AF53}"/>
                  </a:ext>
                </a:extLst>
              </p:cNvPr>
              <p:cNvSpPr/>
              <p:nvPr/>
            </p:nvSpPr>
            <p:spPr>
              <a:xfrm>
                <a:off x="761794" y="3148465"/>
                <a:ext cx="141104" cy="115911"/>
              </a:xfrm>
              <a:custGeom>
                <a:avLst/>
                <a:gdLst>
                  <a:gd name="connsiteX0" fmla="*/ 141104 w 141104"/>
                  <a:gd name="connsiteY0" fmla="*/ 57956 h 115911"/>
                  <a:gd name="connsiteX1" fmla="*/ 70552 w 141104"/>
                  <a:gd name="connsiteY1" fmla="*/ 115911 h 115911"/>
                  <a:gd name="connsiteX2" fmla="*/ 0 w 141104"/>
                  <a:gd name="connsiteY2" fmla="*/ 57956 h 115911"/>
                  <a:gd name="connsiteX3" fmla="*/ 70552 w 141104"/>
                  <a:gd name="connsiteY3" fmla="*/ 0 h 115911"/>
                  <a:gd name="connsiteX4" fmla="*/ 141104 w 141104"/>
                  <a:gd name="connsiteY4" fmla="*/ 57956 h 11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04" h="115911">
                    <a:moveTo>
                      <a:pt x="141104" y="57956"/>
                    </a:moveTo>
                    <a:cubicBezTo>
                      <a:pt x="141104" y="89964"/>
                      <a:pt x="109517" y="115911"/>
                      <a:pt x="70552" y="115911"/>
                    </a:cubicBezTo>
                    <a:cubicBezTo>
                      <a:pt x="31587" y="115911"/>
                      <a:pt x="0" y="89964"/>
                      <a:pt x="0" y="57956"/>
                    </a:cubicBezTo>
                    <a:cubicBezTo>
                      <a:pt x="0" y="25948"/>
                      <a:pt x="31587" y="0"/>
                      <a:pt x="70552" y="0"/>
                    </a:cubicBezTo>
                    <a:cubicBezTo>
                      <a:pt x="109517" y="0"/>
                      <a:pt x="141104" y="25948"/>
                      <a:pt x="141104" y="57956"/>
                    </a:cubicBezTo>
                    <a:close/>
                  </a:path>
                </a:pathLst>
              </a:custGeom>
              <a:solidFill>
                <a:schemeClr val="tx2"/>
              </a:solidFill>
              <a:ln w="5745" cap="flat">
                <a:noFill/>
                <a:prstDash val="solid"/>
                <a:miter/>
              </a:ln>
            </p:spPr>
            <p:txBody>
              <a:bodyPr rtlCol="0" anchor="ctr"/>
              <a:lstStyle/>
              <a:p>
                <a:endParaRPr lang="fr-FR" b="1"/>
              </a:p>
            </p:txBody>
          </p:sp>
          <p:sp>
            <p:nvSpPr>
              <p:cNvPr id="31" name="Forme libre : forme 30">
                <a:extLst>
                  <a:ext uri="{FF2B5EF4-FFF2-40B4-BE49-F238E27FC236}">
                    <a16:creationId xmlns:a16="http://schemas.microsoft.com/office/drawing/2014/main" id="{9385027D-BA36-E02C-0837-A91733AB0891}"/>
                  </a:ext>
                </a:extLst>
              </p:cNvPr>
              <p:cNvSpPr/>
              <p:nvPr/>
            </p:nvSpPr>
            <p:spPr>
              <a:xfrm>
                <a:off x="756131" y="3382311"/>
                <a:ext cx="43221" cy="91758"/>
              </a:xfrm>
              <a:custGeom>
                <a:avLst/>
                <a:gdLst>
                  <a:gd name="connsiteX0" fmla="*/ 43221 w 43221"/>
                  <a:gd name="connsiteY0" fmla="*/ 45879 h 91758"/>
                  <a:gd name="connsiteX1" fmla="*/ 21611 w 43221"/>
                  <a:gd name="connsiteY1" fmla="*/ 91758 h 91758"/>
                  <a:gd name="connsiteX2" fmla="*/ 0 w 43221"/>
                  <a:gd name="connsiteY2" fmla="*/ 45879 h 91758"/>
                  <a:gd name="connsiteX3" fmla="*/ 21611 w 43221"/>
                  <a:gd name="connsiteY3" fmla="*/ 0 h 91758"/>
                  <a:gd name="connsiteX4" fmla="*/ 43221 w 43221"/>
                  <a:gd name="connsiteY4" fmla="*/ 45879 h 9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1" h="91758">
                    <a:moveTo>
                      <a:pt x="43221" y="45879"/>
                    </a:moveTo>
                    <a:cubicBezTo>
                      <a:pt x="43221" y="71217"/>
                      <a:pt x="33546" y="91758"/>
                      <a:pt x="21611" y="91758"/>
                    </a:cubicBezTo>
                    <a:cubicBezTo>
                      <a:pt x="9675" y="91758"/>
                      <a:pt x="0" y="71217"/>
                      <a:pt x="0" y="45879"/>
                    </a:cubicBezTo>
                    <a:cubicBezTo>
                      <a:pt x="0" y="20541"/>
                      <a:pt x="9675" y="0"/>
                      <a:pt x="21611" y="0"/>
                    </a:cubicBezTo>
                    <a:cubicBezTo>
                      <a:pt x="33546" y="0"/>
                      <a:pt x="43221" y="20541"/>
                      <a:pt x="43221" y="45879"/>
                    </a:cubicBezTo>
                    <a:close/>
                  </a:path>
                </a:pathLst>
              </a:custGeom>
              <a:noFill/>
              <a:ln w="11490" cap="flat">
                <a:solidFill>
                  <a:schemeClr val="tx2"/>
                </a:solidFill>
                <a:prstDash val="solid"/>
                <a:miter/>
              </a:ln>
            </p:spPr>
            <p:txBody>
              <a:bodyPr rtlCol="0" anchor="ctr"/>
              <a:lstStyle/>
              <a:p>
                <a:endParaRPr lang="fr-FR" b="1"/>
              </a:p>
            </p:txBody>
          </p:sp>
          <p:sp>
            <p:nvSpPr>
              <p:cNvPr id="32" name="Forme libre : forme 31">
                <a:extLst>
                  <a:ext uri="{FF2B5EF4-FFF2-40B4-BE49-F238E27FC236}">
                    <a16:creationId xmlns:a16="http://schemas.microsoft.com/office/drawing/2014/main" id="{F253C7A1-E45F-609A-85BA-A65ACAA32C20}"/>
                  </a:ext>
                </a:extLst>
              </p:cNvPr>
              <p:cNvSpPr/>
              <p:nvPr/>
            </p:nvSpPr>
            <p:spPr>
              <a:xfrm>
                <a:off x="982522" y="3344868"/>
                <a:ext cx="43221" cy="91758"/>
              </a:xfrm>
              <a:custGeom>
                <a:avLst/>
                <a:gdLst>
                  <a:gd name="connsiteX0" fmla="*/ 43221 w 43221"/>
                  <a:gd name="connsiteY0" fmla="*/ 45879 h 91758"/>
                  <a:gd name="connsiteX1" fmla="*/ 21611 w 43221"/>
                  <a:gd name="connsiteY1" fmla="*/ 91758 h 91758"/>
                  <a:gd name="connsiteX2" fmla="*/ 0 w 43221"/>
                  <a:gd name="connsiteY2" fmla="*/ 45879 h 91758"/>
                  <a:gd name="connsiteX3" fmla="*/ 21611 w 43221"/>
                  <a:gd name="connsiteY3" fmla="*/ 0 h 91758"/>
                  <a:gd name="connsiteX4" fmla="*/ 43221 w 43221"/>
                  <a:gd name="connsiteY4" fmla="*/ 45879 h 9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1" h="91758">
                    <a:moveTo>
                      <a:pt x="43221" y="45879"/>
                    </a:moveTo>
                    <a:cubicBezTo>
                      <a:pt x="43221" y="71217"/>
                      <a:pt x="33546" y="91758"/>
                      <a:pt x="21611" y="91758"/>
                    </a:cubicBezTo>
                    <a:cubicBezTo>
                      <a:pt x="9675" y="91758"/>
                      <a:pt x="0" y="71217"/>
                      <a:pt x="0" y="45879"/>
                    </a:cubicBezTo>
                    <a:cubicBezTo>
                      <a:pt x="0" y="20541"/>
                      <a:pt x="9675" y="0"/>
                      <a:pt x="21611" y="0"/>
                    </a:cubicBezTo>
                    <a:cubicBezTo>
                      <a:pt x="33546" y="0"/>
                      <a:pt x="43221" y="20541"/>
                      <a:pt x="43221" y="45879"/>
                    </a:cubicBezTo>
                    <a:close/>
                  </a:path>
                </a:pathLst>
              </a:custGeom>
              <a:noFill/>
              <a:ln w="11490" cap="flat">
                <a:solidFill>
                  <a:schemeClr val="tx2"/>
                </a:solidFill>
                <a:prstDash val="solid"/>
                <a:miter/>
              </a:ln>
            </p:spPr>
            <p:txBody>
              <a:bodyPr rtlCol="0" anchor="ctr"/>
              <a:lstStyle/>
              <a:p>
                <a:endParaRPr lang="fr-FR" b="1"/>
              </a:p>
            </p:txBody>
          </p:sp>
        </p:grpSp>
        <p:sp>
          <p:nvSpPr>
            <p:cNvPr id="19" name="Forme libre : forme 18">
              <a:extLst>
                <a:ext uri="{FF2B5EF4-FFF2-40B4-BE49-F238E27FC236}">
                  <a16:creationId xmlns:a16="http://schemas.microsoft.com/office/drawing/2014/main" id="{2E375CCF-4556-023A-F631-11453FAE6E1B}"/>
                </a:ext>
              </a:extLst>
            </p:cNvPr>
            <p:cNvSpPr/>
            <p:nvPr/>
          </p:nvSpPr>
          <p:spPr bwMode="auto">
            <a:xfrm>
              <a:off x="2127886" y="2858215"/>
              <a:ext cx="292251" cy="292251"/>
            </a:xfrm>
            <a:custGeom>
              <a:avLst/>
              <a:gdLst>
                <a:gd name="connsiteX0" fmla="*/ 404322 w 803671"/>
                <a:gd name="connsiteY0" fmla="*/ 803672 h 803671"/>
                <a:gd name="connsiteX1" fmla="*/ 399344 w 803671"/>
                <a:gd name="connsiteY1" fmla="*/ 803672 h 803671"/>
                <a:gd name="connsiteX2" fmla="*/ 0 w 803671"/>
                <a:gd name="connsiteY2" fmla="*/ 404322 h 803671"/>
                <a:gd name="connsiteX3" fmla="*/ 0 w 803671"/>
                <a:gd name="connsiteY3" fmla="*/ 399345 h 803671"/>
                <a:gd name="connsiteX4" fmla="*/ 399350 w 803671"/>
                <a:gd name="connsiteY4" fmla="*/ 0 h 803671"/>
                <a:gd name="connsiteX5" fmla="*/ 404327 w 803671"/>
                <a:gd name="connsiteY5" fmla="*/ 0 h 803671"/>
                <a:gd name="connsiteX6" fmla="*/ 803672 w 803671"/>
                <a:gd name="connsiteY6" fmla="*/ 399350 h 803671"/>
                <a:gd name="connsiteX7" fmla="*/ 803672 w 803671"/>
                <a:gd name="connsiteY7" fmla="*/ 404327 h 803671"/>
                <a:gd name="connsiteX8" fmla="*/ 404322 w 803671"/>
                <a:gd name="connsiteY8" fmla="*/ 803672 h 8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1" h="803671" extrusionOk="0">
                  <a:moveTo>
                    <a:pt x="404322" y="803672"/>
                  </a:moveTo>
                  <a:lnTo>
                    <a:pt x="399344" y="803672"/>
                  </a:lnTo>
                  <a:cubicBezTo>
                    <a:pt x="178795" y="803672"/>
                    <a:pt x="0" y="624876"/>
                    <a:pt x="0" y="404322"/>
                  </a:cubicBezTo>
                  <a:lnTo>
                    <a:pt x="0" y="399345"/>
                  </a:lnTo>
                  <a:cubicBezTo>
                    <a:pt x="0" y="178796"/>
                    <a:pt x="178795" y="0"/>
                    <a:pt x="399350" y="0"/>
                  </a:cubicBezTo>
                  <a:lnTo>
                    <a:pt x="404327" y="0"/>
                  </a:lnTo>
                  <a:cubicBezTo>
                    <a:pt x="624876" y="0"/>
                    <a:pt x="803672" y="178796"/>
                    <a:pt x="803672" y="399350"/>
                  </a:cubicBezTo>
                  <a:lnTo>
                    <a:pt x="803672" y="404327"/>
                  </a:lnTo>
                  <a:cubicBezTo>
                    <a:pt x="803672" y="624876"/>
                    <a:pt x="624876" y="803672"/>
                    <a:pt x="404322" y="803672"/>
                  </a:cubicBezTo>
                  <a:close/>
                </a:path>
              </a:pathLst>
            </a:custGeom>
            <a:solidFill>
              <a:schemeClr val="bg2"/>
            </a:solidFill>
            <a:ln w="5358" cap="flat">
              <a:noFill/>
              <a:prstDash val="solid"/>
              <a:miter/>
            </a:ln>
          </p:spPr>
          <p:txBody>
            <a:bodyPr rtlCol="0" anchor="ctr"/>
            <a:lstStyle/>
            <a:p>
              <a:pPr>
                <a:defRPr/>
              </a:pPr>
              <a:r>
                <a:rPr lang="fr-FR" dirty="0">
                  <a:solidFill>
                    <a:schemeClr val="bg1"/>
                  </a:solidFill>
                </a:rPr>
                <a:t>3</a:t>
              </a:r>
            </a:p>
          </p:txBody>
        </p:sp>
      </p:grpSp>
    </p:spTree>
    <p:custDataLst>
      <p:tags r:id="rId1"/>
    </p:custDataLst>
    <p:extLst>
      <p:ext uri="{BB962C8B-B14F-4D97-AF65-F5344CB8AC3E}">
        <p14:creationId xmlns:p14="http://schemas.microsoft.com/office/powerpoint/2010/main" val="33432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down)">
                                      <p:cBhvr>
                                        <p:cTn id="18" dur="500"/>
                                        <p:tgtEl>
                                          <p:spTgt spid="6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097"/>
                                        </p:tgtEl>
                                        <p:attrNameLst>
                                          <p:attrName>style.visibility</p:attrName>
                                        </p:attrNameLst>
                                      </p:cBhvr>
                                      <p:to>
                                        <p:strVal val="visible"/>
                                      </p:to>
                                    </p:set>
                                    <p:animEffect transition="in" filter="wipe(down)">
                                      <p:cBhvr>
                                        <p:cTn id="29" dur="500"/>
                                        <p:tgtEl>
                                          <p:spTgt spid="409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12" grpId="0" animBg="1"/>
      <p:bldP spid="16"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845B-75ED-F5D3-7EA5-18F0105F82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5A1815-559C-1E76-CF0E-F931DDD2BC15}"/>
              </a:ext>
            </a:extLst>
          </p:cNvPr>
          <p:cNvSpPr>
            <a:spLocks noGrp="1"/>
          </p:cNvSpPr>
          <p:nvPr>
            <p:ph type="title"/>
          </p:nvPr>
        </p:nvSpPr>
        <p:spPr>
          <a:xfrm>
            <a:off x="878830" y="29286"/>
            <a:ext cx="5912804" cy="742013"/>
          </a:xfrm>
        </p:spPr>
        <p:txBody>
          <a:bodyPr/>
          <a:lstStyle/>
          <a:p>
            <a:r>
              <a:rPr lang="fr-FR" dirty="0"/>
              <a:t>Les aides financières</a:t>
            </a:r>
          </a:p>
        </p:txBody>
      </p:sp>
      <p:sp>
        <p:nvSpPr>
          <p:cNvPr id="3" name="Espace réservé du numéro de diapositive 2">
            <a:extLst>
              <a:ext uri="{FF2B5EF4-FFF2-40B4-BE49-F238E27FC236}">
                <a16:creationId xmlns:a16="http://schemas.microsoft.com/office/drawing/2014/main" id="{2B5AAC32-4C01-F818-4F01-97E59409562F}"/>
              </a:ext>
            </a:extLst>
          </p:cNvPr>
          <p:cNvSpPr>
            <a:spLocks noGrp="1"/>
          </p:cNvSpPr>
          <p:nvPr>
            <p:ph type="sldNum" sz="quarter" idx="12"/>
          </p:nvPr>
        </p:nvSpPr>
        <p:spPr>
          <a:xfrm>
            <a:off x="468447" y="4718519"/>
            <a:ext cx="4211043" cy="273844"/>
          </a:xfrm>
        </p:spPr>
        <p:txBody>
          <a:bodyPr/>
          <a:lstStyle/>
          <a:p>
            <a:pPr>
              <a:defRPr/>
            </a:pPr>
            <a:fld id="{C1E48367-6F54-424E-8344-F1406F2B8E02}" type="slidenum">
              <a:rPr lang="fr-FR" smtClean="0"/>
              <a:t>8</a:t>
            </a:fld>
            <a:r>
              <a:rPr lang="fr-FR" dirty="0"/>
              <a:t> |</a:t>
            </a:r>
          </a:p>
        </p:txBody>
      </p:sp>
      <p:sp>
        <p:nvSpPr>
          <p:cNvPr id="5" name="ZoneTexte 4">
            <a:extLst>
              <a:ext uri="{FF2B5EF4-FFF2-40B4-BE49-F238E27FC236}">
                <a16:creationId xmlns:a16="http://schemas.microsoft.com/office/drawing/2014/main" id="{5ABC59EA-6636-FC4C-CFD9-FBB3C92C1F0B}"/>
              </a:ext>
            </a:extLst>
          </p:cNvPr>
          <p:cNvSpPr txBox="1"/>
          <p:nvPr/>
        </p:nvSpPr>
        <p:spPr>
          <a:xfrm>
            <a:off x="2878764" y="1440412"/>
            <a:ext cx="3523043" cy="2462213"/>
          </a:xfrm>
          <a:prstGeom prst="rect">
            <a:avLst/>
          </a:prstGeom>
          <a:noFill/>
        </p:spPr>
        <p:txBody>
          <a:bodyPr wrap="square">
            <a:spAutoFit/>
          </a:bodyPr>
          <a:lstStyle/>
          <a:p>
            <a:pPr marL="170815" lvl="0" indent="-170815">
              <a:lnSpc>
                <a:spcPct val="100000"/>
              </a:lnSpc>
              <a:buClr>
                <a:srgbClr val="6B00C3"/>
              </a:buClr>
              <a:buFont typeface="Arial" panose="020B0604020202020204" pitchFamily="34" charset="0"/>
              <a:buChar char="•"/>
            </a:pPr>
            <a:r>
              <a:rPr lang="fr-FR" sz="1400" kern="1200" dirty="0">
                <a:solidFill>
                  <a:srgbClr val="000000"/>
                </a:solidFill>
                <a:latin typeface="Calibri"/>
                <a:ea typeface="+mn-ea"/>
                <a:cs typeface="+mn-cs"/>
              </a:rPr>
              <a:t>Aides à l’embauche en contrat d’apprentissage  ou en de professionnalisation d’une personne Handicapée</a:t>
            </a:r>
          </a:p>
          <a:p>
            <a:pPr marL="170815" indent="-170815">
              <a:buClr>
                <a:srgbClr val="6B00C3"/>
              </a:buClr>
              <a:buFont typeface="Arial" panose="020B0604020202020204" pitchFamily="34" charset="0"/>
              <a:buChar char="•"/>
            </a:pPr>
            <a:r>
              <a:rPr lang="fr-FR" sz="1400" kern="1200" dirty="0">
                <a:solidFill>
                  <a:srgbClr val="000000"/>
                </a:solidFill>
              </a:rPr>
              <a:t>Aide à l’accueil, à l’intégration et à l’évolution professionnelle des personnes handicapées* </a:t>
            </a:r>
          </a:p>
          <a:p>
            <a:pPr marL="170815" indent="-170815">
              <a:buClr>
                <a:srgbClr val="6B00C3"/>
              </a:buClr>
              <a:buFont typeface="Arial" panose="020B0604020202020204" pitchFamily="34" charset="0"/>
              <a:buChar char="•"/>
            </a:pPr>
            <a:r>
              <a:rPr lang="fr-FR" sz="1400" kern="1200" dirty="0">
                <a:solidFill>
                  <a:srgbClr val="000000"/>
                </a:solidFill>
              </a:rPr>
              <a:t>Aide à l’adaptation des situations de travail des personnes handicapées</a:t>
            </a:r>
          </a:p>
          <a:p>
            <a:pPr marL="170815" lvl="0" indent="-170815">
              <a:lnSpc>
                <a:spcPct val="100000"/>
              </a:lnSpc>
              <a:buClr>
                <a:srgbClr val="6B00C3"/>
              </a:buClr>
              <a:buFont typeface="Arial" panose="020B0604020202020204" pitchFamily="34" charset="0"/>
              <a:buChar char="•"/>
            </a:pPr>
            <a:r>
              <a:rPr lang="fr-FR" sz="1400" kern="1200" dirty="0">
                <a:solidFill>
                  <a:srgbClr val="000000"/>
                </a:solidFill>
                <a:latin typeface="Calibri"/>
                <a:ea typeface="+mn-ea"/>
                <a:cs typeface="+mn-cs"/>
              </a:rPr>
              <a:t>Aide liée à la reconnaissance de la lourdeur du handicap (RLH)</a:t>
            </a:r>
          </a:p>
        </p:txBody>
      </p:sp>
      <p:pic>
        <p:nvPicPr>
          <p:cNvPr id="6" name="Image 5">
            <a:extLst>
              <a:ext uri="{FF2B5EF4-FFF2-40B4-BE49-F238E27FC236}">
                <a16:creationId xmlns:a16="http://schemas.microsoft.com/office/drawing/2014/main" id="{C3826353-E996-84E5-BF9A-D179675AB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20651" y="186831"/>
            <a:ext cx="438695" cy="437362"/>
          </a:xfrm>
          <a:prstGeom prst="rect">
            <a:avLst/>
          </a:prstGeom>
        </p:spPr>
      </p:pic>
      <p:grpSp>
        <p:nvGrpSpPr>
          <p:cNvPr id="7" name="Groupe 6">
            <a:extLst>
              <a:ext uri="{FF2B5EF4-FFF2-40B4-BE49-F238E27FC236}">
                <a16:creationId xmlns:a16="http://schemas.microsoft.com/office/drawing/2014/main" id="{90BD553C-EB0D-DB73-8FFA-E60B2D3A56B1}"/>
              </a:ext>
            </a:extLst>
          </p:cNvPr>
          <p:cNvGrpSpPr/>
          <p:nvPr/>
        </p:nvGrpSpPr>
        <p:grpSpPr>
          <a:xfrm>
            <a:off x="3199091" y="813001"/>
            <a:ext cx="705841" cy="501382"/>
            <a:chOff x="1979712" y="822910"/>
            <a:chExt cx="594285" cy="473247"/>
          </a:xfrm>
        </p:grpSpPr>
        <p:pic>
          <p:nvPicPr>
            <p:cNvPr id="8" name="Image 7">
              <a:extLst>
                <a:ext uri="{FF2B5EF4-FFF2-40B4-BE49-F238E27FC236}">
                  <a16:creationId xmlns:a16="http://schemas.microsoft.com/office/drawing/2014/main" id="{650040AB-B476-3520-6DA2-59602B8E0A7B}"/>
                </a:ext>
              </a:extLst>
            </p:cNvPr>
            <p:cNvPicPr>
              <a:picLocks noChangeAspect="1"/>
            </p:cNvPicPr>
            <p:nvPr/>
          </p:nvPicPr>
          <p:blipFill>
            <a:blip r:embed="rId3"/>
            <a:stretch/>
          </p:blipFill>
          <p:spPr bwMode="auto">
            <a:xfrm>
              <a:off x="1979712" y="822910"/>
              <a:ext cx="200951" cy="473247"/>
            </a:xfrm>
            <a:prstGeom prst="rect">
              <a:avLst/>
            </a:prstGeom>
          </p:spPr>
        </p:pic>
        <p:pic>
          <p:nvPicPr>
            <p:cNvPr id="9" name="Image 8">
              <a:extLst>
                <a:ext uri="{FF2B5EF4-FFF2-40B4-BE49-F238E27FC236}">
                  <a16:creationId xmlns:a16="http://schemas.microsoft.com/office/drawing/2014/main" id="{34D20CAB-CEFA-EF82-D6F1-97ACA121331F}"/>
                </a:ext>
              </a:extLst>
            </p:cNvPr>
            <p:cNvPicPr>
              <a:picLocks noChangeAspect="1"/>
            </p:cNvPicPr>
            <p:nvPr/>
          </p:nvPicPr>
          <p:blipFill>
            <a:blip r:embed="rId4"/>
            <a:stretch/>
          </p:blipFill>
          <p:spPr bwMode="auto">
            <a:xfrm>
              <a:off x="2190070" y="1029583"/>
              <a:ext cx="383927" cy="262634"/>
            </a:xfrm>
            <a:prstGeom prst="rect">
              <a:avLst/>
            </a:prstGeom>
          </p:spPr>
        </p:pic>
      </p:grpSp>
      <p:pic>
        <p:nvPicPr>
          <p:cNvPr id="11" name="Graphique 10">
            <a:extLst>
              <a:ext uri="{FF2B5EF4-FFF2-40B4-BE49-F238E27FC236}">
                <a16:creationId xmlns:a16="http://schemas.microsoft.com/office/drawing/2014/main" id="{A58A759B-D213-1CA9-C9F9-B08D454A32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6216772" y="824955"/>
            <a:ext cx="429033" cy="383161"/>
          </a:xfrm>
          <a:prstGeom prst="rect">
            <a:avLst/>
          </a:prstGeom>
        </p:spPr>
      </p:pic>
      <p:sp>
        <p:nvSpPr>
          <p:cNvPr id="12" name="ZoneTexte 11">
            <a:extLst>
              <a:ext uri="{FF2B5EF4-FFF2-40B4-BE49-F238E27FC236}">
                <a16:creationId xmlns:a16="http://schemas.microsoft.com/office/drawing/2014/main" id="{0524034A-CDC8-2589-26C3-EEDCDEA456B2}"/>
              </a:ext>
            </a:extLst>
          </p:cNvPr>
          <p:cNvSpPr txBox="1"/>
          <p:nvPr/>
        </p:nvSpPr>
        <p:spPr>
          <a:xfrm>
            <a:off x="-64734" y="1543058"/>
            <a:ext cx="2687874" cy="2677656"/>
          </a:xfrm>
          <a:prstGeom prst="rect">
            <a:avLst/>
          </a:prstGeom>
          <a:noFill/>
        </p:spPr>
        <p:txBody>
          <a:bodyPr wrap="square">
            <a:spAutoFit/>
          </a:bodyPr>
          <a:lstStyle/>
          <a:p>
            <a:pPr marL="170815" indent="-170815" rtl="0">
              <a:buClr>
                <a:srgbClr val="6B00C3"/>
              </a:buClr>
              <a:buFont typeface="Arial" panose="020B0604020202020204" pitchFamily="34" charset="0"/>
              <a:buChar char="•"/>
            </a:pPr>
            <a:r>
              <a:rPr lang="fr-FR" sz="1400" kern="1200" dirty="0">
                <a:solidFill>
                  <a:srgbClr val="000000"/>
                </a:solidFill>
              </a:rPr>
              <a:t>Aide aux déplacements en compensation du handicap</a:t>
            </a:r>
          </a:p>
          <a:p>
            <a:pPr marL="170815" indent="-170815" rtl="0">
              <a:buClr>
                <a:srgbClr val="6B00C3"/>
              </a:buClr>
              <a:buFont typeface="Arial" panose="020B0604020202020204" pitchFamily="34" charset="0"/>
              <a:buChar char="•"/>
            </a:pPr>
            <a:r>
              <a:rPr lang="fr-FR" sz="1400" kern="1200" dirty="0">
                <a:solidFill>
                  <a:srgbClr val="000000"/>
                </a:solidFill>
              </a:rPr>
              <a:t>Aide humaine en compensation du handicap</a:t>
            </a:r>
          </a:p>
          <a:p>
            <a:pPr marL="170815" indent="-170815" rtl="0">
              <a:buClr>
                <a:srgbClr val="6B00C3"/>
              </a:buClr>
              <a:buFont typeface="Arial" panose="020B0604020202020204" pitchFamily="34" charset="0"/>
              <a:buChar char="•"/>
            </a:pPr>
            <a:r>
              <a:rPr lang="fr-FR" sz="1400" kern="1200" dirty="0">
                <a:solidFill>
                  <a:srgbClr val="000000"/>
                </a:solidFill>
              </a:rPr>
              <a:t>Aide au parcours vers l’emploi des personnes handicapées*</a:t>
            </a:r>
          </a:p>
          <a:p>
            <a:pPr marL="170815" indent="-170815" rtl="0">
              <a:buClr>
                <a:srgbClr val="6B00C3"/>
              </a:buClr>
              <a:buFont typeface="Arial" panose="020B0604020202020204" pitchFamily="34" charset="0"/>
              <a:buChar char="•"/>
            </a:pPr>
            <a:r>
              <a:rPr lang="fr-FR" sz="1400" kern="1200" dirty="0">
                <a:solidFill>
                  <a:srgbClr val="000000"/>
                </a:solidFill>
              </a:rPr>
              <a:t>Aide prothèses auditives </a:t>
            </a:r>
          </a:p>
          <a:p>
            <a:pPr marL="170815" indent="-170815" rtl="0">
              <a:buClr>
                <a:srgbClr val="6B00C3"/>
              </a:buClr>
              <a:buFont typeface="Arial" panose="020B0604020202020204" pitchFamily="34" charset="0"/>
              <a:buChar char="•"/>
            </a:pPr>
            <a:r>
              <a:rPr lang="fr-FR" sz="1400" kern="1200" dirty="0">
                <a:solidFill>
                  <a:srgbClr val="000000"/>
                </a:solidFill>
              </a:rPr>
              <a:t>Aide technique en compensation du handicap</a:t>
            </a:r>
          </a:p>
          <a:p>
            <a:pPr marL="170815" indent="-170815" rtl="0">
              <a:buClr>
                <a:srgbClr val="6B00C3"/>
              </a:buClr>
              <a:buFont typeface="Arial" panose="020B0604020202020204" pitchFamily="34" charset="0"/>
              <a:buChar char="•"/>
            </a:pPr>
            <a:r>
              <a:rPr lang="fr-FR" sz="1400" kern="1200" dirty="0">
                <a:solidFill>
                  <a:srgbClr val="000000"/>
                </a:solidFill>
              </a:rPr>
              <a:t>Aide à la création d’entreprise par des personnes handicapées</a:t>
            </a:r>
          </a:p>
          <a:p>
            <a:pPr rtl="0">
              <a:buClr>
                <a:srgbClr val="6B00C3"/>
              </a:buClr>
            </a:pPr>
            <a:endParaRPr lang="fr-FR" sz="1400" kern="1200" dirty="0">
              <a:solidFill>
                <a:srgbClr val="000000"/>
              </a:solidFill>
            </a:endParaRPr>
          </a:p>
        </p:txBody>
      </p:sp>
      <p:pic>
        <p:nvPicPr>
          <p:cNvPr id="19" name="Image 18">
            <a:extLst>
              <a:ext uri="{FF2B5EF4-FFF2-40B4-BE49-F238E27FC236}">
                <a16:creationId xmlns:a16="http://schemas.microsoft.com/office/drawing/2014/main" id="{F0831E4C-53E4-C939-AD3C-D854C23CFE8E}"/>
              </a:ext>
            </a:extLst>
          </p:cNvPr>
          <p:cNvPicPr>
            <a:picLocks noChangeAspect="1"/>
          </p:cNvPicPr>
          <p:nvPr/>
        </p:nvPicPr>
        <p:blipFill>
          <a:blip r:embed="rId7"/>
          <a:stretch/>
        </p:blipFill>
        <p:spPr bwMode="auto">
          <a:xfrm>
            <a:off x="468447" y="838224"/>
            <a:ext cx="290899" cy="461516"/>
          </a:xfrm>
          <a:prstGeom prst="rect">
            <a:avLst/>
          </a:prstGeom>
        </p:spPr>
      </p:pic>
      <p:pic>
        <p:nvPicPr>
          <p:cNvPr id="20" name="Image 19">
            <a:extLst>
              <a:ext uri="{FF2B5EF4-FFF2-40B4-BE49-F238E27FC236}">
                <a16:creationId xmlns:a16="http://schemas.microsoft.com/office/drawing/2014/main" id="{1EF2E036-D54A-9E03-322D-3BFF0742F9ED}"/>
              </a:ext>
            </a:extLst>
          </p:cNvPr>
          <p:cNvPicPr>
            <a:picLocks noChangeAspect="1"/>
          </p:cNvPicPr>
          <p:nvPr/>
        </p:nvPicPr>
        <p:blipFill>
          <a:blip r:embed="rId8"/>
          <a:stretch/>
        </p:blipFill>
        <p:spPr bwMode="auto">
          <a:xfrm>
            <a:off x="127594" y="835545"/>
            <a:ext cx="292488" cy="464037"/>
          </a:xfrm>
          <a:prstGeom prst="rect">
            <a:avLst/>
          </a:prstGeom>
        </p:spPr>
      </p:pic>
      <p:sp>
        <p:nvSpPr>
          <p:cNvPr id="21" name="ZoneTexte 20">
            <a:extLst>
              <a:ext uri="{FF2B5EF4-FFF2-40B4-BE49-F238E27FC236}">
                <a16:creationId xmlns:a16="http://schemas.microsoft.com/office/drawing/2014/main" id="{1DD68CE7-D6D8-0DF4-3598-C4BD372296E3}"/>
              </a:ext>
            </a:extLst>
          </p:cNvPr>
          <p:cNvSpPr txBox="1"/>
          <p:nvPr/>
        </p:nvSpPr>
        <p:spPr>
          <a:xfrm>
            <a:off x="6093554" y="3748436"/>
            <a:ext cx="2864184" cy="823302"/>
          </a:xfrm>
          <a:prstGeom prst="rect">
            <a:avLst/>
          </a:prstGeom>
          <a:solidFill>
            <a:srgbClr val="FF6600"/>
          </a:solidFill>
        </p:spPr>
        <p:txBody>
          <a:bodyPr wrap="square" rtlCol="0">
            <a:spAutoFit/>
          </a:bodyPr>
          <a:lstStyle/>
          <a:p>
            <a:pPr algn="ctr"/>
            <a:r>
              <a:rPr lang="fr-FR" sz="1400" b="1" kern="1200" dirty="0">
                <a:solidFill>
                  <a:schemeClr val="bg1"/>
                </a:solidFill>
              </a:rPr>
              <a:t>  ATTENTION</a:t>
            </a:r>
          </a:p>
          <a:p>
            <a:pPr algn="ctr"/>
            <a:endParaRPr lang="fr-FR" sz="300" kern="1200" dirty="0">
              <a:solidFill>
                <a:schemeClr val="bg1"/>
              </a:solidFill>
            </a:endParaRPr>
          </a:p>
          <a:p>
            <a:pPr algn="ctr"/>
            <a:r>
              <a:rPr lang="fr-FR" kern="1200" dirty="0">
                <a:solidFill>
                  <a:schemeClr val="bg1"/>
                </a:solidFill>
              </a:rPr>
              <a:t>*</a:t>
            </a:r>
            <a:r>
              <a:rPr lang="fr-FR" sz="1400" kern="1200" dirty="0">
                <a:solidFill>
                  <a:schemeClr val="bg1"/>
                </a:solidFill>
              </a:rPr>
              <a:t> Certaines aides sont prescrites</a:t>
            </a:r>
          </a:p>
          <a:p>
            <a:pPr algn="ctr"/>
            <a:endParaRPr lang="fr-FR" sz="1050" kern="1200" dirty="0">
              <a:solidFill>
                <a:schemeClr val="bg1"/>
              </a:solidFill>
            </a:endParaRPr>
          </a:p>
        </p:txBody>
      </p:sp>
      <p:sp>
        <p:nvSpPr>
          <p:cNvPr id="33" name="ZoneTexte 32">
            <a:extLst>
              <a:ext uri="{FF2B5EF4-FFF2-40B4-BE49-F238E27FC236}">
                <a16:creationId xmlns:a16="http://schemas.microsoft.com/office/drawing/2014/main" id="{969C6BF0-F171-3E49-9CF9-399B47896867}"/>
              </a:ext>
            </a:extLst>
          </p:cNvPr>
          <p:cNvSpPr txBox="1"/>
          <p:nvPr/>
        </p:nvSpPr>
        <p:spPr>
          <a:xfrm>
            <a:off x="759346" y="853068"/>
            <a:ext cx="2139313" cy="523220"/>
          </a:xfrm>
          <a:prstGeom prst="rect">
            <a:avLst/>
          </a:prstGeom>
          <a:noFill/>
        </p:spPr>
        <p:txBody>
          <a:bodyPr wrap="square" rtlCol="0">
            <a:spAutoFit/>
          </a:bodyPr>
          <a:lstStyle/>
          <a:p>
            <a:r>
              <a:rPr lang="fr-FR" sz="1400" b="1" dirty="0"/>
              <a:t>Personnes en situation de handicap</a:t>
            </a:r>
          </a:p>
        </p:txBody>
      </p:sp>
      <p:sp>
        <p:nvSpPr>
          <p:cNvPr id="34" name="ZoneTexte 33">
            <a:extLst>
              <a:ext uri="{FF2B5EF4-FFF2-40B4-BE49-F238E27FC236}">
                <a16:creationId xmlns:a16="http://schemas.microsoft.com/office/drawing/2014/main" id="{FC460681-9C51-1735-CFE9-AA24B00BFC41}"/>
              </a:ext>
            </a:extLst>
          </p:cNvPr>
          <p:cNvSpPr txBox="1"/>
          <p:nvPr/>
        </p:nvSpPr>
        <p:spPr>
          <a:xfrm>
            <a:off x="3954241" y="938603"/>
            <a:ext cx="2139313" cy="307777"/>
          </a:xfrm>
          <a:prstGeom prst="rect">
            <a:avLst/>
          </a:prstGeom>
          <a:noFill/>
        </p:spPr>
        <p:txBody>
          <a:bodyPr wrap="square" rtlCol="0">
            <a:spAutoFit/>
          </a:bodyPr>
          <a:lstStyle/>
          <a:p>
            <a:r>
              <a:rPr lang="fr-FR" sz="1400" b="1" dirty="0"/>
              <a:t>Employeurs </a:t>
            </a:r>
          </a:p>
        </p:txBody>
      </p:sp>
      <p:sp>
        <p:nvSpPr>
          <p:cNvPr id="35" name="ZoneTexte 34">
            <a:extLst>
              <a:ext uri="{FF2B5EF4-FFF2-40B4-BE49-F238E27FC236}">
                <a16:creationId xmlns:a16="http://schemas.microsoft.com/office/drawing/2014/main" id="{12D872BD-914F-4438-0DD2-E7FDDA7BF716}"/>
              </a:ext>
            </a:extLst>
          </p:cNvPr>
          <p:cNvSpPr txBox="1"/>
          <p:nvPr/>
        </p:nvSpPr>
        <p:spPr>
          <a:xfrm>
            <a:off x="6683941" y="806972"/>
            <a:ext cx="2139313" cy="523220"/>
          </a:xfrm>
          <a:prstGeom prst="rect">
            <a:avLst/>
          </a:prstGeom>
          <a:noFill/>
        </p:spPr>
        <p:txBody>
          <a:bodyPr wrap="square" rtlCol="0">
            <a:spAutoFit/>
          </a:bodyPr>
          <a:lstStyle/>
          <a:p>
            <a:r>
              <a:rPr lang="fr-FR" sz="1400" b="1" dirty="0"/>
              <a:t>Organismes de formation/ CFA </a:t>
            </a:r>
          </a:p>
        </p:txBody>
      </p:sp>
      <p:sp>
        <p:nvSpPr>
          <p:cNvPr id="13" name="ZoneTexte 12">
            <a:extLst>
              <a:ext uri="{FF2B5EF4-FFF2-40B4-BE49-F238E27FC236}">
                <a16:creationId xmlns:a16="http://schemas.microsoft.com/office/drawing/2014/main" id="{E39FFC5F-78F1-8C92-A235-940CF08B4B74}"/>
              </a:ext>
            </a:extLst>
          </p:cNvPr>
          <p:cNvSpPr txBox="1"/>
          <p:nvPr/>
        </p:nvSpPr>
        <p:spPr>
          <a:xfrm>
            <a:off x="6401807" y="1436144"/>
            <a:ext cx="2488858" cy="523220"/>
          </a:xfrm>
          <a:prstGeom prst="rect">
            <a:avLst/>
          </a:prstGeom>
          <a:noFill/>
        </p:spPr>
        <p:txBody>
          <a:bodyPr wrap="square">
            <a:spAutoFit/>
          </a:bodyPr>
          <a:lstStyle/>
          <a:p>
            <a:pPr marL="170815" marR="0" indent="-170815" rtl="0" eaLnBrk="1" fontAlgn="auto" latinLnBrk="0" hangingPunct="1">
              <a:spcBef>
                <a:spcPts val="0"/>
              </a:spcBef>
              <a:spcAft>
                <a:spcPts val="0"/>
              </a:spcAft>
              <a:buClr>
                <a:srgbClr val="6B00C3"/>
              </a:buClr>
              <a:buSzTx/>
              <a:buFont typeface="Arial" panose="020B0604020202020204" pitchFamily="34" charset="0"/>
              <a:buChar char="•"/>
            </a:pPr>
            <a:r>
              <a:rPr lang="fr-FR" sz="1400" kern="1200" dirty="0">
                <a:solidFill>
                  <a:srgbClr val="000000"/>
                </a:solidFill>
                <a:latin typeface="Calibri"/>
              </a:rPr>
              <a:t>Aide à l'adaptation des situations de formation </a:t>
            </a:r>
          </a:p>
        </p:txBody>
      </p:sp>
    </p:spTree>
    <p:extLst>
      <p:ext uri="{BB962C8B-B14F-4D97-AF65-F5344CB8AC3E}">
        <p14:creationId xmlns:p14="http://schemas.microsoft.com/office/powerpoint/2010/main" val="5065094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THÈME OFFICE" val="8hEPDkWb"/>
  <p:tag name="ARTICULATE_DESIGN_ID_OFFICE THEME" val="Bp4JKvPX"/>
  <p:tag name="ARTICULATE_DESIGN_ID_2_THÈME OFFICE" val="1XhWpcGc"/>
  <p:tag name="ARTICULATE_SLIDE_COUNT" val="7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ème Office">
  <a:themeElements>
    <a:clrScheme name="Agefiph">
      <a:dk1>
        <a:srgbClr val="000000"/>
      </a:dk1>
      <a:lt1>
        <a:sysClr val="window" lastClr="FFFFFF"/>
      </a:lt1>
      <a:dk2>
        <a:srgbClr val="B680E2"/>
      </a:dk2>
      <a:lt2>
        <a:srgbClr val="6B00C3"/>
      </a:lt2>
      <a:accent1>
        <a:srgbClr val="611766"/>
      </a:accent1>
      <a:accent2>
        <a:srgbClr val="821F82"/>
      </a:accent2>
      <a:accent3>
        <a:srgbClr val="CBBAEF"/>
      </a:accent3>
      <a:accent4>
        <a:srgbClr val="C30043"/>
      </a:accent4>
      <a:accent5>
        <a:srgbClr val="F5D53F"/>
      </a:accent5>
      <a:accent6>
        <a:srgbClr val="4D9AC7"/>
      </a:accent6>
      <a:hlink>
        <a:srgbClr val="719530"/>
      </a:hlink>
      <a:folHlink>
        <a:srgbClr val="D06518"/>
      </a:folHlink>
    </a:clrScheme>
    <a:fontScheme name="Agefiph">
      <a:majorFont>
        <a:latin typeface="Calibri"/>
        <a:ea typeface=""/>
        <a:cs typeface=""/>
      </a:majorFont>
      <a:minorFont>
        <a:latin typeface="Calibri"/>
        <a:ea typeface=""/>
        <a:cs typeface=""/>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Personnalisé 79">
      <a:dk1>
        <a:sysClr val="windowText" lastClr="000000"/>
      </a:dk1>
      <a:lt1>
        <a:sysClr val="window" lastClr="FFFFFF"/>
      </a:lt1>
      <a:dk2>
        <a:srgbClr val="952456"/>
      </a:dk2>
      <a:lt2>
        <a:srgbClr val="E7E6E6"/>
      </a:lt2>
      <a:accent1>
        <a:srgbClr val="69173B"/>
      </a:accent1>
      <a:accent2>
        <a:srgbClr val="3D5463"/>
      </a:accent2>
      <a:accent3>
        <a:srgbClr val="193446"/>
      </a:accent3>
      <a:accent4>
        <a:srgbClr val="14503C"/>
      </a:accent4>
      <a:accent5>
        <a:srgbClr val="00652C"/>
      </a:accent5>
      <a:accent6>
        <a:srgbClr val="86BC25"/>
      </a:accent6>
      <a:hlink>
        <a:srgbClr val="0563C1"/>
      </a:hlink>
      <a:folHlink>
        <a:srgbClr val="954F72"/>
      </a:folHlink>
    </a:clrScheme>
    <a:fontScheme name="CapEmplo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d71942f-33d7-45ef-9dc8-aa2906c2aa3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FEC6E5AEB4C24EB116B4B7EF9B7FD4" ma:contentTypeVersion="12" ma:contentTypeDescription="Crée un document." ma:contentTypeScope="" ma:versionID="b8d3828303eeb0a81af83fff397acf3a">
  <xsd:schema xmlns:xsd="http://www.w3.org/2001/XMLSchema" xmlns:xs="http://www.w3.org/2001/XMLSchema" xmlns:p="http://schemas.microsoft.com/office/2006/metadata/properties" xmlns:ns2="8d71942f-33d7-45ef-9dc8-aa2906c2aa34" targetNamespace="http://schemas.microsoft.com/office/2006/metadata/properties" ma:root="true" ma:fieldsID="330b6dfdc75fee487f8aa281989856e0" ns2:_="">
    <xsd:import namespace="8d71942f-33d7-45ef-9dc8-aa2906c2aa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1942f-33d7-45ef-9dc8-aa2906c2aa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b327b9db-0c2c-4006-91ea-0b2ce0c1196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5F71D-67FC-4FC5-BC93-ED433A9597CE}">
  <ds:schemaRefs>
    <ds:schemaRef ds:uri="86cf69cf-20c6-441b-a2e4-223ae2b37d78"/>
    <ds:schemaRef ds:uri="f439642b-f277-432d-b936-860601fa0e3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0803A7-C75D-40D5-B60B-D52B44835EEC}"/>
</file>

<file path=customXml/itemProps3.xml><?xml version="1.0" encoding="utf-8"?>
<ds:datastoreItem xmlns:ds="http://schemas.openxmlformats.org/officeDocument/2006/customXml" ds:itemID="{FEEF824C-DEFD-438E-8A61-8095FCF28262}">
  <ds:schemaRefs>
    <ds:schemaRef ds:uri="http://schemas.microsoft.com/sharepoint/v3/contenttype/forms"/>
  </ds:schemaRefs>
</ds:datastoreItem>
</file>

<file path=docProps/CustomMKOP.xml><?xml version="1.0" encoding="utf-8"?>
<Properties xmlns="http://schemas.openxmlformats.org/officeDocument/2006/custom-properties" xmlns:vt="http://schemas.openxmlformats.org/officeDocument/2006/docPropsVTypes">
  <property fmtid="{D5CDD505-2E9C-101B-9397-08002B2CF9AE}" pid="2" name="MKProdID">
    <vt:lpwstr>ZMChrome</vt:lpwstr>
  </property>
  <property fmtid="{D5CDD505-2E9C-101B-9397-08002B2CF9AE}" pid="3" name="SizeBefore">
    <vt:lpwstr>14753772</vt:lpwstr>
  </property>
  <property fmtid="{D5CDD505-2E9C-101B-9397-08002B2CF9AE}" pid="4" name="OptimizationTime">
    <vt:lpwstr>20251201_1646</vt:lpwstr>
  </property>
</Properties>
</file>

<file path=docProps/app.xml><?xml version="1.0" encoding="utf-8"?>
<Properties xmlns="http://schemas.openxmlformats.org/officeDocument/2006/extended-properties" xmlns:vt="http://schemas.openxmlformats.org/officeDocument/2006/docPropsVTypes">
  <Template/>
  <TotalTime>3595</TotalTime>
  <Words>4177</Words>
  <Application>Microsoft Office PowerPoint</Application>
  <PresentationFormat>Affichage à l'écran (16:9)</PresentationFormat>
  <Paragraphs>464</Paragraphs>
  <Slides>42</Slides>
  <Notes>26</Notes>
  <HiddenSlides>1</HiddenSlides>
  <MMClips>0</MMClips>
  <ScaleCrop>false</ScaleCrop>
  <HeadingPairs>
    <vt:vector size="6" baseType="variant">
      <vt:variant>
        <vt:lpstr>Polices utilisées</vt:lpstr>
      </vt:variant>
      <vt:variant>
        <vt:i4>23</vt:i4>
      </vt:variant>
      <vt:variant>
        <vt:lpstr>Thème</vt:lpstr>
      </vt:variant>
      <vt:variant>
        <vt:i4>2</vt:i4>
      </vt:variant>
      <vt:variant>
        <vt:lpstr>Titres des diapositives</vt:lpstr>
      </vt:variant>
      <vt:variant>
        <vt:i4>42</vt:i4>
      </vt:variant>
    </vt:vector>
  </HeadingPairs>
  <TitlesOfParts>
    <vt:vector size="67" baseType="lpstr">
      <vt:lpstr>Favorit</vt:lpstr>
      <vt:lpstr>Segoe UI Symbol</vt:lpstr>
      <vt:lpstr>Century Gothic</vt:lpstr>
      <vt:lpstr>Verdana</vt:lpstr>
      <vt:lpstr>var(--ui-typography-family)</vt:lpstr>
      <vt:lpstr>Calibri (En-têtes)</vt:lpstr>
      <vt:lpstr>Calibri Light</vt:lpstr>
      <vt:lpstr>Roboto-Regular</vt:lpstr>
      <vt:lpstr>Wingdings</vt:lpstr>
      <vt:lpstr>Times New Roman</vt:lpstr>
      <vt:lpstr>FiraSans-Bold</vt:lpstr>
      <vt:lpstr>Lucida Sans Unicode</vt:lpstr>
      <vt:lpstr>Roboto-Bold</vt:lpstr>
      <vt:lpstr>Corbel Light</vt:lpstr>
      <vt:lpstr>ＭＳ Ｐゴシック</vt:lpstr>
      <vt:lpstr>WordVisiPilcrow_MSFontService</vt:lpstr>
      <vt:lpstr>Segoe UI</vt:lpstr>
      <vt:lpstr>Open Sans</vt:lpstr>
      <vt:lpstr>Calibri</vt:lpstr>
      <vt:lpstr>Heebo</vt:lpstr>
      <vt:lpstr>Arial</vt:lpstr>
      <vt:lpstr>Instant-5Heavy</vt:lpstr>
      <vt:lpstr>Raleway</vt:lpstr>
      <vt:lpstr>1_Thème Office</vt:lpstr>
      <vt:lpstr>Thème Office</vt:lpstr>
      <vt:lpstr>Présentation PowerPoint</vt:lpstr>
      <vt:lpstr>L’Agefiph en image</vt:lpstr>
      <vt:lpstr>Présentation PowerPoint</vt:lpstr>
      <vt:lpstr>Les personnes </vt:lpstr>
      <vt:lpstr>Les employeurs de droit privé</vt:lpstr>
      <vt:lpstr>Les organismes de formation et CFA</vt:lpstr>
      <vt:lpstr>Six principes fondamentaux</vt:lpstr>
      <vt:lpstr>Une offre conçue en 3 catégories pour répondre aux besoins des bénéficiaires</vt:lpstr>
      <vt:lpstr>Les aides financières</vt:lpstr>
      <vt:lpstr>Le guide de l’offre de l’Agefiph pour les intimes…</vt:lpstr>
      <vt:lpstr>Les services de l’Agefiph</vt:lpstr>
      <vt:lpstr>Présentation PowerPoint</vt:lpstr>
      <vt:lpstr>LES APPUIS SPECIFIQUES Un service pour accompagner les bénéficiaires en situation de handicap</vt:lpstr>
      <vt:lpstr>LES APPUIS SPECIFIQUES Un service pour accompagner les bénéficiaires en situation de handicap</vt:lpstr>
      <vt:lpstr>LES APPUIS SPECIFIQUES Un service pour accompagner les bénéficiaires en situation de handicap</vt:lpstr>
      <vt:lpstr>LES APPUIS SPECIFIQUES Un service pour accompagner les bénéficiaires en situation de handicap</vt:lpstr>
      <vt:lpstr>Présentation PowerPoint</vt:lpstr>
      <vt:lpstr>Présentation PowerPoint</vt:lpstr>
      <vt:lpstr>Présentation PowerPoint</vt:lpstr>
      <vt:lpstr>Présentation PowerPoint</vt:lpstr>
      <vt:lpstr>Présentation PowerPoint</vt:lpstr>
      <vt:lpstr>Présentation PowerPoint</vt:lpstr>
      <vt:lpstr>La Ressource Handicap Formation</vt:lpstr>
      <vt:lpstr>Présentation PowerPoint</vt:lpstr>
      <vt:lpstr>Présentation PowerPoint</vt:lpstr>
      <vt:lpstr>Présentation PowerPoint</vt:lpstr>
      <vt:lpstr>Aide à l’adaptation des parcours de formation</vt:lpstr>
      <vt:lpstr>Une équipe de conseillers RHF de proximité </vt:lpstr>
      <vt:lpstr>Présentation PowerPoint</vt:lpstr>
      <vt:lpstr>Présentation PowerPoint</vt:lpstr>
      <vt:lpstr>Présentation PowerPoint</vt:lpstr>
      <vt:lpstr>Présentation PowerPoint</vt:lpstr>
      <vt:lpstr>Présentation PowerPoint</vt:lpstr>
      <vt:lpstr>Présentation PowerPoint</vt:lpstr>
      <vt:lpstr>Contacts régionaux</vt:lpstr>
      <vt:lpstr>Présentation PowerPoint</vt:lpstr>
      <vt:lpstr>Le PRITH 2022-2024, un plan d’actions partenarial</vt:lpstr>
      <vt:lpstr>L’organisation de la gouvernance du PRITH </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••MissKarl GRANT••</dc:creator>
  <cp:keywords/>
  <dc:description/>
  <cp:lastModifiedBy>Severine Meon</cp:lastModifiedBy>
  <cp:revision>186</cp:revision>
  <dcterms:created xsi:type="dcterms:W3CDTF">2022-09-15T12:11:18Z</dcterms:created>
  <dcterms:modified xsi:type="dcterms:W3CDTF">2025-12-01T15:46:04Z</dcterms:modified>
  <cp:category/>
  <dc:identifier/>
  <cp:contentStatus/>
  <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A9BC64D7-ADAF-409F-A5BB-5D9ABBBE79F1</vt:lpwstr>
  </property>
  <property fmtid="{D5CDD505-2E9C-101B-9397-08002B2CF9AE}" pid="3" name="ArticulatePath">
    <vt:lpwstr>modele-agefiph</vt:lpwstr>
  </property>
  <property fmtid="{D5CDD505-2E9C-101B-9397-08002B2CF9AE}" pid="4" name="Order">
    <vt:lpwstr>176600.000000000</vt:lpwstr>
  </property>
  <property fmtid="{D5CDD505-2E9C-101B-9397-08002B2CF9AE}" pid="5" name="ContentTypeId">
    <vt:lpwstr>0x010100E09749D1FBDE80458A1F56D458899A2F</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_ExtendedDescription">
    <vt:lpwstr/>
  </property>
  <property fmtid="{D5CDD505-2E9C-101B-9397-08002B2CF9AE}" pid="10" name="TriggerFlowInfo">
    <vt:lpwstr/>
  </property>
  <property fmtid="{D5CDD505-2E9C-101B-9397-08002B2CF9AE}" pid="11" name="MediaServiceImageTags">
    <vt:lpwstr/>
  </property>
</Properties>
</file>